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  <p:sldMasterId id="2147483669" r:id="rId4"/>
  </p:sldMasterIdLst>
  <p:notesMasterIdLst>
    <p:notesMasterId r:id="rId6"/>
  </p:notesMasterIdLst>
  <p:sldIdLst>
    <p:sldId id="256" r:id="rId5"/>
    <p:sldId id="257" r:id="rId7"/>
    <p:sldId id="258" r:id="rId8"/>
    <p:sldId id="302" r:id="rId9"/>
    <p:sldId id="259" r:id="rId10"/>
    <p:sldId id="260" r:id="rId11"/>
    <p:sldId id="333" r:id="rId12"/>
    <p:sldId id="322" r:id="rId13"/>
    <p:sldId id="261" r:id="rId14"/>
    <p:sldId id="335" r:id="rId15"/>
    <p:sldId id="323" r:id="rId16"/>
    <p:sldId id="288" r:id="rId17"/>
    <p:sldId id="332" r:id="rId18"/>
    <p:sldId id="285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E5D"/>
    <a:srgbClr val="009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14" autoAdjust="0"/>
  </p:normalViewPr>
  <p:slideViewPr>
    <p:cSldViewPr>
      <p:cViewPr varScale="1">
        <p:scale>
          <a:sx n="145" d="100"/>
          <a:sy n="145" d="100"/>
        </p:scale>
        <p:origin x="606" y="120"/>
      </p:cViewPr>
      <p:guideLst>
        <p:guide orient="horz" pos="1569"/>
        <p:guide pos="29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C5B276FC-40CA-4FE8-B0AB-B83A8F9A068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F37141F-B290-4B47-BA90-28DAE3B85FF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37141F-B290-4B47-BA90-28DAE3B85F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7141F-B290-4B47-BA90-28DAE3B85F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02412" y="1731661"/>
            <a:ext cx="8139178" cy="674375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02444" y="2674144"/>
            <a:ext cx="8139113" cy="601028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>
                <a:ea typeface="微软雅黑" panose="020B0503020204020204" pitchFamily="34" charset="-122"/>
              </a:defRPr>
            </a:lvl1pPr>
            <a:lvl2pPr>
              <a:defRPr sz="2400">
                <a:ea typeface="微软雅黑" panose="020B0503020204020204" pitchFamily="34" charset="-122"/>
              </a:defRPr>
            </a:lvl2pPr>
            <a:lvl3pPr>
              <a:defRPr sz="2000">
                <a:ea typeface="微软雅黑" panose="020B0503020204020204" pitchFamily="34" charset="-122"/>
              </a:defRPr>
            </a:lvl3pPr>
            <a:lvl4pPr>
              <a:defRPr sz="1800">
                <a:ea typeface="微软雅黑" panose="020B0503020204020204" pitchFamily="34" charset="-122"/>
              </a:defRPr>
            </a:lvl4pPr>
            <a:lvl5pPr>
              <a:defRPr sz="1800"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>
                <a:ea typeface="微软雅黑" panose="020B0503020204020204" pitchFamily="34" charset="-122"/>
              </a:defRPr>
            </a:lvl1pPr>
            <a:lvl2pPr>
              <a:defRPr sz="2000">
                <a:ea typeface="微软雅黑" panose="020B0503020204020204" pitchFamily="34" charset="-122"/>
              </a:defRPr>
            </a:lvl2pPr>
            <a:lvl3pPr>
              <a:defRPr sz="1800">
                <a:ea typeface="微软雅黑" panose="020B0503020204020204" pitchFamily="34" charset="-122"/>
              </a:defRPr>
            </a:lvl3pPr>
            <a:lvl4pPr>
              <a:defRPr sz="1600">
                <a:ea typeface="微软雅黑" panose="020B0503020204020204" pitchFamily="34" charset="-122"/>
              </a:defRPr>
            </a:lvl4pPr>
            <a:lvl5pPr>
              <a:defRPr sz="1600"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微软雅黑" panose="020B0503020204020204" pitchFamily="34" charset="-122"/>
              </a:defRPr>
            </a:lvl1pPr>
            <a:lvl2pPr>
              <a:defRPr sz="2800">
                <a:ea typeface="微软雅黑" panose="020B0503020204020204" pitchFamily="34" charset="-122"/>
              </a:defRPr>
            </a:lvl2pPr>
            <a:lvl3pPr>
              <a:defRPr sz="2400">
                <a:ea typeface="微软雅黑" panose="020B0503020204020204" pitchFamily="34" charset="-122"/>
              </a:defRPr>
            </a:lvl3pPr>
            <a:lvl4pPr>
              <a:defRPr sz="2000">
                <a:ea typeface="微软雅黑" panose="020B0503020204020204" pitchFamily="34" charset="-122"/>
              </a:defRPr>
            </a:lvl4pPr>
            <a:lvl5pPr>
              <a:defRPr sz="2000"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微软雅黑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30079" y="545783"/>
            <a:ext cx="2948940" cy="836295"/>
          </a:xfrm>
        </p:spPr>
        <p:txBody>
          <a:bodyPr anchor="ctr" anchorCtr="0"/>
          <a:lstStyle>
            <a:lvl1pPr>
              <a:defRPr sz="2400">
                <a:latin typeface="+mn-ea"/>
                <a:ea typeface="+mn-ea"/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3853815" y="545783"/>
            <a:ext cx="4629150" cy="4052411"/>
          </a:xfrm>
        </p:spPr>
        <p:txBody>
          <a:bodyPr/>
          <a:lstStyle>
            <a:lvl1pPr>
              <a:defRPr sz="1800">
                <a:latin typeface="+mn-ea"/>
                <a:ea typeface="+mn-ea"/>
              </a:defRPr>
            </a:lvl1pPr>
            <a:lvl2pPr marL="342900" indent="0">
              <a:buNone/>
              <a:defRPr sz="1800">
                <a:latin typeface="+mn-ea"/>
                <a:ea typeface="+mn-ea"/>
              </a:defRPr>
            </a:lvl2pPr>
            <a:lvl3pPr>
              <a:defRPr sz="1800">
                <a:latin typeface="+mn-ea"/>
                <a:ea typeface="+mn-ea"/>
              </a:defRPr>
            </a:lvl3pPr>
            <a:lvl4pPr>
              <a:defRPr sz="1800">
                <a:latin typeface="+mn-ea"/>
                <a:ea typeface="+mn-ea"/>
              </a:defRPr>
            </a:lvl4pPr>
            <a:lvl5pPr>
              <a:defRPr sz="1800">
                <a:latin typeface="+mn-ea"/>
                <a:ea typeface="+mn-e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630079" y="1679734"/>
            <a:ext cx="2948940" cy="2918936"/>
          </a:xfrm>
        </p:spPr>
        <p:txBody>
          <a:bodyPr/>
          <a:lstStyle>
            <a:lvl1pPr marL="257175" indent="-257175">
              <a:buFont typeface="Arial" panose="020B0604020202020204" pitchFamily="34" charset="0"/>
              <a:buChar char="•"/>
              <a:defRPr sz="1800">
                <a:latin typeface="+mn-ea"/>
                <a:ea typeface="+mn-ea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>
              <a:sym typeface="+mn-ea"/>
            </a:endParaRPr>
          </a:p>
          <a:p>
            <a:pPr lvl="0"/>
            <a:r>
              <a:rPr lang="zh-CN" altLang="en-US" smtClean="0">
                <a:sym typeface="+mn-ea"/>
              </a:rPr>
              <a:t>单击此处编辑正文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502444" y="4203859"/>
            <a:ext cx="8139113" cy="418624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502444" y="481013"/>
            <a:ext cx="8139113" cy="341709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7334" cy="515112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350996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4715828" y="423863"/>
            <a:ext cx="4050030" cy="429577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2412" y="467693"/>
            <a:ext cx="8139178" cy="674375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4B8BB031-C815-43A1-91A4-70C097789F18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90AE0BBD-7060-4CC9-B8AE-40AFCB43D13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502412" y="435919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502444" y="1131094"/>
            <a:ext cx="8139113" cy="3561874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504056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4000">
        <p14:conveyor dir="l"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2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611560" y="1491630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14340" y="3302050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文本框 20"/>
          <p:cNvSpPr txBox="1"/>
          <p:nvPr/>
        </p:nvSpPr>
        <p:spPr>
          <a:xfrm>
            <a:off x="1269827" y="3286659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76355" y="3286659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2267044" y="2050120"/>
            <a:ext cx="1807210" cy="64389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I2C</a:t>
            </a:r>
            <a:r>
              <a:rPr lang="zh-CN" altLang="en-US" sz="3600" kern="0" cap="all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模块</a:t>
            </a:r>
            <a:endParaRPr lang="zh-CN" altLang="en-US" sz="3600" kern="0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27591" y="2891667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908805" y="289690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4852" y="2896902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35053" y="2891666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171622" y="2882832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6252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寄存器概况及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BCD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格式寄存器概况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5620" y="743585"/>
            <a:ext cx="5114925" cy="3999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程序编写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3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077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551180"/>
            <a:ext cx="4199890" cy="4478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30778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程序实现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---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读写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035" y="630555"/>
            <a:ext cx="4817110" cy="4227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 txBox="1"/>
          <p:nvPr/>
        </p:nvSpPr>
        <p:spPr>
          <a:xfrm>
            <a:off x="314977" y="1563638"/>
            <a:ext cx="5036974" cy="558490"/>
          </a:xfrm>
          <a:prstGeom prst="rect">
            <a:avLst/>
          </a:prstGeom>
        </p:spPr>
        <p:txBody>
          <a:bodyPr vert="horz" lIns="91417" tIns="45708" rIns="91417" bIns="457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基于</a:t>
            </a:r>
            <a:r>
              <a:rPr lang="en-US" altLang="zh-CN" sz="1400" spc="3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STC16F40K128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芯片的天问</a:t>
            </a:r>
            <a:r>
              <a:rPr lang="en-US" altLang="zh-CN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51</a:t>
            </a:r>
            <a:r>
              <a:rPr lang="zh-CN" altLang="en-US" sz="1400" spc="3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图形化课程</a:t>
            </a:r>
            <a:endParaRPr lang="zh-CN" altLang="en-US" sz="1400" spc="3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280660" y="3236580"/>
            <a:ext cx="1676058" cy="2995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defPPr>
              <a:defRPr lang="zh-CN"/>
            </a:defPPr>
            <a:lvl1pPr>
              <a:defRPr sz="1600"/>
            </a:lvl1pPr>
          </a:lstStyle>
          <a:p>
            <a:pPr algn="ctr"/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时间：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ea typeface="微软雅黑" panose="020B0503020204020204" pitchFamily="34" charset="-122"/>
              </a:rPr>
              <a:t>月</a:t>
            </a:r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PA_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>
            <p:custDataLst>
              <p:tags r:id="rId1"/>
            </p:custDataLst>
          </p:nvPr>
        </p:nvSpPr>
        <p:spPr>
          <a:xfrm>
            <a:off x="524706" y="1999248"/>
            <a:ext cx="4698719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感谢您的聆听</a:t>
            </a:r>
            <a:r>
              <a:rPr lang="en-US" altLang="zh-CN" sz="4400" kern="0" cap="all" dirty="0">
                <a:solidFill>
                  <a:srgbClr val="EEECE1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—</a:t>
            </a:r>
            <a:endParaRPr lang="en-US" altLang="zh-CN" sz="4400" kern="0" cap="all" dirty="0">
              <a:solidFill>
                <a:srgbClr val="EEECE1">
                  <a:lumMod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65527" y="2911854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46741" y="291708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12788" y="2917089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72989" y="2911853"/>
            <a:ext cx="747840" cy="45719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9558" y="2903019"/>
            <a:ext cx="747840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17757" y="3251979"/>
            <a:ext cx="1761712" cy="307777"/>
          </a:xfrm>
          <a:prstGeom prst="roundRect">
            <a:avLst>
              <a:gd name="adj" fmla="val 50000"/>
            </a:avLst>
          </a:prstGeom>
          <a:solidFill>
            <a:srgbClr val="00926C"/>
          </a:solidFill>
          <a:ln>
            <a:noFill/>
          </a:ln>
        </p:spPr>
        <p:txBody>
          <a:bodyPr lIns="91438" tIns="45719" rIns="91438" bIns="45719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973244" y="3236588"/>
            <a:ext cx="1622805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rPr>
              <a:t>天问</a:t>
            </a:r>
            <a:r>
              <a:rPr lang="en-US" altLang="zh-CN" sz="1400" dirty="0">
                <a:solidFill>
                  <a:schemeClr val="bg1"/>
                </a:solidFill>
                <a:ea typeface="微软雅黑" panose="020B0503020204020204" pitchFamily="34" charset="-122"/>
              </a:rPr>
              <a:t>51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279772" y="3236588"/>
            <a:ext cx="1761712" cy="308411"/>
            <a:chOff x="6696860" y="5064787"/>
            <a:chExt cx="1567268" cy="31686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圆角矩形 23"/>
            <p:cNvSpPr/>
            <p:nvPr/>
          </p:nvSpPr>
          <p:spPr>
            <a:xfrm>
              <a:off x="6696860" y="5065438"/>
              <a:ext cx="1567268" cy="3162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3"/>
            <p:cNvSpPr txBox="1"/>
            <p:nvPr/>
          </p:nvSpPr>
          <p:spPr>
            <a:xfrm>
              <a:off x="6734960" y="5064787"/>
              <a:ext cx="1491068" cy="30777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defPPr>
                <a:defRPr lang="zh-CN"/>
              </a:defPPr>
              <a:lvl1pPr>
                <a:defRPr sz="1600"/>
              </a:lvl1pPr>
            </a:lstStyle>
            <a:p>
              <a:pPr algn="ctr"/>
              <a:r>
                <a: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单片机</a:t>
              </a:r>
              <a:endPara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61" y="123478"/>
            <a:ext cx="2664445" cy="4559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 rot="2575115">
            <a:off x="623370" y="1401906"/>
            <a:ext cx="2474497" cy="24490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MH_SubTitle_1"/>
          <p:cNvSpPr/>
          <p:nvPr>
            <p:custDataLst>
              <p:tags r:id="rId1"/>
            </p:custDataLst>
          </p:nvPr>
        </p:nvSpPr>
        <p:spPr>
          <a:xfrm>
            <a:off x="4716016" y="1635646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硬件概述</a:t>
            </a:r>
            <a:endParaRPr lang="zh-CN" alt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MH_Other_1"/>
          <p:cNvSpPr/>
          <p:nvPr>
            <p:custDataLst>
              <p:tags r:id="rId2"/>
            </p:custDataLst>
          </p:nvPr>
        </p:nvSpPr>
        <p:spPr>
          <a:xfrm>
            <a:off x="4214789" y="1635646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tx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SubTitle_2"/>
          <p:cNvSpPr/>
          <p:nvPr>
            <p:custDataLst>
              <p:tags r:id="rId3"/>
            </p:custDataLst>
          </p:nvPr>
        </p:nvSpPr>
        <p:spPr>
          <a:xfrm>
            <a:off x="4716016" y="2347639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指令学习</a:t>
            </a:r>
            <a:endParaRPr lang="zh-CN" altLang="en-US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4214789" y="2347639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E5D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SubTitle_3"/>
          <p:cNvSpPr/>
          <p:nvPr>
            <p:custDataLst>
              <p:tags r:id="rId5"/>
            </p:custDataLst>
          </p:nvPr>
        </p:nvSpPr>
        <p:spPr>
          <a:xfrm>
            <a:off x="4716016" y="3059633"/>
            <a:ext cx="2908538" cy="572690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noFill/>
          <a:ln w="2540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rgbClr val="FF999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程序编写</a:t>
            </a:r>
            <a:endParaRPr lang="zh-CN" altLang="en-US" sz="1600" kern="0" dirty="0">
              <a:solidFill>
                <a:srgbClr val="FF999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MH_Other_3"/>
          <p:cNvSpPr/>
          <p:nvPr>
            <p:custDataLst>
              <p:tags r:id="rId6"/>
            </p:custDataLst>
          </p:nvPr>
        </p:nvSpPr>
        <p:spPr>
          <a:xfrm>
            <a:off x="4214789" y="3059633"/>
            <a:ext cx="571469" cy="57269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FF9999"/>
            </a:solidFill>
            <a:prstDash val="solid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kumimoji="0" lang="en-US" altLang="zh-CN" sz="3000" b="0" i="0" u="none" strike="noStrike" kern="0" cap="none" spc="0" normalizeH="0" baseline="0" noProof="0" dirty="0">
              <a:ln>
                <a:noFill/>
              </a:ln>
              <a:solidFill>
                <a:srgbClr val="FF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7"/>
            </p:custDataLst>
          </p:nvPr>
        </p:nvSpPr>
        <p:spPr>
          <a:xfrm>
            <a:off x="838786" y="2101715"/>
            <a:ext cx="2043664" cy="7222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7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kumimoji="0" lang="zh-CN" altLang="en-US" sz="47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2"/>
          <p:cNvSpPr txBox="1"/>
          <p:nvPr>
            <p:custDataLst>
              <p:tags r:id="rId8"/>
            </p:custDataLst>
          </p:nvPr>
        </p:nvSpPr>
        <p:spPr>
          <a:xfrm>
            <a:off x="849108" y="2824003"/>
            <a:ext cx="2023020" cy="3064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18383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硬件概述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295" y="2803352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lvl="1" indent="-121920">
              <a:buFont typeface="Arial" panose="020B0604020202020204" pitchFamily="34" charset="0"/>
              <a:buChar char="•"/>
              <a:defRPr/>
            </a:pPr>
            <a:r>
              <a:rPr lang="zh-CN" altLang="en-US" sz="1100" kern="0" dirty="0">
                <a:solidFill>
                  <a:srgbClr val="007E5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引脚位置</a:t>
            </a:r>
            <a:endParaRPr lang="zh-CN" altLang="en-US" sz="1100" kern="0" dirty="0">
              <a:solidFill>
                <a:srgbClr val="007E5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5943295" y="3144560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lstStyle/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电路原理图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01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6" name="TextBox 11"/>
          <p:cNvSpPr txBox="1"/>
          <p:nvPr/>
        </p:nvSpPr>
        <p:spPr>
          <a:xfrm>
            <a:off x="4418025" y="3144560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引脚定义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硬件概述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1235710" y="846455"/>
            <a:ext cx="4799965" cy="367030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/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I2C 总线是由 Philips 公司开发的一种简单、双向二线制同步串行总线。它只需要两根线即可在连接于总线上的器件之间传送信息。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685800">
              <a:lnSpc>
                <a:spcPct val="150000"/>
              </a:lnSpc>
              <a:spcAft>
                <a:spcPts val="375"/>
              </a:spcAft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器件用于启动总线传送数据，并产生时钟以开放传送的器件，此时任何被寻址的器件均被认为是从器件。在总线上主和从、发和收的关系不是恒定的，而取决于此时数据传送方向。如果主机要发送数据给从器件，则主机首先寻址从器件，然后主动发送数据至从器件，最后由主机终止数据传送；如果主机要接收从器件的数据，首先由主器件寻址从器件．然后主机接收从器件发送的数据，最后由主机终止接收过程。在这种情况下．主机负责产生定时时钟和终止数据传送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27855" y="918845"/>
            <a:ext cx="3308985" cy="3723640"/>
          </a:xfrm>
          <a:prstGeom prst="rect">
            <a:avLst/>
          </a:prstGeom>
          <a:solidFill>
            <a:srgbClr val="FF9999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85" y="998855"/>
            <a:ext cx="2257425" cy="357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294" y="17329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引脚位置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077637" y="919707"/>
            <a:ext cx="3010707" cy="3729466"/>
          </a:xfrm>
          <a:prstGeom prst="roundRect">
            <a:avLst>
              <a:gd name="adj" fmla="val 3967"/>
            </a:avLst>
          </a:prstGeom>
          <a:solidFill>
            <a:schemeClr val="tx2">
              <a:lumMod val="7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 defTabSz="914400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35" y="919629"/>
            <a:ext cx="2060455" cy="3525803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2023745" y="2565400"/>
            <a:ext cx="293370" cy="356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6190615" y="2872105"/>
            <a:ext cx="347345" cy="1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0" name="直接箭头连接符 89"/>
          <p:cNvCxnSpPr/>
          <p:nvPr/>
        </p:nvCxnSpPr>
        <p:spPr>
          <a:xfrm flipH="1">
            <a:off x="1740535" y="2774315"/>
            <a:ext cx="283210" cy="12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17270" y="2630805"/>
            <a:ext cx="90551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ea"/>
              </a:rPr>
              <a:t>I2C</a:t>
            </a:r>
            <a:r>
              <a:rPr lang="zh-CN" altLang="en-US" sz="1400" dirty="0">
                <a:solidFill>
                  <a:srgbClr val="FF0000"/>
                </a:solidFill>
                <a:latin typeface="+mn-ea"/>
              </a:rPr>
              <a:t>扩展</a:t>
            </a:r>
            <a:endParaRPr lang="zh-CN" altLang="en-US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94" name="直接箭头连接符 93"/>
          <p:cNvCxnSpPr/>
          <p:nvPr/>
        </p:nvCxnSpPr>
        <p:spPr>
          <a:xfrm>
            <a:off x="6596380" y="2970530"/>
            <a:ext cx="2876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96"/>
          <p:cNvSpPr txBox="1"/>
          <p:nvPr/>
        </p:nvSpPr>
        <p:spPr>
          <a:xfrm>
            <a:off x="6884035" y="2816860"/>
            <a:ext cx="11582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+mn-ea"/>
                <a:cs typeface="+mn-ea"/>
              </a:rPr>
              <a:t>I2C</a:t>
            </a:r>
            <a:endParaRPr lang="en-US" sz="14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引脚定义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7160" y="1956435"/>
            <a:ext cx="6498590" cy="1231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电路原理图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5270" y="1309370"/>
            <a:ext cx="5419725" cy="2524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4418383" y="2746588"/>
            <a:ext cx="2946611" cy="0"/>
          </a:xfrm>
          <a:prstGeom prst="line">
            <a:avLst/>
          </a:prstGeom>
          <a:noFill/>
          <a:ln w="12700" cap="flat" cmpd="sng" algn="ctr">
            <a:solidFill>
              <a:srgbClr val="FF9999"/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" name="矩形 2"/>
          <p:cNvSpPr/>
          <p:nvPr/>
        </p:nvSpPr>
        <p:spPr>
          <a:xfrm>
            <a:off x="4418383" y="2129431"/>
            <a:ext cx="3177862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zh-CN" altLang="en-US" sz="32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lang="zh-CN" altLang="en-US" sz="32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5191" y="1214887"/>
            <a:ext cx="2722413" cy="2902102"/>
            <a:chOff x="999059" y="1708340"/>
            <a:chExt cx="3828393" cy="4080857"/>
          </a:xfrm>
        </p:grpSpPr>
        <p:grpSp>
          <p:nvGrpSpPr>
            <p:cNvPr id="9" name="组合 8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62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02</a:t>
              </a:r>
              <a:endPara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2385140" y="3684560"/>
              <a:ext cx="1577843" cy="126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章节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Calibri" panose="020F0502020204030204" pitchFamily="34" charset="0"/>
                </a:rPr>
                <a:t>PART</a:t>
              </a:r>
              <a:endPara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6" name="TextBox 11"/>
          <p:cNvSpPr txBox="1"/>
          <p:nvPr/>
        </p:nvSpPr>
        <p:spPr>
          <a:xfrm>
            <a:off x="6230315" y="3018195"/>
            <a:ext cx="9499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寄存器概况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554550" y="3018195"/>
            <a:ext cx="810260" cy="233680"/>
          </a:xfrm>
          <a:prstGeom prst="rect">
            <a:avLst/>
          </a:prstGeom>
          <a:noFill/>
        </p:spPr>
        <p:txBody>
          <a:bodyPr wrap="none" lIns="65023" tIns="32511" rIns="65023" bIns="32511" rtlCol="0">
            <a:spAutoFit/>
          </a:bodyPr>
          <a:p>
            <a:pPr marL="121920" marR="0" lvl="1" indent="-1219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7E5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指令学习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rgbClr val="007E5D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2294" y="1974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47"/>
          <p:cNvSpPr>
            <a:spLocks noChangeArrowheads="1"/>
          </p:cNvSpPr>
          <p:nvPr/>
        </p:nvSpPr>
        <p:spPr bwMode="auto">
          <a:xfrm>
            <a:off x="3370397" y="1050029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总线初始化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2620" y="209321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3" name="同心圆 1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等腰三角形 1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lstStyle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3297302" y="2480101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类别指令中，用于从某个寄存器中读取数据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73415" y="1151508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0" name="组合 19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1" name="同心圆 2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等腰三角形 2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61985" y="3425443"/>
            <a:ext cx="187133" cy="226049"/>
            <a:chOff x="1397666" y="1419622"/>
            <a:chExt cx="474034" cy="743490"/>
          </a:xfrm>
          <a:solidFill>
            <a:schemeClr val="tx2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5" name="组合 24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6" name="同心圆 25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txBody>
              <a:bodyPr anchor="ctr"/>
              <a:p>
                <a:pPr algn="ctr" defTabSz="914400"/>
                <a:endParaRPr lang="zh-CN" altLang="en-US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椭圆 27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txBody>
            <a:bodyPr anchor="ctr"/>
            <a:p>
              <a:pPr algn="ctr" defTabSz="914400"/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3297302" y="3776136"/>
            <a:ext cx="4466838" cy="3467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>
              <a:lnSpc>
                <a:spcPct val="130000"/>
              </a:lnSpc>
              <a:spcBef>
                <a:spcPct val="0"/>
              </a:spcBef>
              <a:buNone/>
              <a:defRPr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I2C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类别指令中，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用于</a:t>
            </a:r>
            <a:r>
              <a:rPr 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向某个寄存器中写入数据</a:t>
            </a:r>
            <a:endParaRPr lang="zh-CN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4630" y="985520"/>
            <a:ext cx="1143000" cy="4762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2040255"/>
            <a:ext cx="3954780" cy="4400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815" y="3293110"/>
            <a:ext cx="4009390" cy="40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PA" val="v3.2.0"/>
</p:tagLst>
</file>

<file path=ppt/tags/tag10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1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SubTitle"/>
  <p:tag name="MH_ORDER" val="3"/>
</p:tagLst>
</file>

<file path=ppt/tags/tag7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</Words>
  <Application>WPS 演示</Application>
  <PresentationFormat>全屏显示(16:9)</PresentationFormat>
  <Paragraphs>98</Paragraphs>
  <Slides>14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Calibri</vt:lpstr>
      <vt:lpstr>Arial Unicode MS</vt:lpstr>
      <vt:lpstr>webwppDefTheme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陈哲东</cp:lastModifiedBy>
  <cp:revision>15</cp:revision>
  <dcterms:created xsi:type="dcterms:W3CDTF">2021-01-29T07:48:00Z</dcterms:created>
  <dcterms:modified xsi:type="dcterms:W3CDTF">2021-02-21T06:43:55Z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2052-11.1.0.10116</vt:lpwstr>
  </property>
</Properties>
</file>