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7" r:id="rId3"/>
    <p:sldMasterId id="2147483669" r:id="rId4"/>
  </p:sldMasterIdLst>
  <p:notesMasterIdLst>
    <p:notesMasterId r:id="rId6"/>
  </p:notesMasterIdLst>
  <p:sldIdLst>
    <p:sldId id="256" r:id="rId5"/>
    <p:sldId id="257" r:id="rId7"/>
    <p:sldId id="258" r:id="rId8"/>
    <p:sldId id="302" r:id="rId9"/>
    <p:sldId id="322" r:id="rId10"/>
    <p:sldId id="261" r:id="rId11"/>
    <p:sldId id="323" r:id="rId12"/>
    <p:sldId id="288" r:id="rId13"/>
    <p:sldId id="285" r:id="rId1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007E5D"/>
    <a:srgbClr val="0092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6314" autoAdjust="0"/>
  </p:normalViewPr>
  <p:slideViewPr>
    <p:cSldViewPr>
      <p:cViewPr varScale="1">
        <p:scale>
          <a:sx n="145" d="100"/>
          <a:sy n="145" d="100"/>
        </p:scale>
        <p:origin x="606" y="120"/>
      </p:cViewPr>
      <p:guideLst>
        <p:guide orient="horz" pos="1569"/>
        <p:guide pos="29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C5B276FC-40CA-4FE8-B0AB-B83A8F9A0683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BF37141F-B290-4B47-BA90-28DAE3B85FFD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02412" y="1731661"/>
            <a:ext cx="8139178" cy="674375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050" b="0" spc="600">
                <a:effectLst/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02444" y="2674144"/>
            <a:ext cx="8139113" cy="601028"/>
          </a:xfrm>
        </p:spPr>
        <p:txBody>
          <a:bodyPr lIns="101600" tIns="38100" rIns="76200" bIns="38100" anchor="ctr" anchorCtr="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435919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" hasCustomPrompt="1"/>
          </p:nvPr>
        </p:nvSpPr>
        <p:spPr>
          <a:xfrm>
            <a:off x="502444" y="1131094"/>
            <a:ext cx="8139113" cy="3561874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标题与图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630079" y="545783"/>
            <a:ext cx="2948940" cy="836295"/>
          </a:xfrm>
        </p:spPr>
        <p:txBody>
          <a:bodyPr anchor="ctr" anchorCtr="0"/>
          <a:lstStyle>
            <a:lvl1pPr>
              <a:defRPr sz="2400">
                <a:latin typeface="+mn-ea"/>
                <a:ea typeface="+mn-ea"/>
              </a:defRPr>
            </a:lvl1pPr>
          </a:lstStyle>
          <a:p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 hasCustomPrompt="1"/>
          </p:nvPr>
        </p:nvSpPr>
        <p:spPr>
          <a:xfrm>
            <a:off x="3853815" y="545783"/>
            <a:ext cx="4629150" cy="4052411"/>
          </a:xfrm>
        </p:spPr>
        <p:txBody>
          <a:bodyPr/>
          <a:lstStyle>
            <a:lvl1pPr>
              <a:defRPr sz="1800">
                <a:latin typeface="+mn-ea"/>
                <a:ea typeface="+mn-ea"/>
              </a:defRPr>
            </a:lvl1pPr>
            <a:lvl2pPr marL="342900" indent="0">
              <a:buNone/>
              <a:defRPr sz="1800">
                <a:latin typeface="+mn-ea"/>
                <a:ea typeface="+mn-ea"/>
              </a:defRPr>
            </a:lvl2pPr>
            <a:lvl3pPr>
              <a:defRPr sz="1800">
                <a:latin typeface="+mn-ea"/>
                <a:ea typeface="+mn-ea"/>
              </a:defRPr>
            </a:lvl3pPr>
            <a:lvl4pPr>
              <a:defRPr sz="1800">
                <a:latin typeface="+mn-ea"/>
                <a:ea typeface="+mn-ea"/>
              </a:defRPr>
            </a:lvl4pPr>
            <a:lvl5pPr>
              <a:defRPr sz="1800">
                <a:latin typeface="+mn-ea"/>
                <a:ea typeface="+mn-ea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单击此处编辑正文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 hasCustomPrompt="1"/>
          </p:nvPr>
        </p:nvSpPr>
        <p:spPr>
          <a:xfrm>
            <a:off x="630079" y="1679734"/>
            <a:ext cx="2948940" cy="2918936"/>
          </a:xfr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800">
                <a:latin typeface="+mn-ea"/>
                <a:ea typeface="+mn-ea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>
              <a:sym typeface="+mn-ea"/>
            </a:endParaRPr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注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</p:nvPr>
        </p:nvSpPr>
        <p:spPr>
          <a:xfrm>
            <a:off x="502444" y="4203859"/>
            <a:ext cx="8139113" cy="418624"/>
          </a:xfrm>
        </p:spPr>
        <p:txBody>
          <a:bodyPr/>
          <a:lstStyle>
            <a:lvl1pPr>
              <a:defRPr b="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单击此处编辑正文</a:t>
            </a:r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idx="1" hasCustomPrompt="1"/>
          </p:nvPr>
        </p:nvSpPr>
        <p:spPr>
          <a:xfrm>
            <a:off x="502444" y="481013"/>
            <a:ext cx="8139113" cy="341709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单张大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7334" cy="515112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联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内容占位符 1"/>
          <p:cNvSpPr>
            <a:spLocks noGrp="1"/>
          </p:cNvSpPr>
          <p:nvPr>
            <p:ph sz="half" idx="2" hasCustomPrompt="1"/>
          </p:nvPr>
        </p:nvSpPr>
        <p:spPr>
          <a:xfrm>
            <a:off x="350996" y="423863"/>
            <a:ext cx="4050030" cy="429577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  <a:endParaRPr dirty="0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half" idx="13" hasCustomPrompt="1"/>
          </p:nvPr>
        </p:nvSpPr>
        <p:spPr>
          <a:xfrm>
            <a:off x="4715828" y="423863"/>
            <a:ext cx="4050030" cy="429577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</a:t>
            </a:r>
            <a:r>
              <a:rPr>
                <a:sym typeface="+mn-ea"/>
              </a:rPr>
              <a:t>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467693"/>
            <a:ext cx="8139178" cy="674375"/>
          </a:xfrm>
        </p:spPr>
        <p:txBody>
          <a:bodyPr vert="horz" lIns="101600" tIns="38100" rIns="25400" bIns="38100" rtlCol="0" anchor="ctr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600" normalizeH="0" baseline="0" noProof="1" dirty="0">
                <a:solidFill>
                  <a:schemeClr val="tx1"/>
                </a:solidFill>
                <a:effectLst/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8.xml"/><Relationship Id="rId1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标题 7"/>
          <p:cNvSpPr>
            <a:spLocks noGrp="1"/>
          </p:cNvSpPr>
          <p:nvPr>
            <p:ph type="title" hasCustomPrompt="1"/>
          </p:nvPr>
        </p:nvSpPr>
        <p:spPr>
          <a:xfrm>
            <a:off x="502412" y="435919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idx="1" hasCustomPrompt="1"/>
          </p:nvPr>
        </p:nvSpPr>
        <p:spPr>
          <a:xfrm>
            <a:off x="502444" y="1131094"/>
            <a:ext cx="8139113" cy="3561874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n-ea"/>
          <a:ea typeface="+mn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5.xml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5.xml"/><Relationship Id="rId8" Type="http://schemas.openxmlformats.org/officeDocument/2006/relationships/tags" Target="../tags/tag9.xml"/><Relationship Id="rId7" Type="http://schemas.openxmlformats.org/officeDocument/2006/relationships/tags" Target="../tags/tag8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0" Type="http://schemas.openxmlformats.org/officeDocument/2006/relationships/notesSlide" Target="../notesSlides/notesSlide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5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26.xml"/><Relationship Id="rId2" Type="http://schemas.openxmlformats.org/officeDocument/2006/relationships/image" Target="../media/image2.png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/>
          <p:nvPr/>
        </p:nvSpPr>
        <p:spPr>
          <a:xfrm>
            <a:off x="611560" y="1491630"/>
            <a:ext cx="5036974" cy="558490"/>
          </a:xfrm>
          <a:prstGeom prst="rect">
            <a:avLst/>
          </a:prstGeom>
        </p:spPr>
        <p:txBody>
          <a:bodyPr vert="horz" lIns="91417" tIns="45708" rIns="91417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基于</a:t>
            </a:r>
            <a:r>
              <a:rPr lang="en-US" altLang="zh-CN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STC8H8K64U</a:t>
            </a: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芯片的天问</a:t>
            </a:r>
            <a:r>
              <a:rPr lang="en-US" altLang="zh-CN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51</a:t>
            </a: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图形化课程</a:t>
            </a:r>
            <a:endParaRPr lang="zh-CN" altLang="en-US" sz="1400" spc="3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1214340" y="3302050"/>
            <a:ext cx="1761712" cy="307777"/>
          </a:xfrm>
          <a:prstGeom prst="roundRect">
            <a:avLst>
              <a:gd name="adj" fmla="val 50000"/>
            </a:avLst>
          </a:prstGeom>
          <a:solidFill>
            <a:srgbClr val="00926C"/>
          </a:solidFill>
          <a:ln>
            <a:noFill/>
          </a:ln>
        </p:spPr>
        <p:txBody>
          <a:bodyPr lIns="91438" tIns="45719" rIns="91438" bIns="45719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" name="文本框 20"/>
          <p:cNvSpPr txBox="1"/>
          <p:nvPr/>
        </p:nvSpPr>
        <p:spPr>
          <a:xfrm>
            <a:off x="1269827" y="3286659"/>
            <a:ext cx="1622805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rPr>
              <a:t>天问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51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576355" y="3286659"/>
            <a:ext cx="1761712" cy="308411"/>
            <a:chOff x="6696860" y="5064787"/>
            <a:chExt cx="1567268" cy="31686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9" name="圆角矩形 8"/>
            <p:cNvSpPr/>
            <p:nvPr/>
          </p:nvSpPr>
          <p:spPr>
            <a:xfrm>
              <a:off x="6696860" y="5065438"/>
              <a:ext cx="1567268" cy="31621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23"/>
            <p:cNvSpPr txBox="1"/>
            <p:nvPr/>
          </p:nvSpPr>
          <p:spPr>
            <a:xfrm>
              <a:off x="6734960" y="5064787"/>
              <a:ext cx="1491068" cy="30777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defPPr>
                <a:defRPr lang="zh-CN"/>
              </a:defPPr>
              <a:lvl1pPr>
                <a:defRPr sz="1600"/>
              </a:lvl1pPr>
            </a:lstStyle>
            <a:p>
              <a:pPr algn="ctr"/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单片机</a:t>
              </a:r>
              <a:endPara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PA_文本框 26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>
            <p:custDataLst>
              <p:tags r:id="rId1"/>
            </p:custDataLst>
          </p:nvPr>
        </p:nvSpPr>
        <p:spPr>
          <a:xfrm>
            <a:off x="2076544" y="2050120"/>
            <a:ext cx="2188210" cy="643890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sz="3600" kern="0" cap="all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SD</a:t>
            </a:r>
            <a:r>
              <a:rPr lang="zh-CN" altLang="en-US" sz="3600" kern="0" cap="all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储存卡</a:t>
            </a:r>
            <a:endParaRPr lang="zh-CN" altLang="en-US" sz="3600" kern="0" cap="all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027591" y="2891667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908805" y="2896902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774852" y="2896902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35053" y="2891666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71622" y="2882832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361" y="123478"/>
            <a:ext cx="2664445" cy="45593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 rot="2575115">
            <a:off x="623370" y="1401906"/>
            <a:ext cx="2474497" cy="2449008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2">
                  <a:lumMod val="7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MH_SubTitle_1"/>
          <p:cNvSpPr/>
          <p:nvPr>
            <p:custDataLst>
              <p:tags r:id="rId1"/>
            </p:custDataLst>
          </p:nvPr>
        </p:nvSpPr>
        <p:spPr>
          <a:xfrm>
            <a:off x="4716016" y="1635646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硬件概述</a:t>
            </a:r>
            <a:endParaRPr lang="zh-CN" altLang="en-US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MH_Other_1"/>
          <p:cNvSpPr/>
          <p:nvPr>
            <p:custDataLst>
              <p:tags r:id="rId2"/>
            </p:custDataLst>
          </p:nvPr>
        </p:nvSpPr>
        <p:spPr>
          <a:xfrm>
            <a:off x="4214789" y="1635646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  <a:endParaRPr kumimoji="0" lang="en-US" altLang="zh-CN" sz="30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MH_SubTitle_2"/>
          <p:cNvSpPr/>
          <p:nvPr>
            <p:custDataLst>
              <p:tags r:id="rId3"/>
            </p:custDataLst>
          </p:nvPr>
        </p:nvSpPr>
        <p:spPr>
          <a:xfrm>
            <a:off x="4716016" y="2347639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rgbClr val="007E5D"/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指令学习</a:t>
            </a:r>
            <a:endParaRPr lang="zh-CN" altLang="en-US" kern="0" dirty="0">
              <a:solidFill>
                <a:srgbClr val="007E5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MH_Other_2"/>
          <p:cNvSpPr/>
          <p:nvPr>
            <p:custDataLst>
              <p:tags r:id="rId4"/>
            </p:custDataLst>
          </p:nvPr>
        </p:nvSpPr>
        <p:spPr>
          <a:xfrm>
            <a:off x="4214789" y="2347639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007E5D"/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  <a:endParaRPr kumimoji="0" lang="en-US" altLang="zh-CN" sz="30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MH_SubTitle_3"/>
          <p:cNvSpPr/>
          <p:nvPr>
            <p:custDataLst>
              <p:tags r:id="rId5"/>
            </p:custDataLst>
          </p:nvPr>
        </p:nvSpPr>
        <p:spPr>
          <a:xfrm>
            <a:off x="4716016" y="3059633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rgbClr val="FF9999"/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sz="1600" kern="0" dirty="0">
                <a:solidFill>
                  <a:srgbClr val="FF999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程序编写</a:t>
            </a:r>
            <a:endParaRPr lang="zh-CN" altLang="en-US" sz="1600" kern="0" dirty="0">
              <a:solidFill>
                <a:srgbClr val="FF999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MH_Other_3"/>
          <p:cNvSpPr/>
          <p:nvPr>
            <p:custDataLst>
              <p:tags r:id="rId6"/>
            </p:custDataLst>
          </p:nvPr>
        </p:nvSpPr>
        <p:spPr>
          <a:xfrm>
            <a:off x="4214789" y="3059633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FF9999"/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rgbClr val="FF999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  <a:endParaRPr kumimoji="0" lang="en-US" altLang="zh-CN" sz="3000" b="0" i="0" u="none" strike="noStrike" kern="0" cap="none" spc="0" normalizeH="0" baseline="0" noProof="0" dirty="0">
              <a:ln>
                <a:noFill/>
              </a:ln>
              <a:solidFill>
                <a:srgbClr val="FF999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MH_Others_1"/>
          <p:cNvSpPr txBox="1"/>
          <p:nvPr>
            <p:custDataLst>
              <p:tags r:id="rId7"/>
            </p:custDataLst>
          </p:nvPr>
        </p:nvSpPr>
        <p:spPr>
          <a:xfrm>
            <a:off x="838786" y="2101715"/>
            <a:ext cx="2043664" cy="722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7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 录</a:t>
            </a:r>
            <a:endParaRPr kumimoji="0" lang="zh-CN" altLang="en-US" sz="47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MH_Others_2"/>
          <p:cNvSpPr txBox="1"/>
          <p:nvPr>
            <p:custDataLst>
              <p:tags r:id="rId8"/>
            </p:custDataLst>
          </p:nvPr>
        </p:nvSpPr>
        <p:spPr>
          <a:xfrm>
            <a:off x="849108" y="2824003"/>
            <a:ext cx="2023020" cy="30642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18383" y="2746588"/>
            <a:ext cx="294661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4418383" y="2129431"/>
            <a:ext cx="3177862" cy="492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zh-CN" altLang="en-US" sz="3200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硬件概述</a:t>
            </a:r>
            <a:endParaRPr lang="zh-CN" altLang="en-US" sz="320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01</a:t>
              </a:r>
              <a:endParaRPr kumimoji="0" lang="zh-CN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章节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PART</a:t>
              </a:r>
              <a:endPara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硬件概述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47"/>
          <p:cNvSpPr>
            <a:spLocks noChangeArrowheads="1"/>
          </p:cNvSpPr>
          <p:nvPr/>
        </p:nvSpPr>
        <p:spPr bwMode="auto">
          <a:xfrm>
            <a:off x="1372235" y="728345"/>
            <a:ext cx="3989070" cy="3945255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defTabSz="685800">
              <a:lnSpc>
                <a:spcPct val="150000"/>
              </a:lnSpc>
              <a:spcAft>
                <a:spcPts val="375"/>
              </a:spcAft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SD 存储卡( Secure Digital Memory Card)是一种基于半导体快闪存储器的新一代高速存储设备。SD 存储卡的技术是从 MMC 卡（MultiMedia Card）格式上发展而来，在兼容 SD 存储卡基础上发展了 SDIO( SD Input/ Output)卡，此兼容性包括机械，电子，电力，信号和软件，通常将 SD、SDIO 卡俗称 SD 存储卡。SD 卡具有高记忆容量、快速数据传输率、极大的移动灵活性以及很好的安全性，它被广泛地应用于便携式装置上，例如数码相机、平板电脑和多媒体播放器等。目前一般都用 Micro SD Card 替代 SD 卡，原名 Trans-flash Card（TF 卡），因为体积小巧。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49010" y="1520825"/>
            <a:ext cx="1762125" cy="17240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18383" y="2746588"/>
            <a:ext cx="294661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4418383" y="2129431"/>
            <a:ext cx="3177862" cy="492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zh-CN" altLang="en-US" sz="3200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指令学习</a:t>
            </a:r>
            <a:endParaRPr lang="zh-CN" altLang="en-US" sz="320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02</a:t>
              </a:r>
              <a:endParaRPr kumimoji="0" lang="zh-CN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章节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PART</a:t>
              </a:r>
              <a:endPara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指令学习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47"/>
          <p:cNvSpPr>
            <a:spLocks noChangeArrowheads="1"/>
          </p:cNvSpPr>
          <p:nvPr/>
        </p:nvSpPr>
        <p:spPr bwMode="auto">
          <a:xfrm>
            <a:off x="4677227" y="1204334"/>
            <a:ext cx="4466838" cy="626110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在存储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-SD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卡类别指令中，用于</a:t>
            </a:r>
            <a:r>
              <a:rPr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初始化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SD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卡，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默认引脚是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P2_6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737195" y="2697733"/>
            <a:ext cx="187133" cy="226049"/>
            <a:chOff x="1397666" y="1419622"/>
            <a:chExt cx="474034" cy="743490"/>
          </a:xfrm>
          <a:solidFill>
            <a:schemeClr val="tx2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1" name="组合 10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13" name="同心圆 12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等腰三角形 13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椭圆 11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txBody>
            <a:bodyPr anchor="ctr"/>
            <a:lstStyle/>
            <a:p>
              <a:pPr algn="ctr" defTabSz="914400"/>
              <a:endPara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矩形 47"/>
          <p:cNvSpPr>
            <a:spLocks noChangeArrowheads="1"/>
          </p:cNvSpPr>
          <p:nvPr/>
        </p:nvSpPr>
        <p:spPr bwMode="auto">
          <a:xfrm>
            <a:off x="4677157" y="2578526"/>
            <a:ext cx="4466838" cy="626110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存储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-SD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卡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类别指令中，用于从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buff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中向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SD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卡的某一个扇区写入一定长度的数据。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736560" y="1322958"/>
            <a:ext cx="187133" cy="226049"/>
            <a:chOff x="1397666" y="1419622"/>
            <a:chExt cx="474034" cy="743490"/>
          </a:xfrm>
          <a:solidFill>
            <a:schemeClr val="tx2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20" name="组合 19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21" name="同心圆 20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txBody>
              <a:bodyPr anchor="ctr"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等腰三角形 21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txBody>
              <a:bodyPr anchor="ctr"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3" name="椭圆 22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txBody>
            <a:bodyPr anchor="ctr"/>
            <a:p>
              <a:pPr algn="ctr" defTabSz="914400"/>
              <a:endPara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37830" y="3935983"/>
            <a:ext cx="187133" cy="226049"/>
            <a:chOff x="1397666" y="1419622"/>
            <a:chExt cx="474034" cy="743490"/>
          </a:xfrm>
          <a:solidFill>
            <a:schemeClr val="tx2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25" name="组合 24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26" name="同心圆 25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txBody>
              <a:bodyPr anchor="ctr"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" name="等腰三角形 26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txBody>
              <a:bodyPr anchor="ctr"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8" name="椭圆 27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txBody>
            <a:bodyPr anchor="ctr"/>
            <a:p>
              <a:pPr algn="ctr" defTabSz="914400"/>
              <a:endPara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0" name="矩形 47"/>
          <p:cNvSpPr>
            <a:spLocks noChangeArrowheads="1"/>
          </p:cNvSpPr>
          <p:nvPr/>
        </p:nvSpPr>
        <p:spPr bwMode="auto">
          <a:xfrm>
            <a:off x="4677157" y="3815506"/>
            <a:ext cx="4466838" cy="346710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存储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-SD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卡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类别指令中，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64590" y="1204595"/>
            <a:ext cx="2543175" cy="5524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590" y="2578735"/>
            <a:ext cx="3253105" cy="59245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4590" y="3834765"/>
            <a:ext cx="3253105" cy="415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18383" y="2746588"/>
            <a:ext cx="294661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4418383" y="2129431"/>
            <a:ext cx="3177862" cy="492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zh-CN" altLang="en-US" sz="3200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程序编写</a:t>
            </a:r>
            <a:endParaRPr lang="zh-CN" altLang="en-US" sz="320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0</a:t>
              </a:r>
              <a:r>
                <a:rPr kumimoji="0" lang="en-US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3</a:t>
              </a:r>
              <a:endPara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章节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PART</a:t>
              </a:r>
              <a:endPara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1995" y="197485"/>
            <a:ext cx="825881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程序实现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---</a:t>
            </a:r>
            <a:r>
              <a:rPr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 buff 中的 9 个字节数据写入到 SD 卡的第一个扇区当中，然后再将 SD 卡的第一个扇区中读取 9 个字节长度的数据到 mylist 的这个数组中。用 OLED来显示读取到的 9 个数据。</a:t>
            </a:r>
            <a:endParaRPr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18640" y="1176655"/>
            <a:ext cx="3754755" cy="38392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/>
          <p:nvPr/>
        </p:nvSpPr>
        <p:spPr>
          <a:xfrm>
            <a:off x="314977" y="1563638"/>
            <a:ext cx="5036974" cy="558490"/>
          </a:xfrm>
          <a:prstGeom prst="rect">
            <a:avLst/>
          </a:prstGeom>
        </p:spPr>
        <p:txBody>
          <a:bodyPr vert="horz" lIns="91417" tIns="45708" rIns="91417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基于</a:t>
            </a:r>
            <a:r>
              <a:rPr lang="en-US" altLang="zh-CN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STC8H8K64U</a:t>
            </a: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芯片的天问</a:t>
            </a:r>
            <a:r>
              <a:rPr lang="en-US" altLang="zh-CN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51</a:t>
            </a: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图形化课程</a:t>
            </a:r>
            <a:endParaRPr lang="zh-CN" altLang="en-US" sz="1400" spc="3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文本框 23"/>
          <p:cNvSpPr txBox="1"/>
          <p:nvPr/>
        </p:nvSpPr>
        <p:spPr>
          <a:xfrm>
            <a:off x="3280660" y="3236580"/>
            <a:ext cx="1676058" cy="29956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zh-CN"/>
            </a:defPPr>
            <a:lvl1pPr>
              <a:defRPr sz="1600"/>
            </a:lvl1pPr>
          </a:lstStyle>
          <a:p>
            <a:pPr algn="ctr"/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时间：</a:t>
            </a:r>
            <a:r>
              <a:rPr lang="en-US" altLang="zh-CN" dirty="0">
                <a:solidFill>
                  <a:prstClr val="white"/>
                </a:solidFill>
                <a:ea typeface="微软雅黑" panose="020B0503020204020204" pitchFamily="34" charset="-122"/>
              </a:rPr>
              <a:t>X</a:t>
            </a:r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prstClr val="white"/>
                </a:solidFill>
                <a:ea typeface="微软雅黑" panose="020B0503020204020204" pitchFamily="34" charset="-122"/>
              </a:rPr>
              <a:t>XX</a:t>
            </a:r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月</a:t>
            </a:r>
            <a:endParaRPr lang="zh-CN" altLang="en-US" dirty="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PA_文本框 26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>
            <p:custDataLst>
              <p:tags r:id="rId1"/>
            </p:custDataLst>
          </p:nvPr>
        </p:nvSpPr>
        <p:spPr>
          <a:xfrm>
            <a:off x="524706" y="1999248"/>
            <a:ext cx="4698719" cy="76943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altLang="zh-CN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—</a:t>
            </a:r>
            <a:r>
              <a:rPr lang="zh-CN" altLang="en-US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感谢您的聆听</a:t>
            </a:r>
            <a:r>
              <a:rPr lang="en-US" altLang="zh-CN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—</a:t>
            </a:r>
            <a:endParaRPr lang="en-US" altLang="zh-CN" sz="4400" kern="0" cap="all" dirty="0">
              <a:solidFill>
                <a:srgbClr val="EEECE1">
                  <a:lumMod val="25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665527" y="2911854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46741" y="2917089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12788" y="2917089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272989" y="2911853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09558" y="2903019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917757" y="3251979"/>
            <a:ext cx="1761712" cy="307777"/>
          </a:xfrm>
          <a:prstGeom prst="roundRect">
            <a:avLst>
              <a:gd name="adj" fmla="val 50000"/>
            </a:avLst>
          </a:prstGeom>
          <a:solidFill>
            <a:srgbClr val="00926C"/>
          </a:solidFill>
          <a:ln>
            <a:noFill/>
          </a:ln>
        </p:spPr>
        <p:txBody>
          <a:bodyPr lIns="91438" tIns="45719" rIns="91438" bIns="45719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2" name="文本框 20"/>
          <p:cNvSpPr txBox="1"/>
          <p:nvPr/>
        </p:nvSpPr>
        <p:spPr>
          <a:xfrm>
            <a:off x="973244" y="3236588"/>
            <a:ext cx="1622805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rPr>
              <a:t>天问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51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279772" y="3236588"/>
            <a:ext cx="1761712" cy="308411"/>
            <a:chOff x="6696860" y="5064787"/>
            <a:chExt cx="1567268" cy="31686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4" name="圆角矩形 23"/>
            <p:cNvSpPr/>
            <p:nvPr/>
          </p:nvSpPr>
          <p:spPr>
            <a:xfrm>
              <a:off x="6696860" y="5065438"/>
              <a:ext cx="1567268" cy="31621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3"/>
            <p:cNvSpPr txBox="1"/>
            <p:nvPr/>
          </p:nvSpPr>
          <p:spPr>
            <a:xfrm>
              <a:off x="6734960" y="5064787"/>
              <a:ext cx="1491068" cy="30777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defPPr>
                <a:defRPr lang="zh-CN"/>
              </a:defPPr>
              <a:lvl1pPr>
                <a:defRPr sz="1600"/>
              </a:lvl1pPr>
            </a:lstStyle>
            <a:p>
              <a:pPr algn="ctr"/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单片机</a:t>
              </a:r>
              <a:endPara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361" y="123478"/>
            <a:ext cx="2664445" cy="45593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ags/tag1.xml><?xml version="1.0" encoding="utf-8"?>
<p:tagLst xmlns:p="http://schemas.openxmlformats.org/presentationml/2006/main">
  <p:tag name="PA" val="v3.2.0"/>
</p:tagLst>
</file>

<file path=ppt/tags/tag10.xml><?xml version="1.0" encoding="utf-8"?>
<p:tagLst xmlns:p="http://schemas.openxmlformats.org/presentationml/2006/main">
  <p:tag name="MH" val="20161022204031"/>
  <p:tag name="MH_LIBRARY" val="GRAPHIC"/>
  <p:tag name="MH_ORDER" val="Straight Connector 6"/>
</p:tagLst>
</file>

<file path=ppt/tags/tag11.xml><?xml version="1.0" encoding="utf-8"?>
<p:tagLst xmlns:p="http://schemas.openxmlformats.org/presentationml/2006/main">
  <p:tag name="MH" val="20161022204031"/>
  <p:tag name="MH_LIBRARY" val="GRAPHIC"/>
  <p:tag name="MH_ORDER" val="Straight Connector 6"/>
</p:tagLst>
</file>

<file path=ppt/tags/tag12.xml><?xml version="1.0" encoding="utf-8"?>
<p:tagLst xmlns:p="http://schemas.openxmlformats.org/presentationml/2006/main">
  <p:tag name="MH" val="20161022204031"/>
  <p:tag name="MH_LIBRARY" val="GRAPHIC"/>
  <p:tag name="MH_ORDER" val="Straight Connector 6"/>
</p:tagLst>
</file>

<file path=ppt/tags/tag13.xml><?xml version="1.0" encoding="utf-8"?>
<p:tagLst xmlns:p="http://schemas.openxmlformats.org/presentationml/2006/main">
  <p:tag name="PA" val="v3.2.0"/>
</p:tagLst>
</file>

<file path=ppt/tags/tag2.xml><?xml version="1.0" encoding="utf-8"?>
<p:tagLst xmlns:p="http://schemas.openxmlformats.org/presentationml/2006/main">
  <p:tag name="MH" val="20161022203400"/>
  <p:tag name="MH_LIBRARY" val="GRAPHIC"/>
  <p:tag name="MH_TYPE" val="SubTitle"/>
  <p:tag name="MH_ORDER" val="1"/>
</p:tagLst>
</file>

<file path=ppt/tags/tag3.xml><?xml version="1.0" encoding="utf-8"?>
<p:tagLst xmlns:p="http://schemas.openxmlformats.org/presentationml/2006/main">
  <p:tag name="MH" val="20161022203400"/>
  <p:tag name="MH_LIBRARY" val="GRAPHIC"/>
  <p:tag name="MH_TYPE" val="Other"/>
  <p:tag name="MH_ORDER" val="1"/>
</p:tagLst>
</file>

<file path=ppt/tags/tag4.xml><?xml version="1.0" encoding="utf-8"?>
<p:tagLst xmlns:p="http://schemas.openxmlformats.org/presentationml/2006/main">
  <p:tag name="MH" val="20161022203400"/>
  <p:tag name="MH_LIBRARY" val="GRAPHIC"/>
  <p:tag name="MH_TYPE" val="SubTitle"/>
  <p:tag name="MH_ORDER" val="2"/>
</p:tagLst>
</file>

<file path=ppt/tags/tag5.xml><?xml version="1.0" encoding="utf-8"?>
<p:tagLst xmlns:p="http://schemas.openxmlformats.org/presentationml/2006/main">
  <p:tag name="MH" val="20161022203400"/>
  <p:tag name="MH_LIBRARY" val="GRAPHIC"/>
  <p:tag name="MH_TYPE" val="Other"/>
  <p:tag name="MH_ORDER" val="2"/>
</p:tagLst>
</file>

<file path=ppt/tags/tag6.xml><?xml version="1.0" encoding="utf-8"?>
<p:tagLst xmlns:p="http://schemas.openxmlformats.org/presentationml/2006/main">
  <p:tag name="MH" val="20161022203400"/>
  <p:tag name="MH_LIBRARY" val="GRAPHIC"/>
  <p:tag name="MH_TYPE" val="SubTitle"/>
  <p:tag name="MH_ORDER" val="3"/>
</p:tagLst>
</file>

<file path=ppt/tags/tag7.xml><?xml version="1.0" encoding="utf-8"?>
<p:tagLst xmlns:p="http://schemas.openxmlformats.org/presentationml/2006/main">
  <p:tag name="MH" val="20161022203400"/>
  <p:tag name="MH_LIBRARY" val="GRAPHIC"/>
  <p:tag name="MH_TYPE" val="Other"/>
  <p:tag name="MH_ORDER" val="3"/>
</p:tagLst>
</file>

<file path=ppt/tags/tag8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9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heme/theme1.xml><?xml version="1.0" encoding="utf-8"?>
<a:theme xmlns:a="http://schemas.openxmlformats.org/drawingml/2006/main" name="webwppDef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667</Words>
  <Application>WPS 演示</Application>
  <PresentationFormat>全屏显示(16:9)</PresentationFormat>
  <Paragraphs>70</Paragraphs>
  <Slides>9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Calibri</vt:lpstr>
      <vt:lpstr>Calibri</vt:lpstr>
      <vt:lpstr>Arial Unicode MS</vt:lpstr>
      <vt:lpstr>webwppDefTheme</vt:lpstr>
      <vt:lpstr>Office 主题​​</vt:lpstr>
      <vt:lpstr>3_Office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陈哲东</cp:lastModifiedBy>
  <cp:revision>14</cp:revision>
  <dcterms:created xsi:type="dcterms:W3CDTF">2021-01-29T07:48:00Z</dcterms:created>
  <dcterms:modified xsi:type="dcterms:W3CDTF">2021-02-20T02:55:35Z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2052-11.1.0.10116</vt:lpwstr>
  </property>
</Properties>
</file>