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2.xml" ContentType="application/vnd.openxmlformats-officedocument.presentationml.notesSlide+xml"/>
  <Override PartName="/ppt/tags/tag1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3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8.xml" ContentType="application/vnd.openxmlformats-officedocument.presentationml.notesSlide+xml"/>
  <Override PartName="/ppt/tags/tag14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15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16.xml" ContentType="application/vnd.openxmlformats-officedocument.presentationml.tags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7" r:id="rId2"/>
    <p:sldMasterId id="2147483669" r:id="rId3"/>
    <p:sldMasterId id="2147483681" r:id="rId4"/>
  </p:sldMasterIdLst>
  <p:notesMasterIdLst>
    <p:notesMasterId r:id="rId21"/>
  </p:notesMasterIdLst>
  <p:sldIdLst>
    <p:sldId id="256" r:id="rId5"/>
    <p:sldId id="257" r:id="rId6"/>
    <p:sldId id="258" r:id="rId7"/>
    <p:sldId id="259" r:id="rId8"/>
    <p:sldId id="299" r:id="rId9"/>
    <p:sldId id="267" r:id="rId10"/>
    <p:sldId id="300" r:id="rId11"/>
    <p:sldId id="301" r:id="rId12"/>
    <p:sldId id="270" r:id="rId13"/>
    <p:sldId id="261" r:id="rId14"/>
    <p:sldId id="291" r:id="rId15"/>
    <p:sldId id="276" r:id="rId16"/>
    <p:sldId id="287" r:id="rId17"/>
    <p:sldId id="288" r:id="rId18"/>
    <p:sldId id="293" r:id="rId19"/>
    <p:sldId id="285" r:id="rId20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000" name="曹潇涛" initials="authorId_482279" lastIdx="61064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007E5D"/>
    <a:srgbClr val="0092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92290" autoAdjust="0"/>
  </p:normalViewPr>
  <p:slideViewPr>
    <p:cSldViewPr>
      <p:cViewPr varScale="1">
        <p:scale>
          <a:sx n="140" d="100"/>
          <a:sy n="140" d="100"/>
        </p:scale>
        <p:origin x="756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000" dt="2021-01-27T16:15:06" idx="610641">
    <p:pos x="0" y="0"/>
    <p:text>图片需要换清晰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微软雅黑" panose="020B0503020204020204" pitchFamily="34" charset="-122"/>
              </a:defRPr>
            </a:lvl1pPr>
          </a:lstStyle>
          <a:p>
            <a:fld id="{C5B276FC-40CA-4FE8-B0AB-B83A8F9A0683}" type="datetimeFigureOut">
              <a:rPr lang="zh-CN" altLang="en-US" smtClean="0"/>
              <a:t>2021/2/21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微软雅黑" panose="020B0503020204020204" pitchFamily="34" charset="-122"/>
              </a:defRPr>
            </a:lvl1pPr>
          </a:lstStyle>
          <a:p>
            <a:fld id="{BF37141F-B290-4B47-BA90-28DAE3B85FFD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F37141F-B290-4B47-BA90-28DAE3B85FF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+mn-cs"/>
              </a:rPr>
              <a:t>11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F37141F-B290-4B47-BA90-28DAE3B85FF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+mn-cs"/>
              </a:rPr>
              <a:t>12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P4_1</a:t>
            </a:r>
            <a:r>
              <a:rPr lang="zh-CN" altLang="en-US" dirty="0"/>
              <a:t>反转，</a:t>
            </a:r>
            <a:r>
              <a:rPr lang="en-US" altLang="zh-CN" dirty="0"/>
              <a:t>P41</a:t>
            </a:r>
            <a:r>
              <a:rPr lang="zh-CN" altLang="en-US" dirty="0"/>
              <a:t>读出来的值相反，在程序里面就用非，原来是</a:t>
            </a:r>
            <a:r>
              <a:rPr lang="en-US" altLang="zh-CN" dirty="0"/>
              <a:t>1</a:t>
            </a:r>
            <a:r>
              <a:rPr lang="zh-CN" altLang="en-US" dirty="0"/>
              <a:t>的变成</a:t>
            </a:r>
            <a:r>
              <a:rPr lang="en-US" altLang="zh-CN" dirty="0"/>
              <a:t>0</a:t>
            </a:r>
            <a:r>
              <a:rPr lang="zh-CN" altLang="en-US" dirty="0"/>
              <a:t>，是</a:t>
            </a:r>
            <a:r>
              <a:rPr lang="en-US" altLang="zh-CN" dirty="0"/>
              <a:t>0</a:t>
            </a:r>
            <a:r>
              <a:rPr lang="zh-CN" altLang="en-US" dirty="0"/>
              <a:t>的变成</a:t>
            </a:r>
            <a:r>
              <a:rPr lang="en-US" altLang="zh-CN" dirty="0"/>
              <a:t>1</a:t>
            </a:r>
            <a:r>
              <a:rPr lang="zh-CN" altLang="en-US" dirty="0"/>
              <a:t>，设置成</a:t>
            </a:r>
            <a:r>
              <a:rPr lang="en-US" altLang="zh-CN" dirty="0"/>
              <a:t>30000</a:t>
            </a:r>
            <a:r>
              <a:rPr lang="zh-CN" altLang="en-US" dirty="0"/>
              <a:t>微妙，也就是</a:t>
            </a:r>
            <a:r>
              <a:rPr lang="en-US" altLang="zh-CN" dirty="0"/>
              <a:t>30</a:t>
            </a:r>
            <a:r>
              <a:rPr lang="zh-CN" altLang="en-US" dirty="0"/>
              <a:t>毫秒，闪的非常快，肉眼无法看出来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F37141F-B290-4B47-BA90-28DAE3B85FF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+mn-cs"/>
              </a:rPr>
              <a:t>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F37141F-B290-4B47-BA90-28DAE3B85FF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+mn-cs"/>
              </a:rPr>
              <a:t>14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F37141F-B290-4B47-BA90-28DAE3B85FF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+mn-cs"/>
              </a:rPr>
              <a:t>15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F37141F-B290-4B47-BA90-28DAE3B85FF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+mn-cs"/>
              </a:r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F37141F-B290-4B47-BA90-28DAE3B85FF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+mn-cs"/>
              </a:r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F37141F-B290-4B47-BA90-28DAE3B85FF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+mn-cs"/>
              </a:r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和副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502412" y="1731661"/>
            <a:ext cx="8139178" cy="674375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4050" b="0" spc="600">
                <a:effectLst/>
                <a:latin typeface="+mn-ea"/>
                <a:ea typeface="+mn-ea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502444" y="2674144"/>
            <a:ext cx="8139113" cy="601028"/>
          </a:xfrm>
        </p:spPr>
        <p:txBody>
          <a:bodyPr lIns="101600" tIns="38100" rIns="76200" bIns="38100" anchor="ctr" anchorCtr="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1800" u="none" strike="noStrike" kern="1200" cap="none" spc="200" normalizeH="0" baseline="0">
                <a:solidFill>
                  <a:schemeClr val="tx1"/>
                </a:solidFill>
                <a:uFillTx/>
                <a:latin typeface="+mn-ea"/>
                <a:ea typeface="+mn-ea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  <a:t>2021/2/21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  <a:t>2021/2/21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>
                <a:ea typeface="微软雅黑" panose="020B0503020204020204" pitchFamily="34" charset="-122"/>
              </a:defRPr>
            </a:lvl1pPr>
            <a:lvl2pPr>
              <a:defRPr sz="2400">
                <a:ea typeface="微软雅黑" panose="020B0503020204020204" pitchFamily="34" charset="-122"/>
              </a:defRPr>
            </a:lvl2pPr>
            <a:lvl3pPr>
              <a:defRPr sz="2000">
                <a:ea typeface="微软雅黑" panose="020B0503020204020204" pitchFamily="34" charset="-122"/>
              </a:defRPr>
            </a:lvl3pPr>
            <a:lvl4pPr>
              <a:defRPr sz="1800">
                <a:ea typeface="微软雅黑" panose="020B0503020204020204" pitchFamily="34" charset="-122"/>
              </a:defRPr>
            </a:lvl4pPr>
            <a:lvl5pPr>
              <a:defRPr sz="1800">
                <a:ea typeface="微软雅黑" panose="020B0503020204020204" pitchFamily="34" charset="-122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>
                <a:ea typeface="微软雅黑" panose="020B0503020204020204" pitchFamily="34" charset="-122"/>
              </a:defRPr>
            </a:lvl1pPr>
            <a:lvl2pPr>
              <a:defRPr sz="2400">
                <a:ea typeface="微软雅黑" panose="020B0503020204020204" pitchFamily="34" charset="-122"/>
              </a:defRPr>
            </a:lvl2pPr>
            <a:lvl3pPr>
              <a:defRPr sz="2000">
                <a:ea typeface="微软雅黑" panose="020B0503020204020204" pitchFamily="34" charset="-122"/>
              </a:defRPr>
            </a:lvl3pPr>
            <a:lvl4pPr>
              <a:defRPr sz="1800">
                <a:ea typeface="微软雅黑" panose="020B0503020204020204" pitchFamily="34" charset="-122"/>
              </a:defRPr>
            </a:lvl4pPr>
            <a:lvl5pPr>
              <a:defRPr sz="1800">
                <a:ea typeface="微软雅黑" panose="020B0503020204020204" pitchFamily="34" charset="-122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  <a:t>2021/2/21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>
                <a:ea typeface="微软雅黑" panose="020B0503020204020204" pitchFamily="34" charset="-122"/>
              </a:defRPr>
            </a:lvl1pPr>
            <a:lvl2pPr>
              <a:defRPr sz="2000">
                <a:ea typeface="微软雅黑" panose="020B0503020204020204" pitchFamily="34" charset="-122"/>
              </a:defRPr>
            </a:lvl2pPr>
            <a:lvl3pPr>
              <a:defRPr sz="1800">
                <a:ea typeface="微软雅黑" panose="020B0503020204020204" pitchFamily="34" charset="-122"/>
              </a:defRPr>
            </a:lvl3pPr>
            <a:lvl4pPr>
              <a:defRPr sz="1600">
                <a:ea typeface="微软雅黑" panose="020B0503020204020204" pitchFamily="34" charset="-122"/>
              </a:defRPr>
            </a:lvl4pPr>
            <a:lvl5pPr>
              <a:defRPr sz="1600"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>
                <a:ea typeface="微软雅黑" panose="020B0503020204020204" pitchFamily="34" charset="-122"/>
              </a:defRPr>
            </a:lvl1pPr>
            <a:lvl2pPr>
              <a:defRPr sz="2000">
                <a:ea typeface="微软雅黑" panose="020B0503020204020204" pitchFamily="34" charset="-122"/>
              </a:defRPr>
            </a:lvl2pPr>
            <a:lvl3pPr>
              <a:defRPr sz="1800">
                <a:ea typeface="微软雅黑" panose="020B0503020204020204" pitchFamily="34" charset="-122"/>
              </a:defRPr>
            </a:lvl3pPr>
            <a:lvl4pPr>
              <a:defRPr sz="1600">
                <a:ea typeface="微软雅黑" panose="020B0503020204020204" pitchFamily="34" charset="-122"/>
              </a:defRPr>
            </a:lvl4pPr>
            <a:lvl5pPr>
              <a:defRPr sz="1600"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  <a:t>2021/2/21</a:t>
            </a:fld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  <a:t>2021/2/21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  <a:t>2021/2/21</a:t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>
                <a:ea typeface="微软雅黑" panose="020B0503020204020204" pitchFamily="34" charset="-122"/>
              </a:defRPr>
            </a:lvl1pPr>
            <a:lvl2pPr>
              <a:defRPr sz="2800">
                <a:ea typeface="微软雅黑" panose="020B0503020204020204" pitchFamily="34" charset="-122"/>
              </a:defRPr>
            </a:lvl2pPr>
            <a:lvl3pPr>
              <a:defRPr sz="2400">
                <a:ea typeface="微软雅黑" panose="020B0503020204020204" pitchFamily="34" charset="-122"/>
              </a:defRPr>
            </a:lvl3pPr>
            <a:lvl4pPr>
              <a:defRPr sz="2000">
                <a:ea typeface="微软雅黑" panose="020B0503020204020204" pitchFamily="34" charset="-122"/>
              </a:defRPr>
            </a:lvl4pPr>
            <a:lvl5pPr>
              <a:defRPr sz="2000">
                <a:ea typeface="微软雅黑" panose="020B0503020204020204" pitchFamily="34" charset="-122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ea typeface="微软雅黑" panose="020B0503020204020204" pitchFamily="34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  <a:t>2021/2/21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ea typeface="微软雅黑" panose="020B0503020204020204" pitchFamily="34" charset="-12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ea typeface="微软雅黑" panose="020B0503020204020204" pitchFamily="34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  <a:t>2021/2/21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  <a:t>2021/2/21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  <a:t>2021/2/21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正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502412" y="435919"/>
            <a:ext cx="8139178" cy="486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ea"/>
                <a:ea typeface="+mn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idx="1" hasCustomPrompt="1"/>
          </p:nvPr>
        </p:nvSpPr>
        <p:spPr>
          <a:xfrm>
            <a:off x="502444" y="1131094"/>
            <a:ext cx="8139113" cy="3561874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/>
              <a:t>单击此处编辑正文</a:t>
            </a:r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2021/2/21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2021/2/21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2021/2/21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>
                <a:ea typeface="微软雅黑" panose="020B0503020204020204" pitchFamily="34" charset="-122"/>
              </a:defRPr>
            </a:lvl1pPr>
            <a:lvl2pPr>
              <a:defRPr sz="2400">
                <a:ea typeface="微软雅黑" panose="020B0503020204020204" pitchFamily="34" charset="-122"/>
              </a:defRPr>
            </a:lvl2pPr>
            <a:lvl3pPr>
              <a:defRPr sz="2000">
                <a:ea typeface="微软雅黑" panose="020B0503020204020204" pitchFamily="34" charset="-122"/>
              </a:defRPr>
            </a:lvl3pPr>
            <a:lvl4pPr>
              <a:defRPr sz="1800">
                <a:ea typeface="微软雅黑" panose="020B0503020204020204" pitchFamily="34" charset="-122"/>
              </a:defRPr>
            </a:lvl4pPr>
            <a:lvl5pPr>
              <a:defRPr sz="1800">
                <a:ea typeface="微软雅黑" panose="020B0503020204020204" pitchFamily="34" charset="-122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>
                <a:ea typeface="微软雅黑" panose="020B0503020204020204" pitchFamily="34" charset="-122"/>
              </a:defRPr>
            </a:lvl1pPr>
            <a:lvl2pPr>
              <a:defRPr sz="2400">
                <a:ea typeface="微软雅黑" panose="020B0503020204020204" pitchFamily="34" charset="-122"/>
              </a:defRPr>
            </a:lvl2pPr>
            <a:lvl3pPr>
              <a:defRPr sz="2000">
                <a:ea typeface="微软雅黑" panose="020B0503020204020204" pitchFamily="34" charset="-122"/>
              </a:defRPr>
            </a:lvl3pPr>
            <a:lvl4pPr>
              <a:defRPr sz="1800">
                <a:ea typeface="微软雅黑" panose="020B0503020204020204" pitchFamily="34" charset="-122"/>
              </a:defRPr>
            </a:lvl4pPr>
            <a:lvl5pPr>
              <a:defRPr sz="1800">
                <a:ea typeface="微软雅黑" panose="020B0503020204020204" pitchFamily="34" charset="-122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2021/2/21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>
                <a:ea typeface="微软雅黑" panose="020B0503020204020204" pitchFamily="34" charset="-122"/>
              </a:defRPr>
            </a:lvl1pPr>
            <a:lvl2pPr>
              <a:defRPr sz="2000">
                <a:ea typeface="微软雅黑" panose="020B0503020204020204" pitchFamily="34" charset="-122"/>
              </a:defRPr>
            </a:lvl2pPr>
            <a:lvl3pPr>
              <a:defRPr sz="1800">
                <a:ea typeface="微软雅黑" panose="020B0503020204020204" pitchFamily="34" charset="-122"/>
              </a:defRPr>
            </a:lvl3pPr>
            <a:lvl4pPr>
              <a:defRPr sz="1600">
                <a:ea typeface="微软雅黑" panose="020B0503020204020204" pitchFamily="34" charset="-122"/>
              </a:defRPr>
            </a:lvl4pPr>
            <a:lvl5pPr>
              <a:defRPr sz="1600"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>
                <a:ea typeface="微软雅黑" panose="020B0503020204020204" pitchFamily="34" charset="-122"/>
              </a:defRPr>
            </a:lvl1pPr>
            <a:lvl2pPr>
              <a:defRPr sz="2000">
                <a:ea typeface="微软雅黑" panose="020B0503020204020204" pitchFamily="34" charset="-122"/>
              </a:defRPr>
            </a:lvl2pPr>
            <a:lvl3pPr>
              <a:defRPr sz="1800">
                <a:ea typeface="微软雅黑" panose="020B0503020204020204" pitchFamily="34" charset="-122"/>
              </a:defRPr>
            </a:lvl3pPr>
            <a:lvl4pPr>
              <a:defRPr sz="1600">
                <a:ea typeface="微软雅黑" panose="020B0503020204020204" pitchFamily="34" charset="-122"/>
              </a:defRPr>
            </a:lvl4pPr>
            <a:lvl5pPr>
              <a:defRPr sz="1600"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2021/2/21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2021/2/21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2021/2/21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>
                <a:ea typeface="微软雅黑" panose="020B0503020204020204" pitchFamily="34" charset="-122"/>
              </a:defRPr>
            </a:lvl1pPr>
            <a:lvl2pPr>
              <a:defRPr sz="2800">
                <a:ea typeface="微软雅黑" panose="020B0503020204020204" pitchFamily="34" charset="-122"/>
              </a:defRPr>
            </a:lvl2pPr>
            <a:lvl3pPr>
              <a:defRPr sz="2400">
                <a:ea typeface="微软雅黑" panose="020B0503020204020204" pitchFamily="34" charset="-122"/>
              </a:defRPr>
            </a:lvl3pPr>
            <a:lvl4pPr>
              <a:defRPr sz="2000">
                <a:ea typeface="微软雅黑" panose="020B0503020204020204" pitchFamily="34" charset="-122"/>
              </a:defRPr>
            </a:lvl4pPr>
            <a:lvl5pPr>
              <a:defRPr sz="2000">
                <a:ea typeface="微软雅黑" panose="020B0503020204020204" pitchFamily="34" charset="-122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ea typeface="微软雅黑" panose="020B0503020204020204" pitchFamily="34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2021/2/21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ea typeface="微软雅黑" panose="020B0503020204020204" pitchFamily="34" charset="-12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ea typeface="微软雅黑" panose="020B0503020204020204" pitchFamily="34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2021/2/21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2021/2/21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标题与图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 hasCustomPrompt="1"/>
          </p:nvPr>
        </p:nvSpPr>
        <p:spPr>
          <a:xfrm>
            <a:off x="630079" y="545783"/>
            <a:ext cx="2948940" cy="836295"/>
          </a:xfrm>
        </p:spPr>
        <p:txBody>
          <a:bodyPr anchor="ctr" anchorCtr="0"/>
          <a:lstStyle>
            <a:lvl1pPr>
              <a:defRPr sz="2400">
                <a:latin typeface="+mn-ea"/>
                <a:ea typeface="+mn-ea"/>
              </a:defRPr>
            </a:lvl1pPr>
          </a:lstStyle>
          <a:p>
            <a:r>
              <a:rPr lang="zh-CN" altLang="en-US"/>
              <a:t>单击此处编辑标题</a:t>
            </a:r>
          </a:p>
        </p:txBody>
      </p:sp>
      <p:sp>
        <p:nvSpPr>
          <p:cNvPr id="6" name="内容占位符 5"/>
          <p:cNvSpPr>
            <a:spLocks noGrp="1"/>
          </p:cNvSpPr>
          <p:nvPr>
            <p:ph idx="1" hasCustomPrompt="1"/>
          </p:nvPr>
        </p:nvSpPr>
        <p:spPr>
          <a:xfrm>
            <a:off x="3853815" y="545783"/>
            <a:ext cx="4629150" cy="4052411"/>
          </a:xfrm>
        </p:spPr>
        <p:txBody>
          <a:bodyPr/>
          <a:lstStyle>
            <a:lvl1pPr>
              <a:defRPr sz="1800">
                <a:latin typeface="+mn-ea"/>
                <a:ea typeface="+mn-ea"/>
              </a:defRPr>
            </a:lvl1pPr>
            <a:lvl2pPr marL="342900" indent="0">
              <a:buNone/>
              <a:defRPr sz="1800">
                <a:latin typeface="+mn-ea"/>
                <a:ea typeface="+mn-ea"/>
              </a:defRPr>
            </a:lvl2pPr>
            <a:lvl3pPr>
              <a:defRPr sz="1800">
                <a:latin typeface="+mn-ea"/>
                <a:ea typeface="+mn-ea"/>
              </a:defRPr>
            </a:lvl3pPr>
            <a:lvl4pPr>
              <a:defRPr sz="1800">
                <a:latin typeface="+mn-ea"/>
                <a:ea typeface="+mn-ea"/>
              </a:defRPr>
            </a:lvl4pPr>
            <a:lvl5pPr>
              <a:defRPr sz="1800">
                <a:latin typeface="+mn-ea"/>
                <a:ea typeface="+mn-ea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单击此处编辑正文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half" idx="2" hasCustomPrompt="1"/>
          </p:nvPr>
        </p:nvSpPr>
        <p:spPr>
          <a:xfrm>
            <a:off x="630079" y="1679734"/>
            <a:ext cx="2948940" cy="2918936"/>
          </a:xfrm>
        </p:spPr>
        <p:txBody>
          <a:bodyPr/>
          <a:lstStyle>
            <a:lvl1pPr marL="257175" indent="-257175">
              <a:buFont typeface="Arial" panose="020B0604020202020204" pitchFamily="34" charset="0"/>
              <a:buChar char="•"/>
              <a:defRPr sz="1800">
                <a:latin typeface="+mn-ea"/>
                <a:ea typeface="+mn-ea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单击此处编辑正文</a:t>
            </a:r>
          </a:p>
          <a:p>
            <a:pPr lvl="0"/>
            <a:r>
              <a:rPr lang="zh-CN" altLang="en-US">
                <a:sym typeface="+mn-ea"/>
              </a:rPr>
              <a:t>单击此处编辑正文</a:t>
            </a:r>
            <a:endParaRPr lang="zh-CN" altLang="en-US"/>
          </a:p>
          <a:p>
            <a:pPr lvl="0"/>
            <a:r>
              <a:rPr lang="zh-CN" altLang="en-US">
                <a:sym typeface="+mn-ea"/>
              </a:rPr>
              <a:t>单击此处编辑正文</a:t>
            </a:r>
            <a:endParaRPr lang="zh-CN" altLang="en-US"/>
          </a:p>
          <a:p>
            <a:pPr lvl="0"/>
            <a:r>
              <a:rPr lang="zh-CN" altLang="en-US">
                <a:sym typeface="+mn-ea"/>
              </a:rPr>
              <a:t>单击此处编辑正文</a:t>
            </a:r>
          </a:p>
          <a:p>
            <a:pPr lvl="0"/>
            <a:r>
              <a:rPr lang="zh-CN" altLang="en-US">
                <a:sym typeface="+mn-ea"/>
              </a:rPr>
              <a:t>单击此处编辑正文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2021/2/21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2021/2/21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2021/2/21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2021/2/21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>
                <a:ea typeface="微软雅黑" panose="020B0503020204020204" pitchFamily="34" charset="-122"/>
              </a:defRPr>
            </a:lvl1pPr>
            <a:lvl2pPr>
              <a:defRPr sz="2400">
                <a:ea typeface="微软雅黑" panose="020B0503020204020204" pitchFamily="34" charset="-122"/>
              </a:defRPr>
            </a:lvl2pPr>
            <a:lvl3pPr>
              <a:defRPr sz="2000">
                <a:ea typeface="微软雅黑" panose="020B0503020204020204" pitchFamily="34" charset="-122"/>
              </a:defRPr>
            </a:lvl3pPr>
            <a:lvl4pPr>
              <a:defRPr sz="1800">
                <a:ea typeface="微软雅黑" panose="020B0503020204020204" pitchFamily="34" charset="-122"/>
              </a:defRPr>
            </a:lvl4pPr>
            <a:lvl5pPr>
              <a:defRPr sz="1800">
                <a:ea typeface="微软雅黑" panose="020B0503020204020204" pitchFamily="34" charset="-122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>
                <a:ea typeface="微软雅黑" panose="020B0503020204020204" pitchFamily="34" charset="-122"/>
              </a:defRPr>
            </a:lvl1pPr>
            <a:lvl2pPr>
              <a:defRPr sz="2400">
                <a:ea typeface="微软雅黑" panose="020B0503020204020204" pitchFamily="34" charset="-122"/>
              </a:defRPr>
            </a:lvl2pPr>
            <a:lvl3pPr>
              <a:defRPr sz="2000">
                <a:ea typeface="微软雅黑" panose="020B0503020204020204" pitchFamily="34" charset="-122"/>
              </a:defRPr>
            </a:lvl3pPr>
            <a:lvl4pPr>
              <a:defRPr sz="1800">
                <a:ea typeface="微软雅黑" panose="020B0503020204020204" pitchFamily="34" charset="-122"/>
              </a:defRPr>
            </a:lvl4pPr>
            <a:lvl5pPr>
              <a:defRPr sz="1800">
                <a:ea typeface="微软雅黑" panose="020B0503020204020204" pitchFamily="34" charset="-122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2021/2/21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>
                <a:ea typeface="微软雅黑" panose="020B0503020204020204" pitchFamily="34" charset="-122"/>
              </a:defRPr>
            </a:lvl1pPr>
            <a:lvl2pPr>
              <a:defRPr sz="2000">
                <a:ea typeface="微软雅黑" panose="020B0503020204020204" pitchFamily="34" charset="-122"/>
              </a:defRPr>
            </a:lvl2pPr>
            <a:lvl3pPr>
              <a:defRPr sz="1800">
                <a:ea typeface="微软雅黑" panose="020B0503020204020204" pitchFamily="34" charset="-122"/>
              </a:defRPr>
            </a:lvl3pPr>
            <a:lvl4pPr>
              <a:defRPr sz="1600">
                <a:ea typeface="微软雅黑" panose="020B0503020204020204" pitchFamily="34" charset="-122"/>
              </a:defRPr>
            </a:lvl4pPr>
            <a:lvl5pPr>
              <a:defRPr sz="1600"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>
                <a:ea typeface="微软雅黑" panose="020B0503020204020204" pitchFamily="34" charset="-122"/>
              </a:defRPr>
            </a:lvl1pPr>
            <a:lvl2pPr>
              <a:defRPr sz="2000">
                <a:ea typeface="微软雅黑" panose="020B0503020204020204" pitchFamily="34" charset="-122"/>
              </a:defRPr>
            </a:lvl2pPr>
            <a:lvl3pPr>
              <a:defRPr sz="1800">
                <a:ea typeface="微软雅黑" panose="020B0503020204020204" pitchFamily="34" charset="-122"/>
              </a:defRPr>
            </a:lvl3pPr>
            <a:lvl4pPr>
              <a:defRPr sz="1600">
                <a:ea typeface="微软雅黑" panose="020B0503020204020204" pitchFamily="34" charset="-122"/>
              </a:defRPr>
            </a:lvl4pPr>
            <a:lvl5pPr>
              <a:defRPr sz="1600"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2021/2/21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2021/2/21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2021/2/21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>
                <a:ea typeface="微软雅黑" panose="020B0503020204020204" pitchFamily="34" charset="-122"/>
              </a:defRPr>
            </a:lvl1pPr>
            <a:lvl2pPr>
              <a:defRPr sz="2800">
                <a:ea typeface="微软雅黑" panose="020B0503020204020204" pitchFamily="34" charset="-122"/>
              </a:defRPr>
            </a:lvl2pPr>
            <a:lvl3pPr>
              <a:defRPr sz="2400">
                <a:ea typeface="微软雅黑" panose="020B0503020204020204" pitchFamily="34" charset="-122"/>
              </a:defRPr>
            </a:lvl3pPr>
            <a:lvl4pPr>
              <a:defRPr sz="2000">
                <a:ea typeface="微软雅黑" panose="020B0503020204020204" pitchFamily="34" charset="-122"/>
              </a:defRPr>
            </a:lvl4pPr>
            <a:lvl5pPr>
              <a:defRPr sz="2000">
                <a:ea typeface="微软雅黑" panose="020B0503020204020204" pitchFamily="34" charset="-122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ea typeface="微软雅黑" panose="020B0503020204020204" pitchFamily="34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2021/2/21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ea typeface="微软雅黑" panose="020B0503020204020204" pitchFamily="34" charset="-12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ea typeface="微软雅黑" panose="020B0503020204020204" pitchFamily="34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2021/2/21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注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 hasCustomPrompt="1"/>
          </p:nvPr>
        </p:nvSpPr>
        <p:spPr>
          <a:xfrm>
            <a:off x="502444" y="4203859"/>
            <a:ext cx="8139113" cy="418624"/>
          </a:xfrm>
        </p:spPr>
        <p:txBody>
          <a:bodyPr/>
          <a:lstStyle>
            <a:lvl1pPr>
              <a:defRPr b="0">
                <a:latin typeface="+mn-ea"/>
                <a:ea typeface="+mn-ea"/>
              </a:defRPr>
            </a:lvl1pPr>
          </a:lstStyle>
          <a:p>
            <a:r>
              <a:rPr lang="zh-CN" altLang="en-US"/>
              <a:t>单击此处编辑正文</a:t>
            </a:r>
          </a:p>
        </p:txBody>
      </p:sp>
      <p:sp>
        <p:nvSpPr>
          <p:cNvPr id="8" name="内容占位符 7"/>
          <p:cNvSpPr>
            <a:spLocks noGrp="1"/>
          </p:cNvSpPr>
          <p:nvPr>
            <p:ph idx="1" hasCustomPrompt="1"/>
          </p:nvPr>
        </p:nvSpPr>
        <p:spPr>
          <a:xfrm>
            <a:off x="502444" y="481013"/>
            <a:ext cx="8139113" cy="3417094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1pPr>
            <a:lvl2pPr marL="342900" marR="0" lvl="1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单击此处编辑正文</a:t>
            </a: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2021/2/21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2021/2/21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单张大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7334" cy="5151120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1pPr>
            <a:lvl2pPr marL="342900" marR="0" lvl="1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单击此处编辑正文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联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内容占位符 1"/>
          <p:cNvSpPr>
            <a:spLocks noGrp="1"/>
          </p:cNvSpPr>
          <p:nvPr>
            <p:ph sz="half" idx="2" hasCustomPrompt="1"/>
          </p:nvPr>
        </p:nvSpPr>
        <p:spPr>
          <a:xfrm>
            <a:off x="350996" y="423863"/>
            <a:ext cx="4050030" cy="4295775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单击此处编辑正文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half" idx="13" hasCustomPrompt="1"/>
          </p:nvPr>
        </p:nvSpPr>
        <p:spPr>
          <a:xfrm>
            <a:off x="4715828" y="423863"/>
            <a:ext cx="4050030" cy="4295775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</a:t>
            </a:r>
            <a:r>
              <a:rPr>
                <a:sym typeface="+mn-ea"/>
              </a:rPr>
              <a:t>正文</a:t>
            </a:r>
            <a:endParaRPr dirty="0">
              <a:sym typeface="+mn-ea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502412" y="467693"/>
            <a:ext cx="8139178" cy="674375"/>
          </a:xfrm>
        </p:spPr>
        <p:txBody>
          <a:bodyPr vert="horz" lIns="101600" tIns="38100" rIns="25400" bIns="38100" rtlCol="0" anchor="ctr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0" i="0" u="none" strike="noStrike" kern="1200" cap="none" spc="600" normalizeH="0" baseline="0" noProof="1" dirty="0">
                <a:solidFill>
                  <a:schemeClr val="tx1"/>
                </a:solidFill>
                <a:effectLst/>
                <a:uFillTx/>
                <a:latin typeface="+mn-ea"/>
                <a:ea typeface="+mn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  <a:t>2021/2/21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59807" y="4762375"/>
            <a:ext cx="2025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+mn-ea"/>
              </a:defRPr>
            </a:lvl1pPr>
          </a:lstStyle>
          <a:p>
            <a:fld id="{760FBDFE-C587-4B4C-A407-44438C67B59E}" type="datetimeFigureOut">
              <a:rPr lang="zh-CN" altLang="en-US" smtClean="0"/>
              <a:t>2021/2/21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87000" y="4762375"/>
            <a:ext cx="2970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+mn-ea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2375"/>
            <a:ext cx="2025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8" name="标题 7"/>
          <p:cNvSpPr>
            <a:spLocks noGrp="1"/>
          </p:cNvSpPr>
          <p:nvPr>
            <p:ph type="title" hasCustomPrompt="1"/>
          </p:nvPr>
        </p:nvSpPr>
        <p:spPr>
          <a:xfrm>
            <a:off x="502412" y="435919"/>
            <a:ext cx="8139178" cy="486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ea"/>
                <a:ea typeface="+mn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</a:p>
        </p:txBody>
      </p:sp>
      <p:sp>
        <p:nvSpPr>
          <p:cNvPr id="9" name="文本占位符 8"/>
          <p:cNvSpPr>
            <a:spLocks noGrp="1"/>
          </p:cNvSpPr>
          <p:nvPr>
            <p:ph type="body" idx="1" hasCustomPrompt="1"/>
          </p:nvPr>
        </p:nvSpPr>
        <p:spPr>
          <a:xfrm>
            <a:off x="502444" y="1131094"/>
            <a:ext cx="8139113" cy="3561874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/>
              <a:t>单击此处编辑正文</a:t>
            </a:r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2100" b="1" u="none" strike="noStrike" kern="1200" cap="none" spc="200" normalizeH="0">
          <a:solidFill>
            <a:schemeClr val="tx1"/>
          </a:solidFill>
          <a:uFillTx/>
          <a:latin typeface="+mn-ea"/>
          <a:ea typeface="+mn-ea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ea"/>
          <a:ea typeface="+mn-ea"/>
          <a:cs typeface="+mn-cs"/>
        </a:defRPr>
      </a:lvl1pPr>
      <a:lvl2pPr marL="5143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207135" algn="l"/>
        </a:tabLst>
        <a:defRPr sz="1200" u="none" strike="noStrike" kern="1200" cap="none" spc="150" normalizeH="0" baseline="0">
          <a:solidFill>
            <a:schemeClr val="tx1"/>
          </a:solidFill>
          <a:uFillTx/>
          <a:latin typeface="+mn-ea"/>
          <a:ea typeface="+mn-ea"/>
          <a:cs typeface="+mn-cs"/>
        </a:defRPr>
      </a:lvl2pPr>
      <a:lvl3pPr marL="8572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ea"/>
          <a:ea typeface="+mn-ea"/>
          <a:cs typeface="+mn-cs"/>
        </a:defRPr>
      </a:lvl3pPr>
      <a:lvl4pPr marL="12001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ea"/>
          <a:ea typeface="+mn-ea"/>
          <a:cs typeface="+mn-cs"/>
        </a:defRPr>
      </a:lvl4pPr>
      <a:lvl5pPr marL="15430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ea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3478"/>
            <a:ext cx="504056" cy="576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3478"/>
            <a:ext cx="504056" cy="576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3478"/>
            <a:ext cx="504056" cy="576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6.xml"/><Relationship Id="rId1" Type="http://schemas.openxmlformats.org/officeDocument/2006/relationships/tags" Target="../tags/tag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37.xml"/><Relationship Id="rId1" Type="http://schemas.openxmlformats.org/officeDocument/2006/relationships/tags" Target="../tags/tag16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notesSlide" Target="../notesSlides/notesSlide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slideLayout" Target="../slideLayouts/slideLayout15.xml"/><Relationship Id="rId5" Type="http://schemas.openxmlformats.org/officeDocument/2006/relationships/tags" Target="../tags/tag6.xml"/><Relationship Id="rId10" Type="http://schemas.openxmlformats.org/officeDocument/2006/relationships/tags" Target="../tags/tag11.xml"/><Relationship Id="rId4" Type="http://schemas.openxmlformats.org/officeDocument/2006/relationships/tags" Target="../tags/tag5.xml"/><Relationship Id="rId9" Type="http://schemas.openxmlformats.org/officeDocument/2006/relationships/tags" Target="../tags/tag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6.xml"/><Relationship Id="rId1" Type="http://schemas.openxmlformats.org/officeDocument/2006/relationships/tags" Target="../tags/tag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4" Type="http://schemas.openxmlformats.org/officeDocument/2006/relationships/comments" Target="../comments/commen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 txBox="1"/>
          <p:nvPr/>
        </p:nvSpPr>
        <p:spPr>
          <a:xfrm>
            <a:off x="611560" y="1491630"/>
            <a:ext cx="5036974" cy="558490"/>
          </a:xfrm>
          <a:prstGeom prst="rect">
            <a:avLst/>
          </a:prstGeom>
        </p:spPr>
        <p:txBody>
          <a:bodyPr vert="horz" lIns="91417" tIns="45708" rIns="91417" bIns="4570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zh-CN" altLang="en-US" sz="1400" spc="3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基于</a:t>
            </a:r>
            <a:r>
              <a:rPr lang="en-US" altLang="zh-CN" sz="1400" spc="3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STC16F40K128</a:t>
            </a:r>
            <a:r>
              <a:rPr lang="zh-CN" altLang="en-US" sz="1400" spc="3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芯片的天问</a:t>
            </a:r>
            <a:r>
              <a:rPr lang="en-US" altLang="zh-CN" sz="1400" spc="3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51</a:t>
            </a:r>
            <a:r>
              <a:rPr lang="zh-CN" altLang="en-US" sz="1400" spc="3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图形化课程</a:t>
            </a:r>
          </a:p>
        </p:txBody>
      </p:sp>
      <p:sp>
        <p:nvSpPr>
          <p:cNvPr id="6" name="圆角矩形 5"/>
          <p:cNvSpPr/>
          <p:nvPr/>
        </p:nvSpPr>
        <p:spPr>
          <a:xfrm>
            <a:off x="1214340" y="3302050"/>
            <a:ext cx="1761712" cy="307777"/>
          </a:xfrm>
          <a:prstGeom prst="roundRect">
            <a:avLst>
              <a:gd name="adj" fmla="val 50000"/>
            </a:avLst>
          </a:prstGeom>
          <a:solidFill>
            <a:srgbClr val="00926C"/>
          </a:solidFill>
          <a:ln>
            <a:noFill/>
          </a:ln>
        </p:spPr>
        <p:txBody>
          <a:bodyPr lIns="91438" tIns="45719" rIns="91438" bIns="45719"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7" name="文本框 20"/>
          <p:cNvSpPr txBox="1"/>
          <p:nvPr/>
        </p:nvSpPr>
        <p:spPr>
          <a:xfrm>
            <a:off x="1269827" y="3286659"/>
            <a:ext cx="1622805" cy="30777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ctr"/>
            <a:r>
              <a:rPr lang="zh-CN" altLang="en-US" sz="1400" dirty="0">
                <a:solidFill>
                  <a:schemeClr val="bg1"/>
                </a:solidFill>
                <a:ea typeface="微软雅黑" panose="020B0503020204020204" pitchFamily="34" charset="-122"/>
              </a:rPr>
              <a:t>天问</a:t>
            </a:r>
            <a:r>
              <a:rPr lang="en-US" altLang="zh-CN" sz="1400" dirty="0">
                <a:solidFill>
                  <a:schemeClr val="bg1"/>
                </a:solidFill>
                <a:ea typeface="微软雅黑" panose="020B0503020204020204" pitchFamily="34" charset="-122"/>
              </a:rPr>
              <a:t>51</a:t>
            </a:r>
            <a:endParaRPr lang="zh-CN" altLang="en-US" sz="14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3576355" y="3286659"/>
            <a:ext cx="1761712" cy="308411"/>
            <a:chOff x="6696860" y="5064787"/>
            <a:chExt cx="1567268" cy="316865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9" name="圆角矩形 8"/>
            <p:cNvSpPr/>
            <p:nvPr/>
          </p:nvSpPr>
          <p:spPr>
            <a:xfrm>
              <a:off x="6696860" y="5065438"/>
              <a:ext cx="1567268" cy="31621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zh-CN" altLang="en-US" sz="1600" dirty="0">
                <a:ea typeface="微软雅黑" panose="020B0503020204020204" pitchFamily="34" charset="-122"/>
              </a:endParaRPr>
            </a:p>
          </p:txBody>
        </p:sp>
        <p:sp>
          <p:nvSpPr>
            <p:cNvPr id="10" name="文本框 23"/>
            <p:cNvSpPr txBox="1"/>
            <p:nvPr/>
          </p:nvSpPr>
          <p:spPr>
            <a:xfrm>
              <a:off x="6734960" y="5064787"/>
              <a:ext cx="1491068" cy="307777"/>
            </a:xfrm>
            <a:prstGeom prst="rect">
              <a:avLst/>
            </a:prstGeom>
            <a:noFill/>
            <a:ln>
              <a:noFill/>
            </a:ln>
          </p:spPr>
          <p:txBody>
            <a:bodyPr/>
            <a:lstStyle>
              <a:defPPr>
                <a:defRPr lang="zh-CN"/>
              </a:defPPr>
              <a:lvl1pPr>
                <a:defRPr sz="1600"/>
              </a:lvl1pPr>
            </a:lstStyle>
            <a:p>
              <a:pPr algn="ctr"/>
              <a:r>
                <a:rPr lang="zh-CN" altLang="en-US" sz="1400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单片机</a:t>
              </a:r>
            </a:p>
          </p:txBody>
        </p:sp>
      </p:grpSp>
      <p:sp>
        <p:nvSpPr>
          <p:cNvPr id="11" name="PA_文本框 26" descr="e7d195523061f1c0deeec63e560781cfd59afb0ea006f2a87ABB68BF51EA6619813959095094C18C62A12F549504892A4AAA8C1554C6663626E05CA27F281A14E6983772AFC3FB97135759321DEA3D709AACD122C08E6ED1C77BAD4A88EF4CD28A80260D8F97957F436F83C1F553EF0169027D0DBFA7A77088E1513DBDFC101C4B4DFF310B01A5021663E46B6BC2AAB5"/>
          <p:cNvSpPr txBox="1"/>
          <p:nvPr>
            <p:custDataLst>
              <p:tags r:id="rId1"/>
            </p:custDataLst>
          </p:nvPr>
        </p:nvSpPr>
        <p:spPr>
          <a:xfrm>
            <a:off x="1693324" y="2050120"/>
            <a:ext cx="2954651" cy="64632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 algn="ctr"/>
            <a:r>
              <a:rPr lang="zh-CN" altLang="en-US" sz="3600" kern="0" cap="all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定时器的使用</a:t>
            </a:r>
            <a:endParaRPr lang="en-US" altLang="zh-CN" sz="3600" kern="0" cap="all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027591" y="2891667"/>
            <a:ext cx="747840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908805" y="2896902"/>
            <a:ext cx="747840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774852" y="2896902"/>
            <a:ext cx="747840" cy="45719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635053" y="2891666"/>
            <a:ext cx="747840" cy="45719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171622" y="2882832"/>
            <a:ext cx="747840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1361" y="123478"/>
            <a:ext cx="2664445" cy="455933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2294" y="197427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指令学习</a:t>
            </a:r>
          </a:p>
        </p:txBody>
      </p:sp>
      <p:sp>
        <p:nvSpPr>
          <p:cNvPr id="4" name="矩形 47"/>
          <p:cNvSpPr>
            <a:spLocks noChangeArrowheads="1"/>
          </p:cNvSpPr>
          <p:nvPr/>
        </p:nvSpPr>
        <p:spPr bwMode="auto">
          <a:xfrm>
            <a:off x="4680677" y="1151782"/>
            <a:ext cx="3733933" cy="1166495"/>
          </a:xfrm>
          <a:prstGeom prst="rect">
            <a:avLst/>
          </a:prstGeom>
          <a:noFill/>
          <a:ln>
            <a:noFill/>
          </a:ln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defTabSz="685800">
              <a:lnSpc>
                <a:spcPct val="130000"/>
              </a:lnSpc>
              <a:spcBef>
                <a:spcPct val="0"/>
              </a:spcBef>
              <a:buNone/>
              <a:defRPr/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在定时器类别指令中，用于设置定时器及定时长度。基于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STC16F40K128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芯片的天问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51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共有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5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个定时器，即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0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、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1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、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2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、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3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、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4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，其他芯片需要去芯片手册中查询定时器个数。第一个参数可选第几个定时器，第二个参数设置定时长度最大为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32768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微秒。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1086154" y="1505786"/>
            <a:ext cx="187133" cy="226049"/>
            <a:chOff x="1397666" y="1419622"/>
            <a:chExt cx="474034" cy="743490"/>
          </a:xfrm>
          <a:solidFill>
            <a:schemeClr val="accent5">
              <a:lumMod val="75000"/>
            </a:schemeClr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grpSp>
          <p:nvGrpSpPr>
            <p:cNvPr id="6" name="组合 5"/>
            <p:cNvGrpSpPr/>
            <p:nvPr/>
          </p:nvGrpSpPr>
          <p:grpSpPr>
            <a:xfrm>
              <a:off x="1397666" y="1419622"/>
              <a:ext cx="474034" cy="743490"/>
              <a:chOff x="1397666" y="1419622"/>
              <a:chExt cx="474034" cy="743490"/>
            </a:xfrm>
            <a:grpFill/>
          </p:grpSpPr>
          <p:sp>
            <p:nvSpPr>
              <p:cNvPr id="8" name="同心圆 17"/>
              <p:cNvSpPr/>
              <p:nvPr/>
            </p:nvSpPr>
            <p:spPr>
              <a:xfrm>
                <a:off x="1397666" y="1419622"/>
                <a:ext cx="474034" cy="474034"/>
              </a:xfrm>
              <a:prstGeom prst="donu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76" tIns="34289" rIns="68576" bIns="34289" anchor="ctr"/>
              <a:lstStyle/>
              <a:p>
                <a:pPr algn="ctr"/>
                <a:endParaRPr lang="zh-CN" altLang="en-US" dirty="0">
                  <a:solidFill>
                    <a:prstClr val="white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9" name="等腰三角形 8"/>
              <p:cNvSpPr/>
              <p:nvPr/>
            </p:nvSpPr>
            <p:spPr>
              <a:xfrm rot="10800000">
                <a:off x="1425882" y="1771198"/>
                <a:ext cx="417601" cy="39191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76" tIns="34289" rIns="68576" bIns="34289" anchor="ctr"/>
              <a:lstStyle/>
              <a:p>
                <a:pPr algn="ctr"/>
                <a:endParaRPr lang="zh-CN" altLang="en-US" dirty="0">
                  <a:solidFill>
                    <a:prstClr val="white"/>
                  </a:solidFill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7" name="椭圆 6"/>
            <p:cNvSpPr/>
            <p:nvPr/>
          </p:nvSpPr>
          <p:spPr>
            <a:xfrm>
              <a:off x="1562675" y="1584631"/>
              <a:ext cx="144016" cy="1440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76" tIns="34289" rIns="68576" bIns="34289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ea typeface="微软雅黑" panose="020B0503020204020204" pitchFamily="34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1075015" y="2643758"/>
            <a:ext cx="187133" cy="226049"/>
            <a:chOff x="1397666" y="1419622"/>
            <a:chExt cx="474034" cy="743490"/>
          </a:xfrm>
          <a:solidFill>
            <a:schemeClr val="tx2">
              <a:lumMod val="75000"/>
            </a:schemeClr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grpSp>
          <p:nvGrpSpPr>
            <p:cNvPr id="11" name="组合 10"/>
            <p:cNvGrpSpPr/>
            <p:nvPr/>
          </p:nvGrpSpPr>
          <p:grpSpPr>
            <a:xfrm>
              <a:off x="1397666" y="1419622"/>
              <a:ext cx="474034" cy="743490"/>
              <a:chOff x="1397666" y="1419622"/>
              <a:chExt cx="474034" cy="743490"/>
            </a:xfrm>
            <a:grpFill/>
          </p:grpSpPr>
          <p:sp>
            <p:nvSpPr>
              <p:cNvPr id="13" name="同心圆 12"/>
              <p:cNvSpPr/>
              <p:nvPr/>
            </p:nvSpPr>
            <p:spPr>
              <a:xfrm>
                <a:off x="1397666" y="1419622"/>
                <a:ext cx="474034" cy="474034"/>
              </a:xfrm>
              <a:prstGeom prst="donut">
                <a:avLst/>
              </a:prstGeom>
              <a:grpFill/>
              <a:ln>
                <a:noFill/>
              </a:ln>
            </p:spPr>
            <p:txBody>
              <a:bodyPr anchor="ctr"/>
              <a:lstStyle/>
              <a:p>
                <a:pPr algn="ctr" defTabSz="914400"/>
                <a:endParaRPr lang="zh-CN" altLang="en-US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" name="等腰三角形 13"/>
              <p:cNvSpPr/>
              <p:nvPr/>
            </p:nvSpPr>
            <p:spPr>
              <a:xfrm rot="10800000">
                <a:off x="1425882" y="1771198"/>
                <a:ext cx="417601" cy="391914"/>
              </a:xfrm>
              <a:prstGeom prst="triangle">
                <a:avLst/>
              </a:prstGeom>
              <a:grpFill/>
              <a:ln>
                <a:noFill/>
              </a:ln>
            </p:spPr>
            <p:txBody>
              <a:bodyPr anchor="ctr"/>
              <a:lstStyle/>
              <a:p>
                <a:pPr algn="ctr" defTabSz="914400"/>
                <a:endParaRPr lang="zh-CN" altLang="en-US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2" name="椭圆 11"/>
            <p:cNvSpPr/>
            <p:nvPr/>
          </p:nvSpPr>
          <p:spPr>
            <a:xfrm>
              <a:off x="1562675" y="1584631"/>
              <a:ext cx="144016" cy="144016"/>
            </a:xfrm>
            <a:prstGeom prst="ellipse">
              <a:avLst/>
            </a:prstGeom>
            <a:grpFill/>
            <a:ln>
              <a:noFill/>
            </a:ln>
          </p:spPr>
          <p:txBody>
            <a:bodyPr anchor="ctr"/>
            <a:lstStyle/>
            <a:p>
              <a:pPr algn="ctr" defTabSz="914400"/>
              <a:endParaRPr lang="zh-CN" altLang="en-US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9" name="矩形 47"/>
          <p:cNvSpPr>
            <a:spLocks noChangeArrowheads="1"/>
          </p:cNvSpPr>
          <p:nvPr/>
        </p:nvSpPr>
        <p:spPr bwMode="auto">
          <a:xfrm>
            <a:off x="4499992" y="2471846"/>
            <a:ext cx="4466838" cy="267888"/>
          </a:xfrm>
          <a:prstGeom prst="rect">
            <a:avLst/>
          </a:prstGeom>
          <a:noFill/>
          <a:ln>
            <a:noFill/>
          </a:ln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defTabSz="685800">
              <a:lnSpc>
                <a:spcPct val="130000"/>
              </a:lnSpc>
              <a:spcBef>
                <a:spcPct val="0"/>
              </a:spcBef>
              <a:buNone/>
              <a:defRPr/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      在定时器类别指令中，用于启动指定的定时器</a:t>
            </a: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8427" y="1406757"/>
            <a:ext cx="3100040" cy="508062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5656" y="2506270"/>
            <a:ext cx="1495425" cy="4191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2294" y="197427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指令学习</a:t>
            </a:r>
          </a:p>
        </p:txBody>
      </p:sp>
      <p:sp>
        <p:nvSpPr>
          <p:cNvPr id="4" name="矩形 47"/>
          <p:cNvSpPr>
            <a:spLocks noChangeArrowheads="1"/>
          </p:cNvSpPr>
          <p:nvPr/>
        </p:nvSpPr>
        <p:spPr bwMode="auto">
          <a:xfrm>
            <a:off x="4438467" y="1333874"/>
            <a:ext cx="4466838" cy="509364"/>
          </a:xfrm>
          <a:prstGeom prst="rect">
            <a:avLst/>
          </a:prstGeom>
          <a:noFill/>
          <a:ln>
            <a:noFill/>
          </a:ln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在定时器类别指令中，用于设置指定定时器中断有效或无效，</a:t>
            </a:r>
            <a:r>
              <a:rPr kumimoji="0" lang="zh-CN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只有设</a:t>
            </a: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置有效才能运行定时器中断中的程序。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1086154" y="1505786"/>
            <a:ext cx="187133" cy="226049"/>
            <a:chOff x="1397666" y="1419622"/>
            <a:chExt cx="474034" cy="743490"/>
          </a:xfrm>
          <a:solidFill>
            <a:schemeClr val="accent5">
              <a:lumMod val="75000"/>
            </a:schemeClr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grpSp>
          <p:nvGrpSpPr>
            <p:cNvPr id="6" name="组合 5"/>
            <p:cNvGrpSpPr/>
            <p:nvPr/>
          </p:nvGrpSpPr>
          <p:grpSpPr>
            <a:xfrm>
              <a:off x="1397666" y="1419622"/>
              <a:ext cx="474034" cy="743490"/>
              <a:chOff x="1397666" y="1419622"/>
              <a:chExt cx="474034" cy="743490"/>
            </a:xfrm>
            <a:grpFill/>
          </p:grpSpPr>
          <p:sp>
            <p:nvSpPr>
              <p:cNvPr id="8" name="同心圆 17"/>
              <p:cNvSpPr/>
              <p:nvPr/>
            </p:nvSpPr>
            <p:spPr>
              <a:xfrm>
                <a:off x="1397666" y="1419622"/>
                <a:ext cx="474034" cy="474034"/>
              </a:xfrm>
              <a:prstGeom prst="donu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76" tIns="34289" rIns="68576" bIns="34289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9" name="等腰三角形 8"/>
              <p:cNvSpPr/>
              <p:nvPr/>
            </p:nvSpPr>
            <p:spPr>
              <a:xfrm rot="10800000">
                <a:off x="1425882" y="1771198"/>
                <a:ext cx="417601" cy="39191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76" tIns="34289" rIns="68576" bIns="34289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  <p:sp>
          <p:nvSpPr>
            <p:cNvPr id="7" name="椭圆 6"/>
            <p:cNvSpPr/>
            <p:nvPr/>
          </p:nvSpPr>
          <p:spPr>
            <a:xfrm>
              <a:off x="1562675" y="1584631"/>
              <a:ext cx="144016" cy="1440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76" tIns="34289" rIns="68576" bIns="34289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1075015" y="2643758"/>
            <a:ext cx="187133" cy="226049"/>
            <a:chOff x="1397666" y="1419622"/>
            <a:chExt cx="474034" cy="743490"/>
          </a:xfrm>
          <a:solidFill>
            <a:schemeClr val="tx2">
              <a:lumMod val="75000"/>
            </a:schemeClr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grpSp>
          <p:nvGrpSpPr>
            <p:cNvPr id="11" name="组合 10"/>
            <p:cNvGrpSpPr/>
            <p:nvPr/>
          </p:nvGrpSpPr>
          <p:grpSpPr>
            <a:xfrm>
              <a:off x="1397666" y="1419622"/>
              <a:ext cx="474034" cy="743490"/>
              <a:chOff x="1397666" y="1419622"/>
              <a:chExt cx="474034" cy="743490"/>
            </a:xfrm>
            <a:grpFill/>
          </p:grpSpPr>
          <p:sp>
            <p:nvSpPr>
              <p:cNvPr id="13" name="同心圆 12"/>
              <p:cNvSpPr/>
              <p:nvPr/>
            </p:nvSpPr>
            <p:spPr>
              <a:xfrm>
                <a:off x="1397666" y="1419622"/>
                <a:ext cx="474034" cy="474034"/>
              </a:xfrm>
              <a:prstGeom prst="donut">
                <a:avLst/>
              </a:prstGeom>
              <a:grpFill/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4" name="等腰三角形 13"/>
              <p:cNvSpPr/>
              <p:nvPr/>
            </p:nvSpPr>
            <p:spPr>
              <a:xfrm rot="10800000">
                <a:off x="1425882" y="1771198"/>
                <a:ext cx="417601" cy="391914"/>
              </a:xfrm>
              <a:prstGeom prst="triangle">
                <a:avLst/>
              </a:prstGeom>
              <a:grpFill/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  <p:sp>
          <p:nvSpPr>
            <p:cNvPr id="12" name="椭圆 11"/>
            <p:cNvSpPr/>
            <p:nvPr/>
          </p:nvSpPr>
          <p:spPr>
            <a:xfrm>
              <a:off x="1562675" y="1584631"/>
              <a:ext cx="144016" cy="144016"/>
            </a:xfrm>
            <a:prstGeom prst="ellipse">
              <a:avLst/>
            </a:prstGeom>
            <a:grpFill/>
            <a:ln>
              <a:noFill/>
            </a:ln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sp>
        <p:nvSpPr>
          <p:cNvPr id="19" name="矩形 47"/>
          <p:cNvSpPr>
            <a:spLocks noChangeArrowheads="1"/>
          </p:cNvSpPr>
          <p:nvPr/>
        </p:nvSpPr>
        <p:spPr bwMode="auto">
          <a:xfrm>
            <a:off x="4677162" y="2625833"/>
            <a:ext cx="4466838" cy="487948"/>
          </a:xfrm>
          <a:prstGeom prst="rect">
            <a:avLst/>
          </a:prstGeom>
          <a:noFill/>
          <a:ln>
            <a:noFill/>
          </a:ln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lvl="0" defTabSz="685800">
              <a:lnSpc>
                <a:spcPct val="130000"/>
              </a:lnSpc>
              <a:spcBef>
                <a:spcPct val="0"/>
              </a:spcBef>
              <a:buNone/>
              <a:defRPr/>
            </a:pPr>
            <a:r>
              <a:rPr lang="zh-CN" altLang="en-US" sz="1100" dirty="0">
                <a:solidFill>
                  <a:prstClr val="black">
                    <a:lumMod val="65000"/>
                    <a:lumOff val="35000"/>
                  </a:prstClr>
                </a:solidFill>
                <a:sym typeface="微软雅黑" panose="020B0503020204020204" pitchFamily="34" charset="-122"/>
              </a:rPr>
              <a:t>在定时器类别指令中，用于设置指定定时器中断程序，只有设置定时器中断有效才会执行里面的程序，与上面的指令配合使用。</a:t>
            </a:r>
            <a:endParaRPr kumimoji="0" lang="zh-CN" alt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1341642"/>
            <a:ext cx="2286000" cy="428625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58049" y="2509972"/>
            <a:ext cx="3113952" cy="61826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>
            <p:custDataLst>
              <p:tags r:id="rId1"/>
            </p:custDataLst>
          </p:nvPr>
        </p:nvCxnSpPr>
        <p:spPr>
          <a:xfrm>
            <a:off x="4418383" y="2746588"/>
            <a:ext cx="2946611" cy="0"/>
          </a:xfrm>
          <a:prstGeom prst="line">
            <a:avLst/>
          </a:prstGeom>
          <a:noFill/>
          <a:ln w="12700" cap="flat" cmpd="sng" algn="ctr">
            <a:solidFill>
              <a:srgbClr val="FF9999"/>
            </a:solidFill>
            <a:prstDash val="solid"/>
            <a:miter lim="800000"/>
            <a:headEnd type="oval"/>
            <a:tailEnd type="oval"/>
          </a:ln>
          <a:effectLst/>
        </p:spPr>
      </p:cxnSp>
      <p:sp>
        <p:nvSpPr>
          <p:cNvPr id="3" name="矩形 2"/>
          <p:cNvSpPr/>
          <p:nvPr/>
        </p:nvSpPr>
        <p:spPr>
          <a:xfrm>
            <a:off x="4418383" y="2129431"/>
            <a:ext cx="3177862" cy="5909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8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程序实现</a:t>
            </a:r>
          </a:p>
        </p:txBody>
      </p:sp>
      <p:sp>
        <p:nvSpPr>
          <p:cNvPr id="4" name="TextBox 11"/>
          <p:cNvSpPr txBox="1"/>
          <p:nvPr/>
        </p:nvSpPr>
        <p:spPr>
          <a:xfrm>
            <a:off x="4418383" y="2803352"/>
            <a:ext cx="1878269" cy="234934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lstStyle/>
          <a:p>
            <a:pPr marL="121920" lvl="1" indent="-121920">
              <a:buFont typeface="Arial" panose="020B0604020202020204" pitchFamily="34" charset="0"/>
              <a:buChar char="•"/>
              <a:defRPr/>
            </a:pPr>
            <a:r>
              <a:rPr lang="zh-CN" altLang="en-US" sz="1100" kern="0" dirty="0">
                <a:solidFill>
                  <a:srgbClr val="007E5D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定时器</a:t>
            </a:r>
            <a:r>
              <a:rPr lang="en-US" altLang="zh-CN" sz="1100" kern="0" dirty="0">
                <a:solidFill>
                  <a:srgbClr val="007E5D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</a:t>
            </a:r>
            <a:r>
              <a:rPr lang="zh-CN" altLang="en-US" sz="1100" kern="0" dirty="0">
                <a:solidFill>
                  <a:srgbClr val="007E5D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中断控制</a:t>
            </a:r>
            <a:r>
              <a:rPr lang="en-US" altLang="zh-CN" sz="1100" kern="0" dirty="0">
                <a:solidFill>
                  <a:srgbClr val="007E5D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LED</a:t>
            </a:r>
            <a:r>
              <a:rPr lang="zh-CN" altLang="en-US" sz="1100" kern="0" dirty="0">
                <a:solidFill>
                  <a:srgbClr val="007E5D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闪烁</a:t>
            </a:r>
            <a:endParaRPr kumimoji="0" lang="en-US" altLang="zh-CN" sz="1100" b="0" i="0" u="none" strike="noStrike" kern="0" cap="none" spc="0" normalizeH="0" baseline="0" noProof="0" dirty="0">
              <a:ln>
                <a:noFill/>
              </a:ln>
              <a:solidFill>
                <a:srgbClr val="007E5D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TextBox 11"/>
          <p:cNvSpPr txBox="1"/>
          <p:nvPr/>
        </p:nvSpPr>
        <p:spPr>
          <a:xfrm>
            <a:off x="4418383" y="3069630"/>
            <a:ext cx="2160398" cy="234934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lstStyle/>
          <a:p>
            <a:pPr marL="121920" lvl="1" indent="-121920">
              <a:buFont typeface="Arial" panose="020B0604020202020204" pitchFamily="34" charset="0"/>
              <a:buChar char="•"/>
              <a:defRPr/>
            </a:pPr>
            <a:r>
              <a:rPr lang="zh-CN" altLang="en-US" sz="1100" kern="0" dirty="0">
                <a:solidFill>
                  <a:srgbClr val="007E5D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定时器</a:t>
            </a:r>
            <a:r>
              <a:rPr lang="en-US" altLang="zh-CN" sz="1100" kern="0" dirty="0">
                <a:solidFill>
                  <a:srgbClr val="007E5D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</a:t>
            </a:r>
            <a:r>
              <a:rPr lang="zh-CN" altLang="en-US" sz="1100" kern="0" dirty="0">
                <a:solidFill>
                  <a:srgbClr val="007E5D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中断控制变量</a:t>
            </a:r>
            <a:r>
              <a:rPr lang="en-US" altLang="zh-CN" sz="1100" kern="0" dirty="0">
                <a:solidFill>
                  <a:srgbClr val="007E5D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LED</a:t>
            </a:r>
            <a:r>
              <a:rPr lang="zh-CN" altLang="en-US" sz="1100" kern="0" dirty="0">
                <a:solidFill>
                  <a:srgbClr val="007E5D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闪烁</a:t>
            </a:r>
            <a:endParaRPr kumimoji="0" lang="en-US" altLang="zh-CN" sz="1100" b="0" i="0" u="none" strike="noStrike" kern="0" cap="none" spc="0" normalizeH="0" baseline="0" noProof="0" dirty="0">
              <a:ln>
                <a:noFill/>
              </a:ln>
              <a:solidFill>
                <a:srgbClr val="007E5D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885191" y="1214887"/>
            <a:ext cx="2722413" cy="2902102"/>
            <a:chOff x="999059" y="1708340"/>
            <a:chExt cx="3828393" cy="4080857"/>
          </a:xfrm>
        </p:grpSpPr>
        <p:grpSp>
          <p:nvGrpSpPr>
            <p:cNvPr id="9" name="组合 8"/>
            <p:cNvGrpSpPr/>
            <p:nvPr/>
          </p:nvGrpSpPr>
          <p:grpSpPr>
            <a:xfrm>
              <a:off x="999059" y="1708340"/>
              <a:ext cx="3828393" cy="4080857"/>
              <a:chOff x="3835400" y="1789113"/>
              <a:chExt cx="1468438" cy="1565275"/>
            </a:xfrm>
          </p:grpSpPr>
          <p:sp>
            <p:nvSpPr>
              <p:cNvPr id="12" name="Freeform 5"/>
              <p:cNvSpPr/>
              <p:nvPr/>
            </p:nvSpPr>
            <p:spPr bwMode="auto">
              <a:xfrm>
                <a:off x="4005263" y="1789113"/>
                <a:ext cx="1298575" cy="1565275"/>
              </a:xfrm>
              <a:custGeom>
                <a:avLst/>
                <a:gdLst>
                  <a:gd name="T0" fmla="*/ 304 w 304"/>
                  <a:gd name="T1" fmla="*/ 322 h 366"/>
                  <a:gd name="T2" fmla="*/ 260 w 304"/>
                  <a:gd name="T3" fmla="*/ 366 h 366"/>
                  <a:gd name="T4" fmla="*/ 0 w 304"/>
                  <a:gd name="T5" fmla="*/ 366 h 366"/>
                  <a:gd name="T6" fmla="*/ 0 w 304"/>
                  <a:gd name="T7" fmla="*/ 0 h 366"/>
                  <a:gd name="T8" fmla="*/ 260 w 304"/>
                  <a:gd name="T9" fmla="*/ 0 h 366"/>
                  <a:gd name="T10" fmla="*/ 304 w 304"/>
                  <a:gd name="T11" fmla="*/ 44 h 366"/>
                  <a:gd name="T12" fmla="*/ 304 w 304"/>
                  <a:gd name="T13" fmla="*/ 322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4" h="366">
                    <a:moveTo>
                      <a:pt x="304" y="322"/>
                    </a:moveTo>
                    <a:cubicBezTo>
                      <a:pt x="304" y="347"/>
                      <a:pt x="285" y="366"/>
                      <a:pt x="260" y="366"/>
                    </a:cubicBezTo>
                    <a:cubicBezTo>
                      <a:pt x="0" y="366"/>
                      <a:pt x="0" y="366"/>
                      <a:pt x="0" y="36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0" y="0"/>
                      <a:pt x="260" y="0"/>
                      <a:pt x="260" y="0"/>
                    </a:cubicBezTo>
                    <a:cubicBezTo>
                      <a:pt x="285" y="0"/>
                      <a:pt x="304" y="20"/>
                      <a:pt x="304" y="44"/>
                    </a:cubicBezTo>
                    <a:lnTo>
                      <a:pt x="304" y="32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3" name="Freeform 6"/>
              <p:cNvSpPr/>
              <p:nvPr/>
            </p:nvSpPr>
            <p:spPr bwMode="auto">
              <a:xfrm>
                <a:off x="3967163" y="1789113"/>
                <a:ext cx="1298575" cy="1565275"/>
              </a:xfrm>
              <a:custGeom>
                <a:avLst/>
                <a:gdLst>
                  <a:gd name="T0" fmla="*/ 304 w 304"/>
                  <a:gd name="T1" fmla="*/ 322 h 366"/>
                  <a:gd name="T2" fmla="*/ 260 w 304"/>
                  <a:gd name="T3" fmla="*/ 366 h 366"/>
                  <a:gd name="T4" fmla="*/ 0 w 304"/>
                  <a:gd name="T5" fmla="*/ 366 h 366"/>
                  <a:gd name="T6" fmla="*/ 0 w 304"/>
                  <a:gd name="T7" fmla="*/ 0 h 366"/>
                  <a:gd name="T8" fmla="*/ 260 w 304"/>
                  <a:gd name="T9" fmla="*/ 0 h 366"/>
                  <a:gd name="T10" fmla="*/ 304 w 304"/>
                  <a:gd name="T11" fmla="*/ 44 h 366"/>
                  <a:gd name="T12" fmla="*/ 304 w 304"/>
                  <a:gd name="T13" fmla="*/ 322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4" h="366">
                    <a:moveTo>
                      <a:pt x="304" y="322"/>
                    </a:moveTo>
                    <a:cubicBezTo>
                      <a:pt x="304" y="347"/>
                      <a:pt x="284" y="366"/>
                      <a:pt x="260" y="366"/>
                    </a:cubicBezTo>
                    <a:cubicBezTo>
                      <a:pt x="0" y="366"/>
                      <a:pt x="0" y="366"/>
                      <a:pt x="0" y="36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0" y="0"/>
                      <a:pt x="260" y="0"/>
                      <a:pt x="260" y="0"/>
                    </a:cubicBezTo>
                    <a:cubicBezTo>
                      <a:pt x="284" y="0"/>
                      <a:pt x="304" y="20"/>
                      <a:pt x="304" y="44"/>
                    </a:cubicBezTo>
                    <a:lnTo>
                      <a:pt x="304" y="322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4" name="Rectangle 8"/>
              <p:cNvSpPr>
                <a:spLocks noChangeArrowheads="1"/>
              </p:cNvSpPr>
              <p:nvPr/>
            </p:nvSpPr>
            <p:spPr bwMode="auto">
              <a:xfrm>
                <a:off x="4318000" y="2117726"/>
                <a:ext cx="674688" cy="3429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5" name="Freeform 9"/>
              <p:cNvSpPr/>
              <p:nvPr/>
            </p:nvSpPr>
            <p:spPr bwMode="auto">
              <a:xfrm>
                <a:off x="3835400" y="18399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6" name="Freeform 10"/>
              <p:cNvSpPr/>
              <p:nvPr/>
            </p:nvSpPr>
            <p:spPr bwMode="auto">
              <a:xfrm>
                <a:off x="3835400" y="1976438"/>
                <a:ext cx="234950" cy="73025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7" name="Freeform 11"/>
              <p:cNvSpPr/>
              <p:nvPr/>
            </p:nvSpPr>
            <p:spPr bwMode="auto">
              <a:xfrm>
                <a:off x="3835400" y="21177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8" name="Freeform 12"/>
              <p:cNvSpPr/>
              <p:nvPr/>
            </p:nvSpPr>
            <p:spPr bwMode="auto">
              <a:xfrm>
                <a:off x="3835400" y="22590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9" name="Freeform 13"/>
              <p:cNvSpPr/>
              <p:nvPr/>
            </p:nvSpPr>
            <p:spPr bwMode="auto">
              <a:xfrm>
                <a:off x="3835400" y="23971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0" name="Freeform 14"/>
              <p:cNvSpPr/>
              <p:nvPr/>
            </p:nvSpPr>
            <p:spPr bwMode="auto">
              <a:xfrm>
                <a:off x="3835400" y="25368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1" name="Freeform 15"/>
              <p:cNvSpPr/>
              <p:nvPr/>
            </p:nvSpPr>
            <p:spPr bwMode="auto">
              <a:xfrm>
                <a:off x="3835400" y="26781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2" name="Freeform 16"/>
              <p:cNvSpPr/>
              <p:nvPr/>
            </p:nvSpPr>
            <p:spPr bwMode="auto">
              <a:xfrm>
                <a:off x="3835400" y="28162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3" name="Freeform 17"/>
              <p:cNvSpPr/>
              <p:nvPr/>
            </p:nvSpPr>
            <p:spPr bwMode="auto">
              <a:xfrm>
                <a:off x="3835400" y="29559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4" name="Freeform 18"/>
              <p:cNvSpPr/>
              <p:nvPr/>
            </p:nvSpPr>
            <p:spPr bwMode="auto">
              <a:xfrm>
                <a:off x="3835400" y="30972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5" name="Freeform 19"/>
              <p:cNvSpPr/>
              <p:nvPr/>
            </p:nvSpPr>
            <p:spPr bwMode="auto">
              <a:xfrm>
                <a:off x="3835400" y="32353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  <p:sp>
          <p:nvSpPr>
            <p:cNvPr id="10" name="矩形 259"/>
            <p:cNvSpPr>
              <a:spLocks noChangeArrowheads="1"/>
            </p:cNvSpPr>
            <p:nvPr/>
          </p:nvSpPr>
          <p:spPr bwMode="auto">
            <a:xfrm>
              <a:off x="2306379" y="2775471"/>
              <a:ext cx="1656605" cy="562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6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Calibri" panose="020F0502020204030204" pitchFamily="34" charset="0"/>
                </a:rPr>
                <a:t>04</a:t>
              </a:r>
              <a:endParaRPr kumimoji="0" lang="zh-CN" altLang="en-US" sz="13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11" name="矩形 259"/>
            <p:cNvSpPr>
              <a:spLocks noChangeArrowheads="1"/>
            </p:cNvSpPr>
            <p:nvPr/>
          </p:nvSpPr>
          <p:spPr bwMode="auto">
            <a:xfrm>
              <a:off x="2385140" y="3684560"/>
              <a:ext cx="1577843" cy="1263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Calibri" panose="020F0502020204030204" pitchFamily="34" charset="0"/>
                </a:rPr>
                <a:t>章节</a:t>
              </a:r>
              <a:endParaRPr kumimoji="0" lang="en-US" altLang="zh-CN" sz="1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Calibri" panose="020F0502020204030204" pitchFamily="34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32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Calibri" panose="020F0502020204030204" pitchFamily="34" charset="0"/>
                </a:rPr>
                <a:t>PART</a:t>
              </a:r>
              <a:endParaRPr kumimoji="0" lang="en-US" altLang="zh-CN" sz="3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Calibri" panose="020F050202020403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83568" y="849375"/>
            <a:ext cx="3126674" cy="3723831"/>
          </a:xfrm>
          <a:prstGeom prst="rect">
            <a:avLst/>
          </a:prstGeom>
          <a:solidFill>
            <a:srgbClr val="FF9999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6" tIns="34289" rIns="68576" bIns="34289" anchor="ctr"/>
          <a:lstStyle/>
          <a:p>
            <a:pPr algn="ctr"/>
            <a:endParaRPr lang="zh-CN" altLang="en-US" dirty="0">
              <a:solidFill>
                <a:prstClr val="white"/>
              </a:solidFill>
              <a:ea typeface="微软雅黑" panose="020B0503020204020204" pitchFamily="34" charset="-122"/>
            </a:endParaRP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2187B933-8BFB-4754-8E2A-1F6D8986BA9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872" y="893023"/>
            <a:ext cx="2299416" cy="363653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22294" y="197427"/>
            <a:ext cx="40398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程序实现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---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定时器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0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中断控制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LED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闪烁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568366" y="2035044"/>
            <a:ext cx="299733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" name="直接箭头连接符 6"/>
          <p:cNvCxnSpPr/>
          <p:nvPr/>
        </p:nvCxnSpPr>
        <p:spPr>
          <a:xfrm>
            <a:off x="2879791" y="2127905"/>
            <a:ext cx="289497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/>
        </p:nvSpPr>
        <p:spPr>
          <a:xfrm>
            <a:off x="3123106" y="1928497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P41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15440" y="843758"/>
            <a:ext cx="3839292" cy="3119884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3939981" y="4363752"/>
            <a:ext cx="308029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0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设置成</a:t>
            </a:r>
            <a:r>
              <a:rPr lang="en-US" altLang="zh-CN" sz="10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30000</a:t>
            </a:r>
            <a:r>
              <a:rPr lang="zh-CN" altLang="en-US" sz="10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微妙，也就是</a:t>
            </a:r>
            <a:r>
              <a:rPr lang="en-US" altLang="zh-CN" sz="10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</a:t>
            </a:r>
            <a:r>
              <a:rPr lang="zh-CN" altLang="en-US" sz="10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毫秒，闪的非常快，</a:t>
            </a:r>
            <a:endParaRPr lang="en-US" altLang="zh-CN" sz="1000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0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肉眼无法看出来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2294" y="197427"/>
            <a:ext cx="45015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程序实现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---</a:t>
            </a:r>
            <a:r>
              <a:rPr lang="zh-CN" altLang="en-US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定时器</a:t>
            </a:r>
            <a:r>
              <a:rPr lang="en-US" altLang="zh-CN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r>
              <a:rPr lang="zh-CN" altLang="en-US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中断控制变量</a:t>
            </a:r>
            <a:r>
              <a:rPr lang="en-US" altLang="zh-CN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LED</a:t>
            </a:r>
            <a:r>
              <a:rPr lang="zh-CN" altLang="en-US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闪烁</a:t>
            </a:r>
          </a:p>
          <a:p>
            <a:pPr lvl="0"/>
            <a:endParaRPr lang="zh-CN" altLang="en-US" dirty="0">
              <a:solidFill>
                <a:prstClr val="black">
                  <a:lumMod val="85000"/>
                  <a:lumOff val="1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038" y="843558"/>
            <a:ext cx="3976064" cy="391936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2294" y="197427"/>
            <a:ext cx="23294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程序实现</a:t>
            </a:r>
            <a:r>
              <a:rPr lang="en-US" altLang="zh-CN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---</a:t>
            </a:r>
            <a:r>
              <a:rPr lang="zh-CN" altLang="en-US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对比程序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303" y="1059582"/>
            <a:ext cx="2734219" cy="269522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9872" y="1063781"/>
            <a:ext cx="2611517" cy="2768493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136739" y="1782411"/>
            <a:ext cx="2715260" cy="7372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05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用定时器中断控制</a:t>
            </a:r>
            <a:r>
              <a:rPr lang="en-US" altLang="zh-CN" sz="105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LED</a:t>
            </a:r>
            <a:r>
              <a:rPr lang="zh-CN" altLang="en-US" sz="105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灯闪烁程序可以在</a:t>
            </a:r>
            <a:r>
              <a:rPr lang="zh-CN" altLang="en-US" sz="105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charset="0"/>
                <a:ea typeface="微软雅黑" charset="0"/>
              </a:rPr>
              <a:t>主</a:t>
            </a:r>
            <a:endParaRPr lang="en-US" altLang="zh-CN" sz="1050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105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程序中实现其他的功能，不用再等待</a:t>
            </a:r>
          </a:p>
        </p:txBody>
      </p:sp>
      <p:sp>
        <p:nvSpPr>
          <p:cNvPr id="7" name="TextBox 4"/>
          <p:cNvSpPr txBox="1"/>
          <p:nvPr/>
        </p:nvSpPr>
        <p:spPr>
          <a:xfrm>
            <a:off x="899592" y="3934797"/>
            <a:ext cx="1728192" cy="283829"/>
          </a:xfrm>
          <a:prstGeom prst="rect">
            <a:avLst/>
          </a:prstGeom>
          <a:solidFill>
            <a:srgbClr val="007E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6" tIns="34289" rIns="68576" bIns="34289" anchor="ctr"/>
          <a:lstStyle>
            <a:defPPr>
              <a:defRPr lang="zh-CN"/>
            </a:defPPr>
            <a:lvl1pPr algn="ctr">
              <a:defRPr>
                <a:solidFill>
                  <a:prstClr val="white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zh-CN" altLang="en-US" sz="1100" b="1" dirty="0">
                <a:ea typeface="微软雅黑" panose="020B0503020204020204" pitchFamily="34" charset="-122"/>
              </a:rPr>
              <a:t>定时器中断控制闪烁</a:t>
            </a:r>
          </a:p>
        </p:txBody>
      </p:sp>
      <p:sp>
        <p:nvSpPr>
          <p:cNvPr id="8" name="TextBox 5"/>
          <p:cNvSpPr txBox="1"/>
          <p:nvPr/>
        </p:nvSpPr>
        <p:spPr>
          <a:xfrm>
            <a:off x="3980579" y="3944105"/>
            <a:ext cx="1490102" cy="274521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txBody>
          <a:bodyPr anchor="ctr"/>
          <a:lstStyle>
            <a:defPPr>
              <a:defRPr lang="zh-CN"/>
            </a:defPPr>
            <a:lvl1pPr algn="ctr" defTabSz="914400">
              <a:defRPr>
                <a:solidFill>
                  <a:srgbClr val="FFFFFF"/>
                </a:solidFill>
                <a:latin typeface="宋体" pitchFamily="2" charset="-122"/>
              </a:defRPr>
            </a:lvl1pPr>
          </a:lstStyle>
          <a:p>
            <a:r>
              <a:rPr lang="zh-CN" altLang="en-US" sz="1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主程序控制闪烁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 txBox="1"/>
          <p:nvPr/>
        </p:nvSpPr>
        <p:spPr>
          <a:xfrm>
            <a:off x="314977" y="1563638"/>
            <a:ext cx="5036974" cy="558490"/>
          </a:xfrm>
          <a:prstGeom prst="rect">
            <a:avLst/>
          </a:prstGeom>
        </p:spPr>
        <p:txBody>
          <a:bodyPr vert="horz" lIns="91417" tIns="45708" rIns="91417" bIns="4570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zh-CN" altLang="en-US" sz="1400" spc="3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基于</a:t>
            </a:r>
            <a:r>
              <a:rPr lang="en-US" altLang="zh-CN" sz="1400" spc="3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STC16F40K128</a:t>
            </a:r>
            <a:r>
              <a:rPr lang="zh-CN" altLang="en-US" sz="1400" spc="3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芯片的天问</a:t>
            </a:r>
            <a:r>
              <a:rPr lang="en-US" altLang="zh-CN" sz="1400" spc="3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51</a:t>
            </a:r>
            <a:r>
              <a:rPr lang="zh-CN" altLang="en-US" sz="1400" spc="3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图形化课程</a:t>
            </a:r>
          </a:p>
        </p:txBody>
      </p:sp>
      <p:sp>
        <p:nvSpPr>
          <p:cNvPr id="10" name="文本框 23"/>
          <p:cNvSpPr txBox="1"/>
          <p:nvPr/>
        </p:nvSpPr>
        <p:spPr>
          <a:xfrm>
            <a:off x="3280660" y="3236580"/>
            <a:ext cx="1676058" cy="29956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defPPr>
              <a:defRPr lang="zh-CN"/>
            </a:defPPr>
            <a:lvl1pPr>
              <a:defRPr sz="1600"/>
            </a:lvl1pPr>
          </a:lstStyle>
          <a:p>
            <a:pPr algn="ctr"/>
            <a:r>
              <a:rPr lang="zh-CN" altLang="en-US" dirty="0">
                <a:solidFill>
                  <a:prstClr val="white"/>
                </a:solidFill>
                <a:ea typeface="微软雅黑" panose="020B0503020204020204" pitchFamily="34" charset="-122"/>
              </a:rPr>
              <a:t>时间：</a:t>
            </a:r>
            <a:r>
              <a:rPr lang="en-US" altLang="zh-CN" dirty="0">
                <a:solidFill>
                  <a:prstClr val="white"/>
                </a:solidFill>
                <a:ea typeface="微软雅黑" panose="020B0503020204020204" pitchFamily="34" charset="-122"/>
              </a:rPr>
              <a:t>X</a:t>
            </a:r>
            <a:r>
              <a:rPr lang="zh-CN" altLang="en-US" dirty="0">
                <a:solidFill>
                  <a:prstClr val="white"/>
                </a:solidFill>
                <a:ea typeface="微软雅黑" panose="020B0503020204020204" pitchFamily="34" charset="-122"/>
              </a:rPr>
              <a:t>年</a:t>
            </a:r>
            <a:r>
              <a:rPr lang="en-US" altLang="zh-CN" dirty="0">
                <a:solidFill>
                  <a:prstClr val="white"/>
                </a:solidFill>
                <a:ea typeface="微软雅黑" panose="020B0503020204020204" pitchFamily="34" charset="-122"/>
              </a:rPr>
              <a:t>XX</a:t>
            </a:r>
            <a:r>
              <a:rPr lang="zh-CN" altLang="en-US" dirty="0">
                <a:solidFill>
                  <a:prstClr val="white"/>
                </a:solidFill>
                <a:ea typeface="微软雅黑" panose="020B0503020204020204" pitchFamily="34" charset="-122"/>
              </a:rPr>
              <a:t>月</a:t>
            </a:r>
          </a:p>
        </p:txBody>
      </p:sp>
      <p:sp>
        <p:nvSpPr>
          <p:cNvPr id="11" name="PA_文本框 26" descr="e7d195523061f1c0deeec63e560781cfd59afb0ea006f2a87ABB68BF51EA6619813959095094C18C62A12F549504892A4AAA8C1554C6663626E05CA27F281A14E6983772AFC3FB97135759321DEA3D709AACD122C08E6ED1C77BAD4A88EF4CD28A80260D8F97957F436F83C1F553EF0169027D0DBFA7A77088E1513DBDFC101C4B4DFF310B01A5021663E46B6BC2AAB5"/>
          <p:cNvSpPr txBox="1"/>
          <p:nvPr>
            <p:custDataLst>
              <p:tags r:id="rId1"/>
            </p:custDataLst>
          </p:nvPr>
        </p:nvSpPr>
        <p:spPr>
          <a:xfrm>
            <a:off x="524706" y="1999248"/>
            <a:ext cx="4698719" cy="76943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 algn="ctr"/>
            <a:r>
              <a:rPr lang="en-US" altLang="zh-CN" sz="4400" kern="0" cap="all" dirty="0">
                <a:solidFill>
                  <a:srgbClr val="EEECE1">
                    <a:lumMod val="25000"/>
                  </a:srgb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—</a:t>
            </a:r>
            <a:r>
              <a:rPr lang="zh-CN" altLang="en-US" sz="4400" kern="0" cap="all" dirty="0">
                <a:solidFill>
                  <a:srgbClr val="EEECE1">
                    <a:lumMod val="25000"/>
                  </a:srgb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感谢您的聆听</a:t>
            </a:r>
            <a:r>
              <a:rPr lang="en-US" altLang="zh-CN" sz="4400" kern="0" cap="all" dirty="0">
                <a:solidFill>
                  <a:srgbClr val="EEECE1">
                    <a:lumMod val="25000"/>
                  </a:srgb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—</a:t>
            </a:r>
          </a:p>
        </p:txBody>
      </p:sp>
      <p:sp>
        <p:nvSpPr>
          <p:cNvPr id="12" name="矩形 11"/>
          <p:cNvSpPr/>
          <p:nvPr/>
        </p:nvSpPr>
        <p:spPr>
          <a:xfrm>
            <a:off x="1665527" y="2911854"/>
            <a:ext cx="747840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546741" y="2917089"/>
            <a:ext cx="747840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412788" y="2917089"/>
            <a:ext cx="747840" cy="45719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272989" y="2911853"/>
            <a:ext cx="747840" cy="45719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809558" y="2903019"/>
            <a:ext cx="747840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  <p:sp>
        <p:nvSpPr>
          <p:cNvPr id="21" name="圆角矩形 20"/>
          <p:cNvSpPr/>
          <p:nvPr/>
        </p:nvSpPr>
        <p:spPr>
          <a:xfrm>
            <a:off x="917757" y="3251979"/>
            <a:ext cx="1761712" cy="307777"/>
          </a:xfrm>
          <a:prstGeom prst="roundRect">
            <a:avLst>
              <a:gd name="adj" fmla="val 50000"/>
            </a:avLst>
          </a:prstGeom>
          <a:solidFill>
            <a:srgbClr val="00926C"/>
          </a:solidFill>
          <a:ln>
            <a:noFill/>
          </a:ln>
        </p:spPr>
        <p:txBody>
          <a:bodyPr lIns="91438" tIns="45719" rIns="91438" bIns="45719"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22" name="文本框 20"/>
          <p:cNvSpPr txBox="1"/>
          <p:nvPr/>
        </p:nvSpPr>
        <p:spPr>
          <a:xfrm>
            <a:off x="973244" y="3236588"/>
            <a:ext cx="1622805" cy="30777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ctr"/>
            <a:r>
              <a:rPr lang="zh-CN" altLang="en-US" sz="1400" dirty="0">
                <a:solidFill>
                  <a:schemeClr val="bg1"/>
                </a:solidFill>
                <a:ea typeface="微软雅黑" panose="020B0503020204020204" pitchFamily="34" charset="-122"/>
              </a:rPr>
              <a:t>天问</a:t>
            </a:r>
            <a:r>
              <a:rPr lang="en-US" altLang="zh-CN" sz="1400" dirty="0">
                <a:solidFill>
                  <a:schemeClr val="bg1"/>
                </a:solidFill>
                <a:ea typeface="微软雅黑" panose="020B0503020204020204" pitchFamily="34" charset="-122"/>
              </a:rPr>
              <a:t>51</a:t>
            </a:r>
            <a:endParaRPr lang="zh-CN" altLang="en-US" sz="14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3279772" y="3236588"/>
            <a:ext cx="1761712" cy="308411"/>
            <a:chOff x="6696860" y="5064787"/>
            <a:chExt cx="1567268" cy="316865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24" name="圆角矩形 23"/>
            <p:cNvSpPr/>
            <p:nvPr/>
          </p:nvSpPr>
          <p:spPr>
            <a:xfrm>
              <a:off x="6696860" y="5065438"/>
              <a:ext cx="1567268" cy="31621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zh-CN" altLang="en-US" sz="1600" dirty="0">
                <a:ea typeface="微软雅黑" panose="020B0503020204020204" pitchFamily="34" charset="-122"/>
              </a:endParaRPr>
            </a:p>
          </p:txBody>
        </p:sp>
        <p:sp>
          <p:nvSpPr>
            <p:cNvPr id="25" name="文本框 23"/>
            <p:cNvSpPr txBox="1"/>
            <p:nvPr/>
          </p:nvSpPr>
          <p:spPr>
            <a:xfrm>
              <a:off x="6734960" y="5064787"/>
              <a:ext cx="1491068" cy="307777"/>
            </a:xfrm>
            <a:prstGeom prst="rect">
              <a:avLst/>
            </a:prstGeom>
            <a:noFill/>
            <a:ln>
              <a:noFill/>
            </a:ln>
          </p:spPr>
          <p:txBody>
            <a:bodyPr/>
            <a:lstStyle>
              <a:defPPr>
                <a:defRPr lang="zh-CN"/>
              </a:defPPr>
              <a:lvl1pPr>
                <a:defRPr sz="1600"/>
              </a:lvl1pPr>
            </a:lstStyle>
            <a:p>
              <a:pPr algn="ctr"/>
              <a:r>
                <a:rPr lang="zh-CN" altLang="en-US" sz="1400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单片机</a:t>
              </a:r>
            </a:p>
          </p:txBody>
        </p:sp>
      </p:grpSp>
      <p:pic>
        <p:nvPicPr>
          <p:cNvPr id="17" name="图片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1361" y="123478"/>
            <a:ext cx="2664445" cy="455933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 rot="2575115">
            <a:off x="623370" y="1401906"/>
            <a:ext cx="2474497" cy="2449008"/>
          </a:xfrm>
          <a:prstGeom prst="round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2">
                  <a:lumMod val="75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7" name="MH_SubTitle_1"/>
          <p:cNvSpPr/>
          <p:nvPr>
            <p:custDataLst>
              <p:tags r:id="rId1"/>
            </p:custDataLst>
          </p:nvPr>
        </p:nvSpPr>
        <p:spPr>
          <a:xfrm>
            <a:off x="4572000" y="1203598"/>
            <a:ext cx="2908538" cy="572690"/>
          </a:xfrm>
          <a:custGeom>
            <a:avLst/>
            <a:gdLst>
              <a:gd name="connsiteX0" fmla="*/ 2 w 3878508"/>
              <a:gd name="connsiteY0" fmla="*/ 0 h 762904"/>
              <a:gd name="connsiteX1" fmla="*/ 3497056 w 3878508"/>
              <a:gd name="connsiteY1" fmla="*/ 0 h 762904"/>
              <a:gd name="connsiteX2" fmla="*/ 3878508 w 3878508"/>
              <a:gd name="connsiteY2" fmla="*/ 381452 h 762904"/>
              <a:gd name="connsiteX3" fmla="*/ 3878507 w 3878508"/>
              <a:gd name="connsiteY3" fmla="*/ 381452 h 762904"/>
              <a:gd name="connsiteX4" fmla="*/ 3497055 w 3878508"/>
              <a:gd name="connsiteY4" fmla="*/ 762904 h 762904"/>
              <a:gd name="connsiteX5" fmla="*/ 0 w 3878508"/>
              <a:gd name="connsiteY5" fmla="*/ 762903 h 762904"/>
              <a:gd name="connsiteX6" fmla="*/ 51426 w 3878508"/>
              <a:gd name="connsiteY6" fmla="*/ 720474 h 762904"/>
              <a:gd name="connsiteX7" fmla="*/ 191853 w 3878508"/>
              <a:gd name="connsiteY7" fmla="*/ 381451 h 762904"/>
              <a:gd name="connsiteX8" fmla="*/ 51426 w 3878508"/>
              <a:gd name="connsiteY8" fmla="*/ 42429 h 762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78508" h="762904">
                <a:moveTo>
                  <a:pt x="2" y="0"/>
                </a:moveTo>
                <a:lnTo>
                  <a:pt x="3497056" y="0"/>
                </a:lnTo>
                <a:cubicBezTo>
                  <a:pt x="3707726" y="0"/>
                  <a:pt x="3878508" y="170782"/>
                  <a:pt x="3878508" y="381452"/>
                </a:cubicBezTo>
                <a:lnTo>
                  <a:pt x="3878507" y="381452"/>
                </a:lnTo>
                <a:cubicBezTo>
                  <a:pt x="3878507" y="592122"/>
                  <a:pt x="3707725" y="762904"/>
                  <a:pt x="3497055" y="762904"/>
                </a:cubicBezTo>
                <a:lnTo>
                  <a:pt x="0" y="762903"/>
                </a:lnTo>
                <a:lnTo>
                  <a:pt x="51426" y="720474"/>
                </a:lnTo>
                <a:cubicBezTo>
                  <a:pt x="138189" y="633710"/>
                  <a:pt x="191853" y="513848"/>
                  <a:pt x="191853" y="381451"/>
                </a:cubicBezTo>
                <a:cubicBezTo>
                  <a:pt x="191853" y="249055"/>
                  <a:pt x="138189" y="129192"/>
                  <a:pt x="51426" y="42429"/>
                </a:cubicBezTo>
                <a:close/>
              </a:path>
            </a:pathLst>
          </a:custGeom>
          <a:noFill/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lIns="0" tIns="0" rIns="0" bIns="0" anchor="ctr">
            <a:noAutofit/>
          </a:bodyPr>
          <a:lstStyle/>
          <a:p>
            <a:pPr lvl="0" algn="ctr">
              <a:defRPr/>
            </a:pPr>
            <a:r>
              <a:rPr lang="zh-CN" altLang="en-US" kern="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定时器</a:t>
            </a:r>
            <a:endParaRPr lang="zh-CN" altLang="en-US" sz="800" kern="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8" name="MH_Other_1"/>
          <p:cNvSpPr/>
          <p:nvPr>
            <p:custDataLst>
              <p:tags r:id="rId2"/>
            </p:custDataLst>
          </p:nvPr>
        </p:nvSpPr>
        <p:spPr>
          <a:xfrm>
            <a:off x="4070773" y="1203598"/>
            <a:ext cx="571469" cy="572690"/>
          </a:xfrm>
          <a:prstGeom prst="ellipse">
            <a:avLst/>
          </a:prstGeom>
          <a:solidFill>
            <a:srgbClr val="FFFFFF"/>
          </a:solidFill>
          <a:ln w="571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0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1</a:t>
            </a:r>
          </a:p>
        </p:txBody>
      </p:sp>
      <p:sp>
        <p:nvSpPr>
          <p:cNvPr id="9" name="MH_SubTitle_2"/>
          <p:cNvSpPr/>
          <p:nvPr>
            <p:custDataLst>
              <p:tags r:id="rId3"/>
            </p:custDataLst>
          </p:nvPr>
        </p:nvSpPr>
        <p:spPr>
          <a:xfrm>
            <a:off x="4572000" y="1915591"/>
            <a:ext cx="2908538" cy="572690"/>
          </a:xfrm>
          <a:custGeom>
            <a:avLst/>
            <a:gdLst>
              <a:gd name="connsiteX0" fmla="*/ 2 w 3878508"/>
              <a:gd name="connsiteY0" fmla="*/ 0 h 762904"/>
              <a:gd name="connsiteX1" fmla="*/ 3497056 w 3878508"/>
              <a:gd name="connsiteY1" fmla="*/ 0 h 762904"/>
              <a:gd name="connsiteX2" fmla="*/ 3878508 w 3878508"/>
              <a:gd name="connsiteY2" fmla="*/ 381452 h 762904"/>
              <a:gd name="connsiteX3" fmla="*/ 3878507 w 3878508"/>
              <a:gd name="connsiteY3" fmla="*/ 381452 h 762904"/>
              <a:gd name="connsiteX4" fmla="*/ 3497055 w 3878508"/>
              <a:gd name="connsiteY4" fmla="*/ 762904 h 762904"/>
              <a:gd name="connsiteX5" fmla="*/ 0 w 3878508"/>
              <a:gd name="connsiteY5" fmla="*/ 762903 h 762904"/>
              <a:gd name="connsiteX6" fmla="*/ 51426 w 3878508"/>
              <a:gd name="connsiteY6" fmla="*/ 720474 h 762904"/>
              <a:gd name="connsiteX7" fmla="*/ 191853 w 3878508"/>
              <a:gd name="connsiteY7" fmla="*/ 381451 h 762904"/>
              <a:gd name="connsiteX8" fmla="*/ 51426 w 3878508"/>
              <a:gd name="connsiteY8" fmla="*/ 42429 h 762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78508" h="762904">
                <a:moveTo>
                  <a:pt x="2" y="0"/>
                </a:moveTo>
                <a:lnTo>
                  <a:pt x="3497056" y="0"/>
                </a:lnTo>
                <a:cubicBezTo>
                  <a:pt x="3707726" y="0"/>
                  <a:pt x="3878508" y="170782"/>
                  <a:pt x="3878508" y="381452"/>
                </a:cubicBezTo>
                <a:lnTo>
                  <a:pt x="3878507" y="381452"/>
                </a:lnTo>
                <a:cubicBezTo>
                  <a:pt x="3878507" y="592122"/>
                  <a:pt x="3707725" y="762904"/>
                  <a:pt x="3497055" y="762904"/>
                </a:cubicBezTo>
                <a:lnTo>
                  <a:pt x="0" y="762903"/>
                </a:lnTo>
                <a:lnTo>
                  <a:pt x="51426" y="720474"/>
                </a:lnTo>
                <a:cubicBezTo>
                  <a:pt x="138189" y="633710"/>
                  <a:pt x="191853" y="513848"/>
                  <a:pt x="191853" y="381451"/>
                </a:cubicBezTo>
                <a:cubicBezTo>
                  <a:pt x="191853" y="249055"/>
                  <a:pt x="138189" y="129192"/>
                  <a:pt x="51426" y="42429"/>
                </a:cubicBezTo>
                <a:close/>
              </a:path>
            </a:pathLst>
          </a:custGeom>
          <a:noFill/>
          <a:ln w="25400" cap="flat" cmpd="sng" algn="ctr">
            <a:solidFill>
              <a:srgbClr val="007E5D"/>
            </a:solidFill>
            <a:prstDash val="solid"/>
          </a:ln>
          <a:effectLst/>
        </p:spPr>
        <p:txBody>
          <a:bodyPr lIns="0" tIns="0" rIns="0" bIns="0" anchor="ctr">
            <a:noAutofit/>
          </a:bodyPr>
          <a:lstStyle/>
          <a:p>
            <a:pPr lvl="0" algn="ctr">
              <a:defRPr/>
            </a:pPr>
            <a:r>
              <a:rPr lang="zh-CN" altLang="en-US" kern="0" dirty="0">
                <a:solidFill>
                  <a:srgbClr val="007E5D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中断系统</a:t>
            </a:r>
          </a:p>
        </p:txBody>
      </p:sp>
      <p:sp>
        <p:nvSpPr>
          <p:cNvPr id="10" name="MH_Other_2"/>
          <p:cNvSpPr/>
          <p:nvPr>
            <p:custDataLst>
              <p:tags r:id="rId4"/>
            </p:custDataLst>
          </p:nvPr>
        </p:nvSpPr>
        <p:spPr>
          <a:xfrm>
            <a:off x="4070773" y="1915591"/>
            <a:ext cx="571469" cy="572690"/>
          </a:xfrm>
          <a:prstGeom prst="ellipse">
            <a:avLst/>
          </a:prstGeom>
          <a:solidFill>
            <a:srgbClr val="FFFFFF"/>
          </a:solidFill>
          <a:ln w="57150" cap="flat" cmpd="sng" algn="ctr">
            <a:solidFill>
              <a:srgbClr val="007E5D"/>
            </a:solidFill>
            <a:prstDash val="solid"/>
          </a:ln>
          <a:effectLst/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000" b="0" i="0" u="none" strike="noStrike" kern="0" cap="none" spc="0" normalizeH="0" baseline="0" noProof="0" dirty="0">
                <a:ln>
                  <a:noFill/>
                </a:ln>
                <a:solidFill>
                  <a:srgbClr val="007E5D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</a:t>
            </a:r>
          </a:p>
        </p:txBody>
      </p:sp>
      <p:sp>
        <p:nvSpPr>
          <p:cNvPr id="11" name="MH_SubTitle_3"/>
          <p:cNvSpPr/>
          <p:nvPr>
            <p:custDataLst>
              <p:tags r:id="rId5"/>
            </p:custDataLst>
          </p:nvPr>
        </p:nvSpPr>
        <p:spPr>
          <a:xfrm>
            <a:off x="4572000" y="2627585"/>
            <a:ext cx="2908538" cy="572690"/>
          </a:xfrm>
          <a:custGeom>
            <a:avLst/>
            <a:gdLst>
              <a:gd name="connsiteX0" fmla="*/ 2 w 3878508"/>
              <a:gd name="connsiteY0" fmla="*/ 0 h 762904"/>
              <a:gd name="connsiteX1" fmla="*/ 3497056 w 3878508"/>
              <a:gd name="connsiteY1" fmla="*/ 0 h 762904"/>
              <a:gd name="connsiteX2" fmla="*/ 3878508 w 3878508"/>
              <a:gd name="connsiteY2" fmla="*/ 381452 h 762904"/>
              <a:gd name="connsiteX3" fmla="*/ 3878507 w 3878508"/>
              <a:gd name="connsiteY3" fmla="*/ 381452 h 762904"/>
              <a:gd name="connsiteX4" fmla="*/ 3497055 w 3878508"/>
              <a:gd name="connsiteY4" fmla="*/ 762904 h 762904"/>
              <a:gd name="connsiteX5" fmla="*/ 0 w 3878508"/>
              <a:gd name="connsiteY5" fmla="*/ 762903 h 762904"/>
              <a:gd name="connsiteX6" fmla="*/ 51426 w 3878508"/>
              <a:gd name="connsiteY6" fmla="*/ 720474 h 762904"/>
              <a:gd name="connsiteX7" fmla="*/ 191853 w 3878508"/>
              <a:gd name="connsiteY7" fmla="*/ 381451 h 762904"/>
              <a:gd name="connsiteX8" fmla="*/ 51426 w 3878508"/>
              <a:gd name="connsiteY8" fmla="*/ 42429 h 762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78508" h="762904">
                <a:moveTo>
                  <a:pt x="2" y="0"/>
                </a:moveTo>
                <a:lnTo>
                  <a:pt x="3497056" y="0"/>
                </a:lnTo>
                <a:cubicBezTo>
                  <a:pt x="3707726" y="0"/>
                  <a:pt x="3878508" y="170782"/>
                  <a:pt x="3878508" y="381452"/>
                </a:cubicBezTo>
                <a:lnTo>
                  <a:pt x="3878507" y="381452"/>
                </a:lnTo>
                <a:cubicBezTo>
                  <a:pt x="3878507" y="592122"/>
                  <a:pt x="3707725" y="762904"/>
                  <a:pt x="3497055" y="762904"/>
                </a:cubicBezTo>
                <a:lnTo>
                  <a:pt x="0" y="762903"/>
                </a:lnTo>
                <a:lnTo>
                  <a:pt x="51426" y="720474"/>
                </a:lnTo>
                <a:cubicBezTo>
                  <a:pt x="138189" y="633710"/>
                  <a:pt x="191853" y="513848"/>
                  <a:pt x="191853" y="381451"/>
                </a:cubicBezTo>
                <a:cubicBezTo>
                  <a:pt x="191853" y="249055"/>
                  <a:pt x="138189" y="129192"/>
                  <a:pt x="51426" y="42429"/>
                </a:cubicBezTo>
                <a:close/>
              </a:path>
            </a:pathLst>
          </a:custGeom>
          <a:noFill/>
          <a:ln w="25400" cap="flat" cmpd="sng" algn="ctr">
            <a:solidFill>
              <a:srgbClr val="FF9999"/>
            </a:solidFill>
            <a:prstDash val="solid"/>
          </a:ln>
          <a:effectLst/>
        </p:spPr>
        <p:txBody>
          <a:bodyPr lIns="0" tIns="0" rIns="0" bIns="0" anchor="ctr">
            <a:noAutofit/>
          </a:bodyPr>
          <a:lstStyle/>
          <a:p>
            <a:pPr lvl="0" algn="ctr">
              <a:defRPr/>
            </a:pPr>
            <a:r>
              <a:rPr lang="zh-CN" altLang="en-US" kern="0" dirty="0">
                <a:solidFill>
                  <a:srgbClr val="FF999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指令学习</a:t>
            </a:r>
          </a:p>
        </p:txBody>
      </p:sp>
      <p:sp>
        <p:nvSpPr>
          <p:cNvPr id="12" name="MH_Other_3"/>
          <p:cNvSpPr/>
          <p:nvPr>
            <p:custDataLst>
              <p:tags r:id="rId6"/>
            </p:custDataLst>
          </p:nvPr>
        </p:nvSpPr>
        <p:spPr>
          <a:xfrm>
            <a:off x="4070773" y="2627585"/>
            <a:ext cx="571469" cy="572690"/>
          </a:xfrm>
          <a:prstGeom prst="ellipse">
            <a:avLst/>
          </a:prstGeom>
          <a:solidFill>
            <a:srgbClr val="FFFFFF"/>
          </a:solidFill>
          <a:ln w="57150" cap="flat" cmpd="sng" algn="ctr">
            <a:solidFill>
              <a:srgbClr val="FF9999"/>
            </a:solidFill>
            <a:prstDash val="solid"/>
          </a:ln>
          <a:effectLst/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000" b="0" i="0" u="none" strike="noStrike" kern="0" cap="none" spc="0" normalizeH="0" baseline="0" noProof="0" dirty="0">
                <a:ln>
                  <a:noFill/>
                </a:ln>
                <a:solidFill>
                  <a:srgbClr val="FF9999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3</a:t>
            </a:r>
          </a:p>
        </p:txBody>
      </p:sp>
      <p:sp>
        <p:nvSpPr>
          <p:cNvPr id="15" name="MH_Others_1"/>
          <p:cNvSpPr txBox="1"/>
          <p:nvPr>
            <p:custDataLst>
              <p:tags r:id="rId7"/>
            </p:custDataLst>
          </p:nvPr>
        </p:nvSpPr>
        <p:spPr>
          <a:xfrm>
            <a:off x="838786" y="2101715"/>
            <a:ext cx="2043664" cy="72228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700" b="1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目  录</a:t>
            </a:r>
          </a:p>
        </p:txBody>
      </p:sp>
      <p:sp>
        <p:nvSpPr>
          <p:cNvPr id="16" name="MH_Others_2"/>
          <p:cNvSpPr txBox="1"/>
          <p:nvPr>
            <p:custDataLst>
              <p:tags r:id="rId8"/>
            </p:custDataLst>
          </p:nvPr>
        </p:nvSpPr>
        <p:spPr>
          <a:xfrm>
            <a:off x="849108" y="2824003"/>
            <a:ext cx="2023020" cy="306425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CONTENTS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MH_SubTitle_4"/>
          <p:cNvSpPr/>
          <p:nvPr>
            <p:custDataLst>
              <p:tags r:id="rId9"/>
            </p:custDataLst>
          </p:nvPr>
        </p:nvSpPr>
        <p:spPr>
          <a:xfrm>
            <a:off x="4572000" y="3321756"/>
            <a:ext cx="2908538" cy="572690"/>
          </a:xfrm>
          <a:custGeom>
            <a:avLst/>
            <a:gdLst>
              <a:gd name="connsiteX0" fmla="*/ 2 w 3878508"/>
              <a:gd name="connsiteY0" fmla="*/ 0 h 762904"/>
              <a:gd name="connsiteX1" fmla="*/ 3497056 w 3878508"/>
              <a:gd name="connsiteY1" fmla="*/ 0 h 762904"/>
              <a:gd name="connsiteX2" fmla="*/ 3878508 w 3878508"/>
              <a:gd name="connsiteY2" fmla="*/ 381452 h 762904"/>
              <a:gd name="connsiteX3" fmla="*/ 3878507 w 3878508"/>
              <a:gd name="connsiteY3" fmla="*/ 381452 h 762904"/>
              <a:gd name="connsiteX4" fmla="*/ 3497055 w 3878508"/>
              <a:gd name="connsiteY4" fmla="*/ 762904 h 762904"/>
              <a:gd name="connsiteX5" fmla="*/ 0 w 3878508"/>
              <a:gd name="connsiteY5" fmla="*/ 762903 h 762904"/>
              <a:gd name="connsiteX6" fmla="*/ 51426 w 3878508"/>
              <a:gd name="connsiteY6" fmla="*/ 720474 h 762904"/>
              <a:gd name="connsiteX7" fmla="*/ 191853 w 3878508"/>
              <a:gd name="connsiteY7" fmla="*/ 381451 h 762904"/>
              <a:gd name="connsiteX8" fmla="*/ 51426 w 3878508"/>
              <a:gd name="connsiteY8" fmla="*/ 42429 h 762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78508" h="762904">
                <a:moveTo>
                  <a:pt x="2" y="0"/>
                </a:moveTo>
                <a:lnTo>
                  <a:pt x="3497056" y="0"/>
                </a:lnTo>
                <a:cubicBezTo>
                  <a:pt x="3707726" y="0"/>
                  <a:pt x="3878508" y="170782"/>
                  <a:pt x="3878508" y="381452"/>
                </a:cubicBezTo>
                <a:lnTo>
                  <a:pt x="3878507" y="381452"/>
                </a:lnTo>
                <a:cubicBezTo>
                  <a:pt x="3878507" y="592122"/>
                  <a:pt x="3707725" y="762904"/>
                  <a:pt x="3497055" y="762904"/>
                </a:cubicBezTo>
                <a:lnTo>
                  <a:pt x="0" y="762903"/>
                </a:lnTo>
                <a:lnTo>
                  <a:pt x="51426" y="720474"/>
                </a:lnTo>
                <a:cubicBezTo>
                  <a:pt x="138189" y="633710"/>
                  <a:pt x="191853" y="513848"/>
                  <a:pt x="191853" y="381451"/>
                </a:cubicBezTo>
                <a:cubicBezTo>
                  <a:pt x="191853" y="249055"/>
                  <a:pt x="138189" y="129192"/>
                  <a:pt x="51426" y="42429"/>
                </a:cubicBezTo>
                <a:close/>
              </a:path>
            </a:pathLst>
          </a:custGeom>
          <a:noFill/>
          <a:ln w="25400" cap="flat" cmpd="sng" algn="ctr">
            <a:solidFill>
              <a:schemeClr val="accent5">
                <a:lumMod val="75000"/>
              </a:schemeClr>
            </a:solidFill>
            <a:prstDash val="solid"/>
          </a:ln>
          <a:effectLst/>
        </p:spPr>
        <p:txBody>
          <a:bodyPr lIns="0" tIns="0" rIns="0" bIns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kern="0" noProof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程序实现</a:t>
            </a:r>
            <a:endParaRPr kumimoji="0" lang="en-US" altLang="zh-CN" b="0" i="0" u="none" strike="noStrike" kern="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MH_Other_4"/>
          <p:cNvSpPr/>
          <p:nvPr>
            <p:custDataLst>
              <p:tags r:id="rId10"/>
            </p:custDataLst>
          </p:nvPr>
        </p:nvSpPr>
        <p:spPr>
          <a:xfrm>
            <a:off x="4070773" y="3321756"/>
            <a:ext cx="571469" cy="572690"/>
          </a:xfrm>
          <a:prstGeom prst="ellipse">
            <a:avLst/>
          </a:prstGeom>
          <a:solidFill>
            <a:srgbClr val="FFFFFF"/>
          </a:solidFill>
          <a:ln w="57150" cap="flat" cmpd="sng" algn="ctr">
            <a:solidFill>
              <a:schemeClr val="accent5">
                <a:lumMod val="75000"/>
              </a:schemeClr>
            </a:solidFill>
            <a:prstDash val="solid"/>
          </a:ln>
          <a:effectLst/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0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4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>
            <p:custDataLst>
              <p:tags r:id="rId1"/>
            </p:custDataLst>
          </p:nvPr>
        </p:nvCxnSpPr>
        <p:spPr>
          <a:xfrm>
            <a:off x="4418383" y="2746588"/>
            <a:ext cx="2946611" cy="0"/>
          </a:xfrm>
          <a:prstGeom prst="line">
            <a:avLst/>
          </a:prstGeom>
          <a:noFill/>
          <a:ln w="12700" cap="flat" cmpd="sng" algn="ctr">
            <a:solidFill>
              <a:srgbClr val="FF9999"/>
            </a:solidFill>
            <a:prstDash val="solid"/>
            <a:miter lim="800000"/>
            <a:headEnd type="oval"/>
            <a:tailEnd type="oval"/>
          </a:ln>
          <a:effectLst/>
        </p:spPr>
      </p:cxnSp>
      <p:sp>
        <p:nvSpPr>
          <p:cNvPr id="3" name="矩形 2"/>
          <p:cNvSpPr/>
          <p:nvPr/>
        </p:nvSpPr>
        <p:spPr>
          <a:xfrm>
            <a:off x="4418383" y="2129431"/>
            <a:ext cx="3177862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 algn="ctr">
              <a:defRPr/>
            </a:pPr>
            <a:r>
              <a:rPr lang="zh-CN" altLang="en-US" sz="3200" kern="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定时器</a:t>
            </a:r>
            <a:endParaRPr lang="en-US" altLang="zh-CN" sz="3200" kern="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885191" y="1214887"/>
            <a:ext cx="2722413" cy="2902102"/>
            <a:chOff x="999059" y="1708340"/>
            <a:chExt cx="3828393" cy="4080857"/>
          </a:xfrm>
        </p:grpSpPr>
        <p:grpSp>
          <p:nvGrpSpPr>
            <p:cNvPr id="9" name="组合 8"/>
            <p:cNvGrpSpPr/>
            <p:nvPr/>
          </p:nvGrpSpPr>
          <p:grpSpPr>
            <a:xfrm>
              <a:off x="999059" y="1708340"/>
              <a:ext cx="3828393" cy="4080857"/>
              <a:chOff x="3835400" y="1789113"/>
              <a:chExt cx="1468438" cy="1565275"/>
            </a:xfrm>
          </p:grpSpPr>
          <p:sp>
            <p:nvSpPr>
              <p:cNvPr id="12" name="Freeform 5"/>
              <p:cNvSpPr/>
              <p:nvPr/>
            </p:nvSpPr>
            <p:spPr bwMode="auto">
              <a:xfrm>
                <a:off x="4005263" y="1789113"/>
                <a:ext cx="1298575" cy="1565275"/>
              </a:xfrm>
              <a:custGeom>
                <a:avLst/>
                <a:gdLst>
                  <a:gd name="T0" fmla="*/ 304 w 304"/>
                  <a:gd name="T1" fmla="*/ 322 h 366"/>
                  <a:gd name="T2" fmla="*/ 260 w 304"/>
                  <a:gd name="T3" fmla="*/ 366 h 366"/>
                  <a:gd name="T4" fmla="*/ 0 w 304"/>
                  <a:gd name="T5" fmla="*/ 366 h 366"/>
                  <a:gd name="T6" fmla="*/ 0 w 304"/>
                  <a:gd name="T7" fmla="*/ 0 h 366"/>
                  <a:gd name="T8" fmla="*/ 260 w 304"/>
                  <a:gd name="T9" fmla="*/ 0 h 366"/>
                  <a:gd name="T10" fmla="*/ 304 w 304"/>
                  <a:gd name="T11" fmla="*/ 44 h 366"/>
                  <a:gd name="T12" fmla="*/ 304 w 304"/>
                  <a:gd name="T13" fmla="*/ 322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4" h="366">
                    <a:moveTo>
                      <a:pt x="304" y="322"/>
                    </a:moveTo>
                    <a:cubicBezTo>
                      <a:pt x="304" y="347"/>
                      <a:pt x="285" y="366"/>
                      <a:pt x="260" y="366"/>
                    </a:cubicBezTo>
                    <a:cubicBezTo>
                      <a:pt x="0" y="366"/>
                      <a:pt x="0" y="366"/>
                      <a:pt x="0" y="36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0" y="0"/>
                      <a:pt x="260" y="0"/>
                      <a:pt x="260" y="0"/>
                    </a:cubicBezTo>
                    <a:cubicBezTo>
                      <a:pt x="285" y="0"/>
                      <a:pt x="304" y="20"/>
                      <a:pt x="304" y="44"/>
                    </a:cubicBezTo>
                    <a:lnTo>
                      <a:pt x="304" y="32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3" name="Freeform 6"/>
              <p:cNvSpPr/>
              <p:nvPr/>
            </p:nvSpPr>
            <p:spPr bwMode="auto">
              <a:xfrm>
                <a:off x="3967163" y="1789113"/>
                <a:ext cx="1298575" cy="1565275"/>
              </a:xfrm>
              <a:custGeom>
                <a:avLst/>
                <a:gdLst>
                  <a:gd name="T0" fmla="*/ 304 w 304"/>
                  <a:gd name="T1" fmla="*/ 322 h 366"/>
                  <a:gd name="T2" fmla="*/ 260 w 304"/>
                  <a:gd name="T3" fmla="*/ 366 h 366"/>
                  <a:gd name="T4" fmla="*/ 0 w 304"/>
                  <a:gd name="T5" fmla="*/ 366 h 366"/>
                  <a:gd name="T6" fmla="*/ 0 w 304"/>
                  <a:gd name="T7" fmla="*/ 0 h 366"/>
                  <a:gd name="T8" fmla="*/ 260 w 304"/>
                  <a:gd name="T9" fmla="*/ 0 h 366"/>
                  <a:gd name="T10" fmla="*/ 304 w 304"/>
                  <a:gd name="T11" fmla="*/ 44 h 366"/>
                  <a:gd name="T12" fmla="*/ 304 w 304"/>
                  <a:gd name="T13" fmla="*/ 322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4" h="366">
                    <a:moveTo>
                      <a:pt x="304" y="322"/>
                    </a:moveTo>
                    <a:cubicBezTo>
                      <a:pt x="304" y="347"/>
                      <a:pt x="284" y="366"/>
                      <a:pt x="260" y="366"/>
                    </a:cubicBezTo>
                    <a:cubicBezTo>
                      <a:pt x="0" y="366"/>
                      <a:pt x="0" y="366"/>
                      <a:pt x="0" y="36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0" y="0"/>
                      <a:pt x="260" y="0"/>
                      <a:pt x="260" y="0"/>
                    </a:cubicBezTo>
                    <a:cubicBezTo>
                      <a:pt x="284" y="0"/>
                      <a:pt x="304" y="20"/>
                      <a:pt x="304" y="44"/>
                    </a:cubicBezTo>
                    <a:lnTo>
                      <a:pt x="304" y="322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4" name="Rectangle 8"/>
              <p:cNvSpPr>
                <a:spLocks noChangeArrowheads="1"/>
              </p:cNvSpPr>
              <p:nvPr/>
            </p:nvSpPr>
            <p:spPr bwMode="auto">
              <a:xfrm>
                <a:off x="4318000" y="2117726"/>
                <a:ext cx="674688" cy="3429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5" name="Freeform 9"/>
              <p:cNvSpPr/>
              <p:nvPr/>
            </p:nvSpPr>
            <p:spPr bwMode="auto">
              <a:xfrm>
                <a:off x="3835400" y="18399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6" name="Freeform 10"/>
              <p:cNvSpPr/>
              <p:nvPr/>
            </p:nvSpPr>
            <p:spPr bwMode="auto">
              <a:xfrm>
                <a:off x="3835400" y="1976438"/>
                <a:ext cx="234950" cy="73025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7" name="Freeform 11"/>
              <p:cNvSpPr/>
              <p:nvPr/>
            </p:nvSpPr>
            <p:spPr bwMode="auto">
              <a:xfrm>
                <a:off x="3835400" y="21177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8" name="Freeform 12"/>
              <p:cNvSpPr/>
              <p:nvPr/>
            </p:nvSpPr>
            <p:spPr bwMode="auto">
              <a:xfrm>
                <a:off x="3835400" y="22590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9" name="Freeform 13"/>
              <p:cNvSpPr/>
              <p:nvPr/>
            </p:nvSpPr>
            <p:spPr bwMode="auto">
              <a:xfrm>
                <a:off x="3835400" y="23971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0" name="Freeform 14"/>
              <p:cNvSpPr/>
              <p:nvPr/>
            </p:nvSpPr>
            <p:spPr bwMode="auto">
              <a:xfrm>
                <a:off x="3835400" y="25368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1" name="Freeform 15"/>
              <p:cNvSpPr/>
              <p:nvPr/>
            </p:nvSpPr>
            <p:spPr bwMode="auto">
              <a:xfrm>
                <a:off x="3835400" y="26781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2" name="Freeform 16"/>
              <p:cNvSpPr/>
              <p:nvPr/>
            </p:nvSpPr>
            <p:spPr bwMode="auto">
              <a:xfrm>
                <a:off x="3835400" y="28162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3" name="Freeform 17"/>
              <p:cNvSpPr/>
              <p:nvPr/>
            </p:nvSpPr>
            <p:spPr bwMode="auto">
              <a:xfrm>
                <a:off x="3835400" y="29559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4" name="Freeform 18"/>
              <p:cNvSpPr/>
              <p:nvPr/>
            </p:nvSpPr>
            <p:spPr bwMode="auto">
              <a:xfrm>
                <a:off x="3835400" y="30972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5" name="Freeform 19"/>
              <p:cNvSpPr/>
              <p:nvPr/>
            </p:nvSpPr>
            <p:spPr bwMode="auto">
              <a:xfrm>
                <a:off x="3835400" y="32353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0" name="矩形 259"/>
            <p:cNvSpPr>
              <a:spLocks noChangeArrowheads="1"/>
            </p:cNvSpPr>
            <p:nvPr/>
          </p:nvSpPr>
          <p:spPr bwMode="auto">
            <a:xfrm>
              <a:off x="2306379" y="2775471"/>
              <a:ext cx="1656605" cy="562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6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Calibri" panose="020F0502020204030204" pitchFamily="34" charset="0"/>
                </a:rPr>
                <a:t>01</a:t>
              </a:r>
              <a:endParaRPr kumimoji="0" lang="zh-CN" altLang="en-US" sz="13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11" name="矩形 259"/>
            <p:cNvSpPr>
              <a:spLocks noChangeArrowheads="1"/>
            </p:cNvSpPr>
            <p:nvPr/>
          </p:nvSpPr>
          <p:spPr bwMode="auto">
            <a:xfrm>
              <a:off x="2385140" y="3684560"/>
              <a:ext cx="1577843" cy="1263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Calibri" panose="020F0502020204030204" pitchFamily="34" charset="0"/>
                </a:rPr>
                <a:t>章节</a:t>
              </a:r>
              <a:endParaRPr kumimoji="0" lang="en-US" altLang="zh-CN" sz="1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Calibri" panose="020F0502020204030204" pitchFamily="34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32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Calibri" panose="020F0502020204030204" pitchFamily="34" charset="0"/>
                </a:rPr>
                <a:t>PART</a:t>
              </a:r>
              <a:endParaRPr kumimoji="0" lang="en-US" altLang="zh-CN" sz="3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Calibri" panose="020F050202020403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2294" y="197427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什么是定时器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294" y="1347614"/>
            <a:ext cx="2664296" cy="2574927"/>
          </a:xfrm>
          <a:prstGeom prst="rect">
            <a:avLst/>
          </a:prstGeom>
        </p:spPr>
      </p:pic>
      <p:sp>
        <p:nvSpPr>
          <p:cNvPr id="15" name="矩形 47"/>
          <p:cNvSpPr>
            <a:spLocks noChangeArrowheads="1"/>
          </p:cNvSpPr>
          <p:nvPr/>
        </p:nvSpPr>
        <p:spPr bwMode="auto">
          <a:xfrm>
            <a:off x="3923928" y="2171194"/>
            <a:ext cx="4497778" cy="1082675"/>
          </a:xfrm>
          <a:prstGeom prst="rect">
            <a:avLst/>
          </a:prstGeom>
          <a:noFill/>
          <a:ln>
            <a:noFill/>
          </a:ln>
        </p:spPr>
        <p:txBody>
          <a:bodyPr wrap="square" lIns="68573" tIns="34287" rIns="68573" bIns="34287">
            <a:spAutoFit/>
          </a:bodyPr>
          <a:lstStyle/>
          <a:p>
            <a:pPr defTabSz="685800">
              <a:lnSpc>
                <a:spcPct val="150000"/>
              </a:lnSpc>
              <a:spcAft>
                <a:spcPts val="375"/>
              </a:spcAft>
              <a:defRPr/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      在工业检测、实时控制系统中，经常要用到定时或计数功能，用于产生精确的定时时间，对外部脉冲进行计数等。基于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STC16F40K128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芯片的天问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51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单片机中有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5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个可编程定时器。其它型号芯片，请查看芯片手册确认可用定时器。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2294" y="197427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定时长度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294" y="1347614"/>
            <a:ext cx="2664296" cy="2574927"/>
          </a:xfrm>
          <a:prstGeom prst="rect">
            <a:avLst/>
          </a:prstGeom>
        </p:spPr>
      </p:pic>
      <p:sp>
        <p:nvSpPr>
          <p:cNvPr id="15" name="矩形 47"/>
          <p:cNvSpPr>
            <a:spLocks noChangeArrowheads="1"/>
          </p:cNvSpPr>
          <p:nvPr/>
        </p:nvSpPr>
        <p:spPr bwMode="auto">
          <a:xfrm>
            <a:off x="3779912" y="1967292"/>
            <a:ext cx="4392488" cy="1529080"/>
          </a:xfrm>
          <a:prstGeom prst="rect">
            <a:avLst/>
          </a:prstGeom>
          <a:noFill/>
          <a:ln>
            <a:noFill/>
          </a:ln>
        </p:spPr>
        <p:txBody>
          <a:bodyPr wrap="square" lIns="68573" tIns="34287" rIns="68573" bIns="34287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375"/>
              </a:spcAft>
              <a:buClrTx/>
              <a:buSzTx/>
              <a:buFontTx/>
              <a:buNone/>
              <a:defRPr/>
            </a:pP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       使用定时器功能时需要设置定时长度</a:t>
            </a:r>
          </a:p>
          <a:p>
            <a:pPr marL="0" marR="0" lvl="0" indent="0" algn="l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375"/>
              </a:spcAft>
              <a:buClrTx/>
              <a:buSzTx/>
              <a:buFontTx/>
              <a:buNone/>
              <a:defRPr/>
            </a:pPr>
            <a:r>
              <a:rPr kumimoji="0" lang="en-US" altLang="zh-CN" sz="1100" strike="noStrike" cap="none" normalizeH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charset="0"/>
                <a:ea typeface="微软雅黑" charset="0"/>
                <a:cs typeface="+mn-cs"/>
                <a:sym typeface="微软雅黑" panose="020B0503020204020204" pitchFamily="34" charset="-122"/>
              </a:rPr>
              <a:t>       </a:t>
            </a:r>
            <a:r>
              <a:rPr kumimoji="0" lang="zh-CN" altLang="en-US" sz="1100" strike="noStrike" cap="none" normalizeH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charset="0"/>
                <a:ea typeface="微软雅黑" charset="0"/>
                <a:cs typeface="+mn-cs"/>
                <a:sym typeface="微软雅黑" panose="020B0503020204020204" pitchFamily="34" charset="-122"/>
              </a:rPr>
              <a:t>天问里用的是</a:t>
            </a:r>
            <a:r>
              <a:rPr kumimoji="0" lang="en-US" altLang="zh-CN" sz="1100" strike="noStrike" cap="none" normalizeH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charset="0"/>
                <a:ea typeface="微软雅黑" charset="0"/>
                <a:cs typeface="+mn-cs"/>
                <a:sym typeface="微软雅黑" panose="020B0503020204020204" pitchFamily="34" charset="-122"/>
              </a:rPr>
              <a:t>16</a:t>
            </a:r>
            <a:r>
              <a:rPr kumimoji="0" lang="zh-CN" altLang="en-US" sz="1100" strike="noStrike" cap="none" normalizeH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charset="0"/>
                <a:ea typeface="微软雅黑" charset="0"/>
                <a:cs typeface="+mn-cs"/>
                <a:sym typeface="微软雅黑" panose="020B0503020204020204" pitchFamily="34" charset="-122"/>
              </a:rPr>
              <a:t>位自动重载模式，</a:t>
            </a:r>
            <a:r>
              <a:rPr kumimoji="0" lang="en-US" altLang="zh-CN" sz="1100" strike="noStrike" cap="none" normalizeH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charset="0"/>
                <a:ea typeface="微软雅黑" charset="0"/>
                <a:cs typeface="+mn-cs"/>
                <a:sym typeface="微软雅黑" panose="020B0503020204020204" pitchFamily="34" charset="-122"/>
              </a:rPr>
              <a:t>12T</a:t>
            </a:r>
            <a:r>
              <a:rPr kumimoji="0" lang="zh-CN" altLang="en-US" sz="1100" strike="noStrike" cap="none" normalizeH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charset="0"/>
                <a:ea typeface="微软雅黑" charset="0"/>
                <a:cs typeface="+mn-cs"/>
                <a:sym typeface="微软雅黑" panose="020B0503020204020204" pitchFamily="34" charset="-122"/>
              </a:rPr>
              <a:t>时钟，</a:t>
            </a:r>
            <a:r>
              <a:rPr kumimoji="0" lang="en-US" altLang="zh-CN" sz="1100" strike="noStrike" cap="none" normalizeH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charset="0"/>
                <a:ea typeface="微软雅黑" charset="0"/>
                <a:cs typeface="+mn-cs"/>
                <a:sym typeface="微软雅黑" panose="020B0503020204020204" pitchFamily="34" charset="-122"/>
              </a:rPr>
              <a:t>24MHz</a:t>
            </a:r>
            <a:r>
              <a:rPr kumimoji="0" lang="zh-CN" altLang="en-US" sz="1100" strike="noStrike" cap="none" normalizeH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charset="0"/>
                <a:ea typeface="微软雅黑" charset="0"/>
                <a:cs typeface="+mn-cs"/>
                <a:sym typeface="微软雅黑" panose="020B0503020204020204" pitchFamily="34" charset="-122"/>
              </a:rPr>
              <a:t>系统频率</a:t>
            </a:r>
            <a:endParaRPr kumimoji="0" lang="en-US" altLang="zh-CN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  <a:p>
            <a:pPr marL="0" marR="0" lvl="0" indent="0" algn="l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375"/>
              </a:spcAft>
              <a:buClrTx/>
              <a:buSzTx/>
              <a:buFontTx/>
              <a:buNone/>
              <a:defRPr/>
            </a:pPr>
            <a:r>
              <a:rPr lang="en-US" altLang="zh-CN" sz="11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      </a:t>
            </a:r>
            <a:r>
              <a:rPr lang="zh-CN" altLang="en-US" sz="11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最大计数值</a:t>
            </a:r>
            <a:r>
              <a:rPr lang="en-US" altLang="zh-CN" sz="11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=2</a:t>
            </a:r>
            <a:r>
              <a:rPr lang="en-US" altLang="zh-CN" sz="1100" baseline="300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16 </a:t>
            </a:r>
            <a:r>
              <a:rPr lang="en-US" altLang="zh-CN" sz="11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=65536</a:t>
            </a:r>
            <a:r>
              <a:rPr lang="zh-CN" altLang="en-US" sz="11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，最长定时时间</a:t>
            </a:r>
            <a:r>
              <a:rPr lang="en-US" altLang="zh-CN" sz="11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=65536×Tcy</a:t>
            </a:r>
          </a:p>
          <a:p>
            <a:pPr marL="0" marR="0" lvl="0" indent="0" algn="l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375"/>
              </a:spcAft>
              <a:buClrTx/>
              <a:buSzTx/>
              <a:buFontTx/>
              <a:buNone/>
              <a:defRPr/>
            </a:pPr>
            <a:r>
              <a:rPr lang="en-US" altLang="zh-CN" sz="11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      </a:t>
            </a:r>
            <a:r>
              <a:rPr lang="zh-CN" altLang="en-US" sz="11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机器周期</a:t>
            </a:r>
            <a:r>
              <a:rPr lang="en-US" altLang="zh-CN" sz="11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Tcy</a:t>
            </a:r>
            <a:r>
              <a:rPr lang="en-US" altLang="zh-CN" sz="11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=12 / </a:t>
            </a:r>
            <a:r>
              <a:rPr lang="en-US" altLang="zh-CN" sz="11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f</a:t>
            </a:r>
            <a:r>
              <a:rPr lang="en-US" altLang="zh-CN" sz="1100" baseline="-250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osc</a:t>
            </a:r>
            <a:r>
              <a:rPr lang="en-US" altLang="zh-CN" sz="1100" baseline="-250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en-US" altLang="zh-CN" sz="11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=12 / (24×10</a:t>
            </a:r>
            <a:r>
              <a:rPr lang="en-US" altLang="zh-CN" sz="1100" baseline="300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6</a:t>
            </a:r>
            <a:r>
              <a:rPr lang="en-US" altLang="zh-CN" sz="11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)=0.5</a:t>
            </a:r>
            <a:r>
              <a:rPr lang="zh-CN" altLang="en-US" sz="11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微秒</a:t>
            </a:r>
            <a:endParaRPr lang="en-US" altLang="zh-CN" sz="1100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marL="0" marR="0" lvl="0" indent="0" algn="l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375"/>
              </a:spcAft>
              <a:buClrTx/>
              <a:buSzTx/>
              <a:buFontTx/>
              <a:buNone/>
              <a:defRPr/>
            </a:pPr>
            <a:r>
              <a:rPr lang="en-US" altLang="zh-CN" sz="11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      </a:t>
            </a:r>
            <a:r>
              <a:rPr lang="zh-CN" altLang="en-US" sz="11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最大定时长度</a:t>
            </a:r>
            <a:r>
              <a:rPr lang="en-US" altLang="zh-CN" sz="11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=65536×0.5=32768</a:t>
            </a:r>
            <a:r>
              <a:rPr lang="zh-CN" altLang="en-US" sz="11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微秒</a:t>
            </a:r>
            <a:endParaRPr lang="en-US" altLang="zh-CN" sz="1100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>
            <p:custDataLst>
              <p:tags r:id="rId1"/>
            </p:custDataLst>
          </p:nvPr>
        </p:nvCxnSpPr>
        <p:spPr>
          <a:xfrm>
            <a:off x="4418383" y="2746588"/>
            <a:ext cx="2946611" cy="0"/>
          </a:xfrm>
          <a:prstGeom prst="line">
            <a:avLst/>
          </a:prstGeom>
          <a:noFill/>
          <a:ln w="12700" cap="flat" cmpd="sng" algn="ctr">
            <a:solidFill>
              <a:srgbClr val="FF9999"/>
            </a:solidFill>
            <a:prstDash val="solid"/>
            <a:miter lim="800000"/>
            <a:headEnd type="oval"/>
            <a:tailEnd type="oval"/>
          </a:ln>
          <a:effectLst/>
        </p:spPr>
      </p:cxnSp>
      <p:sp>
        <p:nvSpPr>
          <p:cNvPr id="3" name="矩形 2"/>
          <p:cNvSpPr/>
          <p:nvPr/>
        </p:nvSpPr>
        <p:spPr>
          <a:xfrm>
            <a:off x="3695300" y="2036894"/>
            <a:ext cx="4114057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zh-CN" altLang="en-US" sz="3800" kern="0" dirty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中断系统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885191" y="1214887"/>
            <a:ext cx="2722413" cy="2902102"/>
            <a:chOff x="999059" y="1708340"/>
            <a:chExt cx="3828393" cy="4080857"/>
          </a:xfrm>
        </p:grpSpPr>
        <p:grpSp>
          <p:nvGrpSpPr>
            <p:cNvPr id="9" name="组合 8"/>
            <p:cNvGrpSpPr/>
            <p:nvPr/>
          </p:nvGrpSpPr>
          <p:grpSpPr>
            <a:xfrm>
              <a:off x="999059" y="1708340"/>
              <a:ext cx="3828393" cy="4080857"/>
              <a:chOff x="3835400" y="1789113"/>
              <a:chExt cx="1468438" cy="1565275"/>
            </a:xfrm>
          </p:grpSpPr>
          <p:sp>
            <p:nvSpPr>
              <p:cNvPr id="12" name="Freeform 5"/>
              <p:cNvSpPr/>
              <p:nvPr/>
            </p:nvSpPr>
            <p:spPr bwMode="auto">
              <a:xfrm>
                <a:off x="4005263" y="1789113"/>
                <a:ext cx="1298575" cy="1565275"/>
              </a:xfrm>
              <a:custGeom>
                <a:avLst/>
                <a:gdLst>
                  <a:gd name="T0" fmla="*/ 304 w 304"/>
                  <a:gd name="T1" fmla="*/ 322 h 366"/>
                  <a:gd name="T2" fmla="*/ 260 w 304"/>
                  <a:gd name="T3" fmla="*/ 366 h 366"/>
                  <a:gd name="T4" fmla="*/ 0 w 304"/>
                  <a:gd name="T5" fmla="*/ 366 h 366"/>
                  <a:gd name="T6" fmla="*/ 0 w 304"/>
                  <a:gd name="T7" fmla="*/ 0 h 366"/>
                  <a:gd name="T8" fmla="*/ 260 w 304"/>
                  <a:gd name="T9" fmla="*/ 0 h 366"/>
                  <a:gd name="T10" fmla="*/ 304 w 304"/>
                  <a:gd name="T11" fmla="*/ 44 h 366"/>
                  <a:gd name="T12" fmla="*/ 304 w 304"/>
                  <a:gd name="T13" fmla="*/ 322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4" h="366">
                    <a:moveTo>
                      <a:pt x="304" y="322"/>
                    </a:moveTo>
                    <a:cubicBezTo>
                      <a:pt x="304" y="347"/>
                      <a:pt x="285" y="366"/>
                      <a:pt x="260" y="366"/>
                    </a:cubicBezTo>
                    <a:cubicBezTo>
                      <a:pt x="0" y="366"/>
                      <a:pt x="0" y="366"/>
                      <a:pt x="0" y="36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0" y="0"/>
                      <a:pt x="260" y="0"/>
                      <a:pt x="260" y="0"/>
                    </a:cubicBezTo>
                    <a:cubicBezTo>
                      <a:pt x="285" y="0"/>
                      <a:pt x="304" y="20"/>
                      <a:pt x="304" y="44"/>
                    </a:cubicBezTo>
                    <a:lnTo>
                      <a:pt x="304" y="32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3" name="Freeform 6"/>
              <p:cNvSpPr/>
              <p:nvPr/>
            </p:nvSpPr>
            <p:spPr bwMode="auto">
              <a:xfrm>
                <a:off x="3967163" y="1789113"/>
                <a:ext cx="1298575" cy="1565275"/>
              </a:xfrm>
              <a:custGeom>
                <a:avLst/>
                <a:gdLst>
                  <a:gd name="T0" fmla="*/ 304 w 304"/>
                  <a:gd name="T1" fmla="*/ 322 h 366"/>
                  <a:gd name="T2" fmla="*/ 260 w 304"/>
                  <a:gd name="T3" fmla="*/ 366 h 366"/>
                  <a:gd name="T4" fmla="*/ 0 w 304"/>
                  <a:gd name="T5" fmla="*/ 366 h 366"/>
                  <a:gd name="T6" fmla="*/ 0 w 304"/>
                  <a:gd name="T7" fmla="*/ 0 h 366"/>
                  <a:gd name="T8" fmla="*/ 260 w 304"/>
                  <a:gd name="T9" fmla="*/ 0 h 366"/>
                  <a:gd name="T10" fmla="*/ 304 w 304"/>
                  <a:gd name="T11" fmla="*/ 44 h 366"/>
                  <a:gd name="T12" fmla="*/ 304 w 304"/>
                  <a:gd name="T13" fmla="*/ 322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4" h="366">
                    <a:moveTo>
                      <a:pt x="304" y="322"/>
                    </a:moveTo>
                    <a:cubicBezTo>
                      <a:pt x="304" y="347"/>
                      <a:pt x="284" y="366"/>
                      <a:pt x="260" y="366"/>
                    </a:cubicBezTo>
                    <a:cubicBezTo>
                      <a:pt x="0" y="366"/>
                      <a:pt x="0" y="366"/>
                      <a:pt x="0" y="36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0" y="0"/>
                      <a:pt x="260" y="0"/>
                      <a:pt x="260" y="0"/>
                    </a:cubicBezTo>
                    <a:cubicBezTo>
                      <a:pt x="284" y="0"/>
                      <a:pt x="304" y="20"/>
                      <a:pt x="304" y="44"/>
                    </a:cubicBezTo>
                    <a:lnTo>
                      <a:pt x="304" y="322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4" name="Rectangle 8"/>
              <p:cNvSpPr>
                <a:spLocks noChangeArrowheads="1"/>
              </p:cNvSpPr>
              <p:nvPr/>
            </p:nvSpPr>
            <p:spPr bwMode="auto">
              <a:xfrm>
                <a:off x="4318000" y="2117726"/>
                <a:ext cx="674688" cy="3429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5" name="Freeform 9"/>
              <p:cNvSpPr/>
              <p:nvPr/>
            </p:nvSpPr>
            <p:spPr bwMode="auto">
              <a:xfrm>
                <a:off x="3835400" y="18399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6" name="Freeform 10"/>
              <p:cNvSpPr/>
              <p:nvPr/>
            </p:nvSpPr>
            <p:spPr bwMode="auto">
              <a:xfrm>
                <a:off x="3835400" y="1976438"/>
                <a:ext cx="234950" cy="73025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7" name="Freeform 11"/>
              <p:cNvSpPr/>
              <p:nvPr/>
            </p:nvSpPr>
            <p:spPr bwMode="auto">
              <a:xfrm>
                <a:off x="3835400" y="21177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8" name="Freeform 12"/>
              <p:cNvSpPr/>
              <p:nvPr/>
            </p:nvSpPr>
            <p:spPr bwMode="auto">
              <a:xfrm>
                <a:off x="3835400" y="22590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9" name="Freeform 13"/>
              <p:cNvSpPr/>
              <p:nvPr/>
            </p:nvSpPr>
            <p:spPr bwMode="auto">
              <a:xfrm>
                <a:off x="3835400" y="23971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20" name="Freeform 14"/>
              <p:cNvSpPr/>
              <p:nvPr/>
            </p:nvSpPr>
            <p:spPr bwMode="auto">
              <a:xfrm>
                <a:off x="3835400" y="25368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21" name="Freeform 15"/>
              <p:cNvSpPr/>
              <p:nvPr/>
            </p:nvSpPr>
            <p:spPr bwMode="auto">
              <a:xfrm>
                <a:off x="3835400" y="26781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22" name="Freeform 16"/>
              <p:cNvSpPr/>
              <p:nvPr/>
            </p:nvSpPr>
            <p:spPr bwMode="auto">
              <a:xfrm>
                <a:off x="3835400" y="28162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23" name="Freeform 17"/>
              <p:cNvSpPr/>
              <p:nvPr/>
            </p:nvSpPr>
            <p:spPr bwMode="auto">
              <a:xfrm>
                <a:off x="3835400" y="29559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24" name="Freeform 18"/>
              <p:cNvSpPr/>
              <p:nvPr/>
            </p:nvSpPr>
            <p:spPr bwMode="auto">
              <a:xfrm>
                <a:off x="3835400" y="30972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25" name="Freeform 19"/>
              <p:cNvSpPr/>
              <p:nvPr/>
            </p:nvSpPr>
            <p:spPr bwMode="auto">
              <a:xfrm>
                <a:off x="3835400" y="32353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0" name="矩形 259"/>
            <p:cNvSpPr>
              <a:spLocks noChangeArrowheads="1"/>
            </p:cNvSpPr>
            <p:nvPr/>
          </p:nvSpPr>
          <p:spPr bwMode="auto">
            <a:xfrm>
              <a:off x="2306379" y="2775471"/>
              <a:ext cx="1656605" cy="562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>
                <a:buFont typeface="Arial" panose="020B0604020202020204" pitchFamily="34" charset="0"/>
                <a:buNone/>
                <a:defRPr/>
              </a:pPr>
              <a:r>
                <a:rPr lang="en-US" altLang="zh-CN" sz="2600" kern="0" dirty="0">
                  <a:solidFill>
                    <a:srgbClr val="4D4D4D"/>
                  </a:solidFill>
                  <a:cs typeface="Arial" panose="020B0604020202020204" pitchFamily="34" charset="0"/>
                </a:rPr>
                <a:t>02</a:t>
              </a:r>
              <a:endParaRPr lang="zh-CN" altLang="en-US" sz="1300" kern="0" dirty="0">
                <a:solidFill>
                  <a:srgbClr val="4D4D4D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矩形 259"/>
            <p:cNvSpPr>
              <a:spLocks noChangeArrowheads="1"/>
            </p:cNvSpPr>
            <p:nvPr/>
          </p:nvSpPr>
          <p:spPr bwMode="auto">
            <a:xfrm>
              <a:off x="2385140" y="3684560"/>
              <a:ext cx="1577843" cy="1263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>
                <a:buFont typeface="Arial" panose="020B0604020202020204" pitchFamily="34" charset="0"/>
                <a:buNone/>
                <a:defRPr/>
              </a:pPr>
              <a:r>
                <a:rPr lang="zh-CN" altLang="en-US" sz="2000" kern="0" dirty="0">
                  <a:solidFill>
                    <a:sysClr val="window" lastClr="FFFFFF"/>
                  </a:solidFill>
                  <a:cs typeface="Arial" panose="020B0604020202020204" pitchFamily="34" charset="0"/>
                </a:rPr>
                <a:t>章节</a:t>
              </a:r>
              <a:endParaRPr lang="en-US" altLang="zh-CN" sz="1000" kern="0" dirty="0">
                <a:solidFill>
                  <a:sysClr val="window" lastClr="FFFFFF"/>
                </a:solidFill>
                <a:cs typeface="Arial" panose="020B0604020202020204" pitchFamily="34" charset="0"/>
              </a:endParaRPr>
            </a:p>
            <a:p>
              <a:pPr algn="ctr">
                <a:buFont typeface="Arial" panose="020B0604020202020204" pitchFamily="34" charset="0"/>
                <a:buNone/>
                <a:defRPr/>
              </a:pPr>
              <a:r>
                <a:rPr lang="en-US" altLang="zh-CN" kern="0" dirty="0">
                  <a:solidFill>
                    <a:sysClr val="window" lastClr="FFFFFF"/>
                  </a:solidFill>
                  <a:cs typeface="Arial" panose="020B0604020202020204" pitchFamily="34" charset="0"/>
                </a:rPr>
                <a:t>PART</a:t>
              </a:r>
              <a:endParaRPr lang="en-US" altLang="zh-CN" sz="3800" kern="0" dirty="0">
                <a:solidFill>
                  <a:sysClr val="window" lastClr="FFFFFF"/>
                </a:solidFill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2294" y="197427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为什么使用中断</a:t>
            </a:r>
          </a:p>
        </p:txBody>
      </p:sp>
      <p:sp>
        <p:nvSpPr>
          <p:cNvPr id="15" name="矩形 47"/>
          <p:cNvSpPr>
            <a:spLocks noChangeArrowheads="1"/>
          </p:cNvSpPr>
          <p:nvPr/>
        </p:nvSpPr>
        <p:spPr bwMode="auto">
          <a:xfrm>
            <a:off x="3779912" y="1419622"/>
            <a:ext cx="4392488" cy="1308942"/>
          </a:xfrm>
          <a:prstGeom prst="rect">
            <a:avLst/>
          </a:prstGeom>
          <a:noFill/>
          <a:ln>
            <a:noFill/>
          </a:ln>
        </p:spPr>
        <p:txBody>
          <a:bodyPr wrap="square" lIns="68573" tIns="34287" rIns="68573" bIns="34287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375"/>
              </a:spcAft>
              <a:buClrTx/>
              <a:buSzTx/>
              <a:buFontTx/>
              <a:buNone/>
              <a:defRPr/>
            </a:pPr>
            <a:r>
              <a: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       51</a:t>
            </a: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单片机主要用于实时测控，要求单片机能及时响应和处理单片机内部或外部事件。由于很多事件都是随机发生的，如果采用定时查询方式来处理这些事件请求，有可能得不到实时处理，且单片机的工作效率也会变得很低。因此，单片机要实时处理这些事件，就必须采用中断技术来实现，这就要用到一个重要的功能部件</a:t>
            </a:r>
            <a:r>
              <a: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--</a:t>
            </a: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中断系统。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3BDC1D50-ADDF-4579-B613-174C2E73E1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661" y="1131590"/>
            <a:ext cx="2151179" cy="254418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2294" y="197427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中断系统</a:t>
            </a:r>
          </a:p>
        </p:txBody>
      </p:sp>
      <p:sp>
        <p:nvSpPr>
          <p:cNvPr id="15" name="矩形 47"/>
          <p:cNvSpPr>
            <a:spLocks noChangeArrowheads="1"/>
          </p:cNvSpPr>
          <p:nvPr/>
        </p:nvSpPr>
        <p:spPr bwMode="auto">
          <a:xfrm>
            <a:off x="3707904" y="1707654"/>
            <a:ext cx="4392488" cy="1562858"/>
          </a:xfrm>
          <a:prstGeom prst="rect">
            <a:avLst/>
          </a:prstGeom>
          <a:noFill/>
          <a:ln>
            <a:noFill/>
          </a:ln>
        </p:spPr>
        <p:txBody>
          <a:bodyPr wrap="square" lIns="68573" tIns="34287" rIns="68573" bIns="34287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375"/>
              </a:spcAft>
              <a:buClrTx/>
              <a:buSzTx/>
              <a:buFontTx/>
              <a:buNone/>
              <a:defRPr/>
            </a:pP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     所谓中断， 是指当</a:t>
            </a:r>
            <a:r>
              <a: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CPU</a:t>
            </a: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正在处理某件事情时， 外部发生的某一事件</a:t>
            </a:r>
            <a:r>
              <a: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(</a:t>
            </a: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如一个电平的变化， 一个脉冲沿的发生或定时器计数溢出等</a:t>
            </a:r>
            <a:r>
              <a: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) </a:t>
            </a: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请求</a:t>
            </a:r>
            <a:r>
              <a: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CPU</a:t>
            </a: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迅速去处理。于是，</a:t>
            </a:r>
            <a:r>
              <a: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CPU</a:t>
            </a: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暂时中止当前的工作， 转去处理所发生的事件。中断服务处理完该事件后，再回到原来被中止的地方，继续原来的工作，这样的过程称为中断，实现这种功能的部件称为中断系统</a:t>
            </a:r>
            <a:endParaRPr kumimoji="0" lang="en-US" altLang="zh-CN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1217B68E-336D-4D1D-AB43-109B5A9F94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203598"/>
            <a:ext cx="2160240" cy="25548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>
            <p:custDataLst>
              <p:tags r:id="rId1"/>
            </p:custDataLst>
          </p:nvPr>
        </p:nvCxnSpPr>
        <p:spPr>
          <a:xfrm>
            <a:off x="4283968" y="2736578"/>
            <a:ext cx="3816424" cy="0"/>
          </a:xfrm>
          <a:prstGeom prst="line">
            <a:avLst/>
          </a:prstGeom>
          <a:noFill/>
          <a:ln w="12700" cap="flat" cmpd="sng" algn="ctr">
            <a:solidFill>
              <a:srgbClr val="FF9999"/>
            </a:solidFill>
            <a:prstDash val="solid"/>
            <a:miter lim="800000"/>
            <a:headEnd type="oval"/>
            <a:tailEnd type="oval"/>
          </a:ln>
          <a:effectLst/>
        </p:spPr>
      </p:cxnSp>
      <p:sp>
        <p:nvSpPr>
          <p:cNvPr id="3" name="矩形 2"/>
          <p:cNvSpPr/>
          <p:nvPr/>
        </p:nvSpPr>
        <p:spPr>
          <a:xfrm>
            <a:off x="3892790" y="2127833"/>
            <a:ext cx="4051101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zh-CN" altLang="en-US" sz="3200" kern="0" dirty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指令学习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885191" y="1214887"/>
            <a:ext cx="2722413" cy="2902102"/>
            <a:chOff x="999059" y="1708340"/>
            <a:chExt cx="3828393" cy="4080857"/>
          </a:xfrm>
        </p:grpSpPr>
        <p:grpSp>
          <p:nvGrpSpPr>
            <p:cNvPr id="9" name="组合 8"/>
            <p:cNvGrpSpPr/>
            <p:nvPr/>
          </p:nvGrpSpPr>
          <p:grpSpPr>
            <a:xfrm>
              <a:off x="999059" y="1708340"/>
              <a:ext cx="3828393" cy="4080857"/>
              <a:chOff x="3835400" y="1789113"/>
              <a:chExt cx="1468438" cy="1565275"/>
            </a:xfrm>
          </p:grpSpPr>
          <p:sp>
            <p:nvSpPr>
              <p:cNvPr id="12" name="Freeform 5"/>
              <p:cNvSpPr/>
              <p:nvPr/>
            </p:nvSpPr>
            <p:spPr bwMode="auto">
              <a:xfrm>
                <a:off x="4005263" y="1789113"/>
                <a:ext cx="1298575" cy="1565275"/>
              </a:xfrm>
              <a:custGeom>
                <a:avLst/>
                <a:gdLst>
                  <a:gd name="T0" fmla="*/ 304 w 304"/>
                  <a:gd name="T1" fmla="*/ 322 h 366"/>
                  <a:gd name="T2" fmla="*/ 260 w 304"/>
                  <a:gd name="T3" fmla="*/ 366 h 366"/>
                  <a:gd name="T4" fmla="*/ 0 w 304"/>
                  <a:gd name="T5" fmla="*/ 366 h 366"/>
                  <a:gd name="T6" fmla="*/ 0 w 304"/>
                  <a:gd name="T7" fmla="*/ 0 h 366"/>
                  <a:gd name="T8" fmla="*/ 260 w 304"/>
                  <a:gd name="T9" fmla="*/ 0 h 366"/>
                  <a:gd name="T10" fmla="*/ 304 w 304"/>
                  <a:gd name="T11" fmla="*/ 44 h 366"/>
                  <a:gd name="T12" fmla="*/ 304 w 304"/>
                  <a:gd name="T13" fmla="*/ 322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4" h="366">
                    <a:moveTo>
                      <a:pt x="304" y="322"/>
                    </a:moveTo>
                    <a:cubicBezTo>
                      <a:pt x="304" y="347"/>
                      <a:pt x="285" y="366"/>
                      <a:pt x="260" y="366"/>
                    </a:cubicBezTo>
                    <a:cubicBezTo>
                      <a:pt x="0" y="366"/>
                      <a:pt x="0" y="366"/>
                      <a:pt x="0" y="36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0" y="0"/>
                      <a:pt x="260" y="0"/>
                      <a:pt x="260" y="0"/>
                    </a:cubicBezTo>
                    <a:cubicBezTo>
                      <a:pt x="285" y="0"/>
                      <a:pt x="304" y="20"/>
                      <a:pt x="304" y="44"/>
                    </a:cubicBezTo>
                    <a:lnTo>
                      <a:pt x="304" y="32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3" name="Freeform 6"/>
              <p:cNvSpPr/>
              <p:nvPr/>
            </p:nvSpPr>
            <p:spPr bwMode="auto">
              <a:xfrm>
                <a:off x="3967163" y="1789113"/>
                <a:ext cx="1298575" cy="1565275"/>
              </a:xfrm>
              <a:custGeom>
                <a:avLst/>
                <a:gdLst>
                  <a:gd name="T0" fmla="*/ 304 w 304"/>
                  <a:gd name="T1" fmla="*/ 322 h 366"/>
                  <a:gd name="T2" fmla="*/ 260 w 304"/>
                  <a:gd name="T3" fmla="*/ 366 h 366"/>
                  <a:gd name="T4" fmla="*/ 0 w 304"/>
                  <a:gd name="T5" fmla="*/ 366 h 366"/>
                  <a:gd name="T6" fmla="*/ 0 w 304"/>
                  <a:gd name="T7" fmla="*/ 0 h 366"/>
                  <a:gd name="T8" fmla="*/ 260 w 304"/>
                  <a:gd name="T9" fmla="*/ 0 h 366"/>
                  <a:gd name="T10" fmla="*/ 304 w 304"/>
                  <a:gd name="T11" fmla="*/ 44 h 366"/>
                  <a:gd name="T12" fmla="*/ 304 w 304"/>
                  <a:gd name="T13" fmla="*/ 322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4" h="366">
                    <a:moveTo>
                      <a:pt x="304" y="322"/>
                    </a:moveTo>
                    <a:cubicBezTo>
                      <a:pt x="304" y="347"/>
                      <a:pt x="284" y="366"/>
                      <a:pt x="260" y="366"/>
                    </a:cubicBezTo>
                    <a:cubicBezTo>
                      <a:pt x="0" y="366"/>
                      <a:pt x="0" y="366"/>
                      <a:pt x="0" y="36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0" y="0"/>
                      <a:pt x="260" y="0"/>
                      <a:pt x="260" y="0"/>
                    </a:cubicBezTo>
                    <a:cubicBezTo>
                      <a:pt x="284" y="0"/>
                      <a:pt x="304" y="20"/>
                      <a:pt x="304" y="44"/>
                    </a:cubicBezTo>
                    <a:lnTo>
                      <a:pt x="304" y="322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4" name="Rectangle 8"/>
              <p:cNvSpPr>
                <a:spLocks noChangeArrowheads="1"/>
              </p:cNvSpPr>
              <p:nvPr/>
            </p:nvSpPr>
            <p:spPr bwMode="auto">
              <a:xfrm>
                <a:off x="4318000" y="2117726"/>
                <a:ext cx="674688" cy="3429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5" name="Freeform 9"/>
              <p:cNvSpPr/>
              <p:nvPr/>
            </p:nvSpPr>
            <p:spPr bwMode="auto">
              <a:xfrm>
                <a:off x="3835400" y="18399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6" name="Freeform 10"/>
              <p:cNvSpPr/>
              <p:nvPr/>
            </p:nvSpPr>
            <p:spPr bwMode="auto">
              <a:xfrm>
                <a:off x="3835400" y="1976438"/>
                <a:ext cx="234950" cy="73025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7" name="Freeform 11"/>
              <p:cNvSpPr/>
              <p:nvPr/>
            </p:nvSpPr>
            <p:spPr bwMode="auto">
              <a:xfrm>
                <a:off x="3835400" y="21177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8" name="Freeform 12"/>
              <p:cNvSpPr/>
              <p:nvPr/>
            </p:nvSpPr>
            <p:spPr bwMode="auto">
              <a:xfrm>
                <a:off x="3835400" y="22590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9" name="Freeform 13"/>
              <p:cNvSpPr/>
              <p:nvPr/>
            </p:nvSpPr>
            <p:spPr bwMode="auto">
              <a:xfrm>
                <a:off x="3835400" y="23971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20" name="Freeform 14"/>
              <p:cNvSpPr/>
              <p:nvPr/>
            </p:nvSpPr>
            <p:spPr bwMode="auto">
              <a:xfrm>
                <a:off x="3835400" y="25368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21" name="Freeform 15"/>
              <p:cNvSpPr/>
              <p:nvPr/>
            </p:nvSpPr>
            <p:spPr bwMode="auto">
              <a:xfrm>
                <a:off x="3835400" y="26781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22" name="Freeform 16"/>
              <p:cNvSpPr/>
              <p:nvPr/>
            </p:nvSpPr>
            <p:spPr bwMode="auto">
              <a:xfrm>
                <a:off x="3835400" y="28162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23" name="Freeform 17"/>
              <p:cNvSpPr/>
              <p:nvPr/>
            </p:nvSpPr>
            <p:spPr bwMode="auto">
              <a:xfrm>
                <a:off x="3835400" y="29559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24" name="Freeform 18"/>
              <p:cNvSpPr/>
              <p:nvPr/>
            </p:nvSpPr>
            <p:spPr bwMode="auto">
              <a:xfrm>
                <a:off x="3835400" y="30972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25" name="Freeform 19"/>
              <p:cNvSpPr/>
              <p:nvPr/>
            </p:nvSpPr>
            <p:spPr bwMode="auto">
              <a:xfrm>
                <a:off x="3835400" y="32353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0" name="矩形 259"/>
            <p:cNvSpPr>
              <a:spLocks noChangeArrowheads="1"/>
            </p:cNvSpPr>
            <p:nvPr/>
          </p:nvSpPr>
          <p:spPr bwMode="auto">
            <a:xfrm>
              <a:off x="2306379" y="2775471"/>
              <a:ext cx="1656605" cy="562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>
                <a:buFont typeface="Arial" panose="020B0604020202020204" pitchFamily="34" charset="0"/>
                <a:buNone/>
                <a:defRPr/>
              </a:pPr>
              <a:r>
                <a:rPr lang="en-US" altLang="zh-CN" sz="2600" kern="0" dirty="0">
                  <a:solidFill>
                    <a:srgbClr val="4D4D4D"/>
                  </a:solidFill>
                  <a:cs typeface="Arial" panose="020B0604020202020204" pitchFamily="34" charset="0"/>
                </a:rPr>
                <a:t>03</a:t>
              </a:r>
              <a:endParaRPr lang="zh-CN" altLang="en-US" sz="1300" kern="0" dirty="0">
                <a:solidFill>
                  <a:srgbClr val="4D4D4D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矩形 259"/>
            <p:cNvSpPr>
              <a:spLocks noChangeArrowheads="1"/>
            </p:cNvSpPr>
            <p:nvPr/>
          </p:nvSpPr>
          <p:spPr bwMode="auto">
            <a:xfrm>
              <a:off x="2385140" y="3684560"/>
              <a:ext cx="1577843" cy="1263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>
                <a:buFont typeface="Arial" panose="020B0604020202020204" pitchFamily="34" charset="0"/>
                <a:buNone/>
                <a:defRPr/>
              </a:pPr>
              <a:r>
                <a:rPr lang="zh-CN" altLang="en-US" sz="2000" kern="0" dirty="0">
                  <a:solidFill>
                    <a:sysClr val="window" lastClr="FFFFFF"/>
                  </a:solidFill>
                  <a:cs typeface="Arial" panose="020B0604020202020204" pitchFamily="34" charset="0"/>
                </a:rPr>
                <a:t>章节</a:t>
              </a:r>
              <a:endParaRPr lang="en-US" altLang="zh-CN" sz="1000" kern="0" dirty="0">
                <a:solidFill>
                  <a:sysClr val="window" lastClr="FFFFFF"/>
                </a:solidFill>
                <a:cs typeface="Arial" panose="020B0604020202020204" pitchFamily="34" charset="0"/>
              </a:endParaRPr>
            </a:p>
            <a:p>
              <a:pPr algn="ctr">
                <a:buFont typeface="Arial" panose="020B0604020202020204" pitchFamily="34" charset="0"/>
                <a:buNone/>
                <a:defRPr/>
              </a:pPr>
              <a:r>
                <a:rPr lang="en-US" altLang="zh-CN" kern="0" dirty="0">
                  <a:solidFill>
                    <a:sysClr val="window" lastClr="FFFFFF"/>
                  </a:solidFill>
                  <a:cs typeface="Arial" panose="020B0604020202020204" pitchFamily="34" charset="0"/>
                </a:rPr>
                <a:t>PART</a:t>
              </a:r>
              <a:endParaRPr lang="en-US" altLang="zh-CN" sz="3800" kern="0" dirty="0">
                <a:solidFill>
                  <a:sysClr val="window" lastClr="FFFFFF"/>
                </a:solidFill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SubTitle"/>
  <p:tag name="MH_ORDER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031"/>
  <p:tag name="MH_LIBRARY" val="GRAPHIC"/>
  <p:tag name="MH_ORDER" val="Straight Connector 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031"/>
  <p:tag name="MH_LIBRARY" val="GRAPHIC"/>
  <p:tag name="MH_ORDER" val="Straight Connector 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031"/>
  <p:tag name="MH_LIBRARY" val="GRAPHIC"/>
  <p:tag name="MH_ORDER" val="Straight Connector 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031"/>
  <p:tag name="MH_LIBRARY" val="GRAPHIC"/>
  <p:tag name="MH_ORDER" val="Straight Connector 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SubTitle"/>
  <p:tag name="MH_ORDER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SubTitle"/>
  <p:tag name="MH_ORDER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SubTitle"/>
  <p:tag name="MH_ORDER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heme/theme1.xml><?xml version="1.0" encoding="utf-8"?>
<a:theme xmlns:a="http://schemas.openxmlformats.org/drawingml/2006/main" name="webwppDef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1077</Words>
  <Application>Microsoft Office PowerPoint</Application>
  <PresentationFormat>全屏显示(16:9)</PresentationFormat>
  <Paragraphs>82</Paragraphs>
  <Slides>16</Slides>
  <Notes>16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16</vt:i4>
      </vt:variant>
    </vt:vector>
  </HeadingPairs>
  <TitlesOfParts>
    <vt:vector size="24" baseType="lpstr">
      <vt:lpstr>宋体</vt:lpstr>
      <vt:lpstr>微软雅黑</vt:lpstr>
      <vt:lpstr>Arial</vt:lpstr>
      <vt:lpstr>Calibri</vt:lpstr>
      <vt:lpstr>webwppDefTheme</vt:lpstr>
      <vt:lpstr>Office 主题​​</vt:lpstr>
      <vt:lpstr>1_Office 主题​​</vt:lpstr>
      <vt:lpstr>3_Office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cp:lastModifiedBy>好好搭搭</cp:lastModifiedBy>
  <cp:revision>6</cp:revision>
  <dcterms:created xsi:type="dcterms:W3CDTF">2021-01-27T08:19:40Z</dcterms:created>
  <dcterms:modified xsi:type="dcterms:W3CDTF">2021-02-21T07:22:17Z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2052-0.0.0.0</vt:lpwstr>
  </property>
</Properties>
</file>