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 id="2147483669" r:id="rId3"/>
    <p:sldMasterId id="2147483681" r:id="rId4"/>
  </p:sldMasterIdLst>
  <p:notesMasterIdLst>
    <p:notesMasterId r:id="rId19"/>
  </p:notesMasterIdLst>
  <p:sldIdLst>
    <p:sldId id="256" r:id="rId5"/>
    <p:sldId id="257" r:id="rId6"/>
    <p:sldId id="258" r:id="rId7"/>
    <p:sldId id="259" r:id="rId8"/>
    <p:sldId id="260" r:id="rId9"/>
    <p:sldId id="267" r:id="rId10"/>
    <p:sldId id="261" r:id="rId11"/>
    <p:sldId id="290" r:id="rId12"/>
    <p:sldId id="270" r:id="rId13"/>
    <p:sldId id="289" r:id="rId14"/>
    <p:sldId id="291" r:id="rId15"/>
    <p:sldId id="293" r:id="rId16"/>
    <p:sldId id="294" r:id="rId17"/>
    <p:sldId id="285" r:id="rId1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007E5D"/>
    <a:srgbClr val="0092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6314" autoAdjust="0"/>
  </p:normalViewPr>
  <p:slideViewPr>
    <p:cSldViewPr>
      <p:cViewPr varScale="1">
        <p:scale>
          <a:sx n="145" d="100"/>
          <a:sy n="145" d="100"/>
        </p:scale>
        <p:origin x="60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C5B276FC-40CA-4FE8-B0AB-B83A8F9A0683}" type="datetimeFigureOut">
              <a:rPr lang="zh-CN" altLang="en-US" smtClean="0"/>
              <a:t>2021/2/7/Sunday</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BF37141F-B290-4B47-BA90-28DAE3B85FF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37141F-B290-4B47-BA90-28DAE3B85FF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502412" y="1731661"/>
            <a:ext cx="8139178" cy="674375"/>
          </a:xfrm>
        </p:spPr>
        <p:txBody>
          <a:bodyPr lIns="101600" tIns="38100" rIns="25400" bIns="38100" anchor="t" anchorCtr="0">
            <a:noAutofit/>
          </a:bodyPr>
          <a:lstStyle>
            <a:lvl1pPr algn="ctr">
              <a:defRPr sz="405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502444" y="2674144"/>
            <a:ext cx="8139113" cy="601028"/>
          </a:xfrm>
        </p:spPr>
        <p:txBody>
          <a:bodyPr lIns="101600" tIns="38100" rIns="76200" bIns="38100" anchor="ctr" anchorCtr="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2021/2/7/Sunday</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2021/2/7/Sunday</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2021/2/7/Sunday</a:t>
            </a:fld>
            <a:endParaRPr lang="zh-CN" altLang="en-US" dirty="0"/>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2021/2/7/Sunday</a:t>
            </a:fld>
            <a:endParaRPr lang="zh-CN" altLang="en-US" dirty="0"/>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2021/2/7/Sunday</a:t>
            </a:fld>
            <a:endParaRPr lang="zh-CN" altLang="en-US" dirty="0"/>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2021/2/7/Sunday</a:t>
            </a:fld>
            <a:endParaRPr lang="zh-CN" altLang="en-US" dirty="0"/>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2021/2/7/Sunday</a:t>
            </a:fld>
            <a:endParaRPr lang="zh-CN" altLang="en-US" dirty="0"/>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2021/2/7/Sunday</a:t>
            </a:fld>
            <a:endParaRPr lang="zh-CN" altLang="en-US" dirty="0"/>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2021/2/7/Sunday</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2021/2/7/Sunday</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02412" y="435919"/>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502444" y="1131094"/>
            <a:ext cx="8139113" cy="3561874"/>
          </a:xfrm>
          <a:prstGeom prst="rect">
            <a:avLst/>
          </a:prstGeom>
        </p:spPr>
        <p:txBody>
          <a:bodyPr vert="horz" lIns="101600" tIns="0" rIns="82550" bIns="0" rtlCol="0">
            <a:normAutofit/>
          </a:bodyPr>
          <a:lstStyle>
            <a:lvl1pPr>
              <a:defRPr sz="1800"/>
            </a:lvl1pPr>
            <a:lvl2pPr>
              <a:defRPr sz="1800"/>
            </a:lvl2pPr>
            <a:lvl3pPr>
              <a:defRPr sz="1800"/>
            </a:lvl3pPr>
            <a:lvl4pPr>
              <a:defRPr sz="1800"/>
            </a:lvl4pPr>
            <a:lvl5pPr>
              <a:defRPr sz="18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630079" y="545783"/>
            <a:ext cx="2948940" cy="836295"/>
          </a:xfrm>
        </p:spPr>
        <p:txBody>
          <a:bodyPr anchor="ctr" anchorCtr="0"/>
          <a:lstStyle>
            <a:lvl1pPr>
              <a:defRPr sz="24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3853815" y="545783"/>
            <a:ext cx="4629150" cy="4052411"/>
          </a:xfrm>
        </p:spPr>
        <p:txBody>
          <a:bodyPr/>
          <a:lstStyle>
            <a:lvl1pPr>
              <a:defRPr sz="1800">
                <a:latin typeface="+mn-ea"/>
                <a:ea typeface="+mn-ea"/>
              </a:defRPr>
            </a:lvl1pPr>
            <a:lvl2pPr marL="342900" indent="0">
              <a:buNone/>
              <a:defRPr sz="1800">
                <a:latin typeface="+mn-ea"/>
                <a:ea typeface="+mn-ea"/>
              </a:defRPr>
            </a:lvl2pPr>
            <a:lvl3pPr>
              <a:defRPr sz="1800">
                <a:latin typeface="+mn-ea"/>
                <a:ea typeface="+mn-ea"/>
              </a:defRPr>
            </a:lvl3pPr>
            <a:lvl4pPr>
              <a:defRPr sz="1800">
                <a:latin typeface="+mn-ea"/>
                <a:ea typeface="+mn-ea"/>
              </a:defRPr>
            </a:lvl4pPr>
            <a:lvl5pPr>
              <a:defRPr sz="1800">
                <a:latin typeface="+mn-ea"/>
                <a:ea typeface="+mn-ea"/>
              </a:defRPr>
            </a:lvl5pPr>
            <a:lvl6pPr>
              <a:defRPr sz="1500"/>
            </a:lvl6pPr>
            <a:lvl7pPr>
              <a:defRPr sz="1500"/>
            </a:lvl7pPr>
            <a:lvl8pPr>
              <a:defRPr sz="1500"/>
            </a:lvl8pPr>
            <a:lvl9pPr>
              <a:defRPr sz="1500"/>
            </a:lvl9pPr>
          </a:lstStyle>
          <a:p>
            <a:pPr lvl="0"/>
            <a:r>
              <a:rPr lang="zh-CN" altLang="en-US"/>
              <a:t>单击此处编辑正文</a:t>
            </a:r>
          </a:p>
        </p:txBody>
      </p:sp>
      <p:sp>
        <p:nvSpPr>
          <p:cNvPr id="7" name="文本占位符 6"/>
          <p:cNvSpPr>
            <a:spLocks noGrp="1"/>
          </p:cNvSpPr>
          <p:nvPr>
            <p:ph type="body" sz="half" idx="2" hasCustomPrompt="1"/>
          </p:nvPr>
        </p:nvSpPr>
        <p:spPr>
          <a:xfrm>
            <a:off x="630079" y="1679734"/>
            <a:ext cx="2948940" cy="2918936"/>
          </a:xfrm>
        </p:spPr>
        <p:txBody>
          <a:bodyPr/>
          <a:lstStyle>
            <a:lvl1pPr marL="257175" indent="-257175">
              <a:buFont typeface="Arial" panose="020B0604020202020204" pitchFamily="34" charset="0"/>
              <a:buChar char="•"/>
              <a:defRPr sz="1800">
                <a:latin typeface="+mn-ea"/>
                <a:ea typeface="+mn-ea"/>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502444" y="4203859"/>
            <a:ext cx="8139113" cy="418624"/>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502444" y="481013"/>
            <a:ext cx="8139113" cy="341709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2021/2/7/Sunday</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9147334" cy="515112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350996" y="423863"/>
            <a:ext cx="4050030" cy="429577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4715828" y="423863"/>
            <a:ext cx="4050030" cy="429577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502412" y="467693"/>
            <a:ext cx="8139178" cy="674375"/>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24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2021/2/7/Sunday</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latin typeface="+mn-ea"/>
              </a:defRPr>
            </a:lvl1pPr>
          </a:lstStyle>
          <a:p>
            <a:fld id="{760FBDFE-C587-4B4C-A407-44438C67B59E}" type="datetimeFigureOut">
              <a:rPr lang="zh-CN" altLang="en-US" smtClean="0"/>
              <a:t>2021/2/7/Sunday</a:t>
            </a:fld>
            <a:endParaRPr lang="zh-CN" altLang="en-US"/>
          </a:p>
        </p:txBody>
      </p:sp>
      <p:sp>
        <p:nvSpPr>
          <p:cNvPr id="5" name="页脚占位符 4"/>
          <p:cNvSpPr>
            <a:spLocks noGrp="1"/>
          </p:cNvSpPr>
          <p:nvPr>
            <p:ph type="ftr" sz="quarter" idx="3"/>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7"/>
          <p:cNvSpPr>
            <a:spLocks noGrp="1"/>
          </p:cNvSpPr>
          <p:nvPr>
            <p:ph type="title" hasCustomPrompt="1"/>
          </p:nvPr>
        </p:nvSpPr>
        <p:spPr>
          <a:xfrm>
            <a:off x="502412" y="435919"/>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hasCustomPrompt="1"/>
          </p:nvPr>
        </p:nvSpPr>
        <p:spPr>
          <a:xfrm>
            <a:off x="502444" y="1131094"/>
            <a:ext cx="8139113" cy="3561874"/>
          </a:xfrm>
          <a:prstGeom prst="rect">
            <a:avLst/>
          </a:prstGeom>
        </p:spPr>
        <p:txBody>
          <a:bodyPr vert="horz" lIns="101600" tIns="0" rIns="82550" bIns="0" rtlCol="0">
            <a:normAutofit/>
          </a:bodyPr>
          <a:lstStyle>
            <a:lvl1pPr>
              <a:defRPr sz="1800"/>
            </a:lvl1pPr>
            <a:lvl2pPr>
              <a:defRPr sz="1800"/>
            </a:lvl2pPr>
            <a:lvl3pPr>
              <a:defRPr sz="1800"/>
            </a:lvl3pPr>
            <a:lvl4pPr>
              <a:defRPr sz="1800"/>
            </a:lvl4pPr>
            <a:lvl5pPr>
              <a:defRPr sz="18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n-ea"/>
          <a:ea typeface="+mn-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ea"/>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123478"/>
            <a:ext cx="50405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123478"/>
            <a:ext cx="50405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123478"/>
            <a:ext cx="50405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7.xml"/><Relationship Id="rId1" Type="http://schemas.openxmlformats.org/officeDocument/2006/relationships/tags" Target="../tags/tag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5.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txBox="1"/>
          <p:nvPr/>
        </p:nvSpPr>
        <p:spPr>
          <a:xfrm>
            <a:off x="611560" y="1491630"/>
            <a:ext cx="5036974" cy="558490"/>
          </a:xfrm>
          <a:prstGeom prst="rect">
            <a:avLst/>
          </a:prstGeom>
        </p:spPr>
        <p:txBody>
          <a:bodyPr vert="horz" lIns="91417" tIns="45708" rIns="91417"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基于</a:t>
            </a:r>
            <a:r>
              <a:rPr lang="en-US" altLang="zh-CN" sz="1400" spc="300" dirty="0">
                <a:latin typeface="微软雅黑" panose="020B0503020204020204" pitchFamily="34" charset="-122"/>
                <a:ea typeface="微软雅黑" panose="020B0503020204020204" pitchFamily="34" charset="-122"/>
                <a:cs typeface="Arial" panose="020B0604020202020204" pitchFamily="34" charset="0"/>
              </a:rPr>
              <a:t>STC8H8K64U</a:t>
            </a: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芯片的天问</a:t>
            </a:r>
            <a:r>
              <a:rPr lang="en-US" altLang="zh-CN" sz="1400" spc="300" dirty="0">
                <a:latin typeface="微软雅黑" panose="020B0503020204020204" pitchFamily="34" charset="-122"/>
                <a:ea typeface="微软雅黑" panose="020B0503020204020204" pitchFamily="34" charset="-122"/>
                <a:cs typeface="Arial" panose="020B0604020202020204" pitchFamily="34" charset="0"/>
              </a:rPr>
              <a:t>51</a:t>
            </a: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图形化课程</a:t>
            </a:r>
          </a:p>
        </p:txBody>
      </p:sp>
      <p:sp>
        <p:nvSpPr>
          <p:cNvPr id="6" name="圆角矩形 5"/>
          <p:cNvSpPr/>
          <p:nvPr/>
        </p:nvSpPr>
        <p:spPr>
          <a:xfrm>
            <a:off x="1214340" y="3302050"/>
            <a:ext cx="1761712" cy="307777"/>
          </a:xfrm>
          <a:prstGeom prst="roundRect">
            <a:avLst>
              <a:gd name="adj" fmla="val 50000"/>
            </a:avLst>
          </a:prstGeom>
          <a:solidFill>
            <a:srgbClr val="00926C"/>
          </a:solidFill>
          <a:ln>
            <a:noFill/>
          </a:ln>
        </p:spPr>
        <p:txBody>
          <a:bodyPr lIns="91438" tIns="45719" rIns="91438" bIns="45719"/>
          <a:lstStyle/>
          <a:p>
            <a:endParaRPr lang="zh-CN" altLang="en-US" dirty="0">
              <a:ea typeface="微软雅黑" panose="020B0503020204020204" pitchFamily="34" charset="-122"/>
            </a:endParaRPr>
          </a:p>
        </p:txBody>
      </p:sp>
      <p:sp>
        <p:nvSpPr>
          <p:cNvPr id="7" name="文本框 20"/>
          <p:cNvSpPr txBox="1"/>
          <p:nvPr/>
        </p:nvSpPr>
        <p:spPr>
          <a:xfrm>
            <a:off x="1269827" y="3286659"/>
            <a:ext cx="1622805" cy="307775"/>
          </a:xfrm>
          <a:prstGeom prst="rect">
            <a:avLst/>
          </a:prstGeom>
          <a:noFill/>
        </p:spPr>
        <p:txBody>
          <a:bodyPr wrap="square" lIns="91438" tIns="45719" rIns="91438" bIns="45719" rtlCol="0">
            <a:spAutoFit/>
          </a:bodyPr>
          <a:lstStyle/>
          <a:p>
            <a:pPr algn="ctr"/>
            <a:r>
              <a:rPr lang="zh-CN" altLang="en-US" sz="1400" dirty="0">
                <a:solidFill>
                  <a:schemeClr val="bg1"/>
                </a:solidFill>
                <a:ea typeface="微软雅黑" panose="020B0503020204020204" pitchFamily="34" charset="-122"/>
              </a:rPr>
              <a:t>天问</a:t>
            </a:r>
            <a:r>
              <a:rPr lang="en-US" altLang="zh-CN" sz="1400" dirty="0">
                <a:solidFill>
                  <a:schemeClr val="bg1"/>
                </a:solidFill>
                <a:ea typeface="微软雅黑" panose="020B0503020204020204" pitchFamily="34" charset="-122"/>
              </a:rPr>
              <a:t>51</a:t>
            </a:r>
            <a:endParaRPr lang="zh-CN" altLang="en-US" sz="1400" dirty="0">
              <a:solidFill>
                <a:schemeClr val="bg1"/>
              </a:solidFill>
              <a:ea typeface="微软雅黑" panose="020B0503020204020204" pitchFamily="34" charset="-122"/>
            </a:endParaRPr>
          </a:p>
        </p:txBody>
      </p:sp>
      <p:grpSp>
        <p:nvGrpSpPr>
          <p:cNvPr id="8" name="组合 7"/>
          <p:cNvGrpSpPr/>
          <p:nvPr/>
        </p:nvGrpSpPr>
        <p:grpSpPr>
          <a:xfrm>
            <a:off x="3576355" y="3286659"/>
            <a:ext cx="1761712" cy="308411"/>
            <a:chOff x="6696860" y="5064787"/>
            <a:chExt cx="1567268" cy="316865"/>
          </a:xfrm>
          <a:solidFill>
            <a:schemeClr val="tx1">
              <a:lumMod val="65000"/>
              <a:lumOff val="35000"/>
            </a:schemeClr>
          </a:solidFill>
        </p:grpSpPr>
        <p:sp>
          <p:nvSpPr>
            <p:cNvPr id="9" name="圆角矩形 8"/>
            <p:cNvSpPr/>
            <p:nvPr/>
          </p:nvSpPr>
          <p:spPr>
            <a:xfrm>
              <a:off x="6696860" y="5065438"/>
              <a:ext cx="1567268" cy="316214"/>
            </a:xfrm>
            <a:prstGeom prst="roundRect">
              <a:avLst>
                <a:gd name="adj" fmla="val 50000"/>
              </a:avLst>
            </a:prstGeom>
            <a:solidFill>
              <a:schemeClr val="accent1"/>
            </a:solidFill>
            <a:ln>
              <a:noFill/>
            </a:ln>
          </p:spPr>
          <p:txBody>
            <a:bodyPr/>
            <a:lstStyle/>
            <a:p>
              <a:endParaRPr lang="zh-CN" altLang="en-US" sz="1600" dirty="0">
                <a:ea typeface="微软雅黑" panose="020B0503020204020204" pitchFamily="34" charset="-122"/>
              </a:endParaRPr>
            </a:p>
          </p:txBody>
        </p:sp>
        <p:sp>
          <p:nvSpPr>
            <p:cNvPr id="10" name="文本框 23"/>
            <p:cNvSpPr txBox="1"/>
            <p:nvPr/>
          </p:nvSpPr>
          <p:spPr>
            <a:xfrm>
              <a:off x="6734960" y="5064787"/>
              <a:ext cx="1491068" cy="307777"/>
            </a:xfrm>
            <a:prstGeom prst="rect">
              <a:avLst/>
            </a:prstGeom>
            <a:noFill/>
            <a:ln>
              <a:noFill/>
            </a:ln>
          </p:spPr>
          <p:txBody>
            <a:bodyPr/>
            <a:lstStyle>
              <a:defPPr>
                <a:defRPr lang="zh-CN"/>
              </a:defPPr>
              <a:lvl1pPr>
                <a:defRPr sz="1600"/>
              </a:lvl1pPr>
            </a:lstStyle>
            <a:p>
              <a:pPr algn="ctr"/>
              <a:r>
                <a:rPr lang="zh-CN" altLang="en-US" sz="1400" dirty="0">
                  <a:solidFill>
                    <a:schemeClr val="bg1"/>
                  </a:solidFill>
                  <a:ea typeface="微软雅黑" panose="020B0503020204020204" pitchFamily="34" charset="-122"/>
                </a:rPr>
                <a:t>单片机</a:t>
              </a:r>
            </a:p>
          </p:txBody>
        </p:sp>
      </p:grpSp>
      <p:sp>
        <p:nvSpPr>
          <p:cNvPr id="11" name="PA_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custDataLst>
              <p:tags r:id="rId1"/>
            </p:custDataLst>
          </p:nvPr>
        </p:nvSpPr>
        <p:spPr>
          <a:xfrm>
            <a:off x="1392861" y="2029755"/>
            <a:ext cx="3339372" cy="646329"/>
          </a:xfrm>
          <a:prstGeom prst="rect">
            <a:avLst/>
          </a:prstGeom>
          <a:noFill/>
        </p:spPr>
        <p:txBody>
          <a:bodyPr wrap="none" lIns="91438" tIns="45719" rIns="91438" bIns="45719" rtlCol="0">
            <a:spAutoFit/>
          </a:bodyPr>
          <a:lstStyle/>
          <a:p>
            <a:pPr algn="ctr"/>
            <a:r>
              <a:rPr lang="en-US" altLang="zh-CN" sz="3600" kern="0" cap="all"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TFT</a:t>
            </a:r>
            <a:r>
              <a:rPr lang="zh-CN" altLang="en-US" sz="3600" kern="0" cap="all"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彩屏的使用</a:t>
            </a:r>
            <a:endParaRPr lang="en-US" altLang="zh-CN" sz="3600" kern="0" cap="all"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2027591" y="2891667"/>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3" name="矩形 12"/>
          <p:cNvSpPr/>
          <p:nvPr/>
        </p:nvSpPr>
        <p:spPr>
          <a:xfrm>
            <a:off x="2908805" y="2896902"/>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4" name="矩形 13"/>
          <p:cNvSpPr/>
          <p:nvPr/>
        </p:nvSpPr>
        <p:spPr>
          <a:xfrm>
            <a:off x="3774852" y="2896902"/>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矩形 14"/>
          <p:cNvSpPr/>
          <p:nvPr/>
        </p:nvSpPr>
        <p:spPr>
          <a:xfrm>
            <a:off x="4635053" y="2891666"/>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6" name="矩形 15"/>
          <p:cNvSpPr/>
          <p:nvPr/>
        </p:nvSpPr>
        <p:spPr>
          <a:xfrm>
            <a:off x="1171622" y="2882832"/>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361" y="123478"/>
            <a:ext cx="2664445" cy="45593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程序实现</a:t>
            </a:r>
          </a:p>
        </p:txBody>
      </p:sp>
      <p:pic>
        <p:nvPicPr>
          <p:cNvPr id="4" name="图片 3"/>
          <p:cNvPicPr>
            <a:picLocks noChangeAspect="1"/>
          </p:cNvPicPr>
          <p:nvPr/>
        </p:nvPicPr>
        <p:blipFill>
          <a:blip r:embed="rId3"/>
          <a:stretch>
            <a:fillRect/>
          </a:stretch>
        </p:blipFill>
        <p:spPr>
          <a:xfrm>
            <a:off x="251520" y="1003414"/>
            <a:ext cx="7848872" cy="31366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4283968" y="2736578"/>
            <a:ext cx="3816424"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3669401" y="2079307"/>
            <a:ext cx="4051101"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彩屏触摸功能</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3"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5"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6"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7"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8"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9"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20"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21"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22"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23"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24"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25"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6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04</a:t>
              </a:r>
              <a:endParaRPr kumimoji="0" lang="zh-CN" altLang="en-US" sz="13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章节</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PART</a:t>
              </a:r>
              <a:endParaRPr kumimoji="0" lang="en-US" altLang="zh-CN" sz="3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grpSp>
      <p:sp>
        <p:nvSpPr>
          <p:cNvPr id="27" name="TextBox 4"/>
          <p:cNvSpPr txBox="1"/>
          <p:nvPr/>
        </p:nvSpPr>
        <p:spPr>
          <a:xfrm>
            <a:off x="4416079" y="2783104"/>
            <a:ext cx="818684" cy="234934"/>
          </a:xfrm>
          <a:prstGeom prst="rect">
            <a:avLst/>
          </a:prstGeom>
          <a:noFill/>
        </p:spPr>
        <p:txBody>
          <a:bodyPr wrap="none" lIns="65023" tIns="32511" rIns="65023" bIns="32511" rtlCol="0">
            <a:spAutoFit/>
          </a:bodyPr>
          <a:lstStyle/>
          <a:p>
            <a:pPr marL="121920" lvl="1" indent="-121920">
              <a:buFont typeface="Arial" panose="020B0604020202020204" pitchFamily="34" charset="0"/>
              <a:buChar char="•"/>
              <a:defRPr/>
            </a:pPr>
            <a:r>
              <a:rPr lang="zh-CN" altLang="en-US" sz="1100" kern="0" dirty="0">
                <a:solidFill>
                  <a:srgbClr val="007E5D"/>
                </a:solidFill>
                <a:latin typeface="Arial" panose="020B0604020202020204" pitchFamily="34" charset="0"/>
                <a:ea typeface="微软雅黑" panose="020B0503020204020204" pitchFamily="34" charset="-122"/>
                <a:cs typeface="+mn-ea"/>
                <a:sym typeface="Arial" panose="020B0604020202020204" pitchFamily="34" charset="0"/>
              </a:rPr>
              <a:t>指令学习</a:t>
            </a:r>
          </a:p>
        </p:txBody>
      </p:sp>
      <p:sp>
        <p:nvSpPr>
          <p:cNvPr id="28" name="TextBox 4"/>
          <p:cNvSpPr txBox="1"/>
          <p:nvPr/>
        </p:nvSpPr>
        <p:spPr>
          <a:xfrm>
            <a:off x="5508104" y="2777663"/>
            <a:ext cx="818684" cy="234934"/>
          </a:xfrm>
          <a:prstGeom prst="rect">
            <a:avLst/>
          </a:prstGeom>
          <a:noFill/>
        </p:spPr>
        <p:txBody>
          <a:bodyPr wrap="none" lIns="65023" tIns="32511" rIns="65023" bIns="32511" rtlCol="0">
            <a:spAutoFit/>
          </a:bodyPr>
          <a:lstStyle/>
          <a:p>
            <a:pPr marL="121920" lvl="1" indent="-121920">
              <a:buFont typeface="Arial" panose="020B0604020202020204" pitchFamily="34" charset="0"/>
              <a:buChar char="•"/>
              <a:defRPr/>
            </a:pPr>
            <a:r>
              <a:rPr lang="zh-CN" altLang="en-US" sz="1100" kern="0" dirty="0">
                <a:solidFill>
                  <a:srgbClr val="007E5D"/>
                </a:solidFill>
                <a:latin typeface="Arial" panose="020B0604020202020204" pitchFamily="34" charset="0"/>
                <a:ea typeface="微软雅黑" panose="020B0503020204020204" pitchFamily="34" charset="-122"/>
                <a:cs typeface="+mn-ea"/>
                <a:sym typeface="Arial" panose="020B0604020202020204" pitchFamily="34" charset="0"/>
              </a:rPr>
              <a:t>程序实现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指令学习</a:t>
            </a:r>
          </a:p>
        </p:txBody>
      </p:sp>
      <p:sp>
        <p:nvSpPr>
          <p:cNvPr id="4" name="矩形 47"/>
          <p:cNvSpPr>
            <a:spLocks noChangeArrowheads="1"/>
          </p:cNvSpPr>
          <p:nvPr/>
        </p:nvSpPr>
        <p:spPr bwMode="auto">
          <a:xfrm>
            <a:off x="2915816" y="943715"/>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彩屏刷新读取数据</a:t>
            </a:r>
          </a:p>
        </p:txBody>
      </p:sp>
      <p:sp>
        <p:nvSpPr>
          <p:cNvPr id="24" name="矩形 23"/>
          <p:cNvSpPr/>
          <p:nvPr/>
        </p:nvSpPr>
        <p:spPr>
          <a:xfrm>
            <a:off x="5940152" y="1851670"/>
            <a:ext cx="136815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28" name="矩形 47"/>
          <p:cNvSpPr>
            <a:spLocks noChangeArrowheads="1"/>
          </p:cNvSpPr>
          <p:nvPr/>
        </p:nvSpPr>
        <p:spPr bwMode="auto">
          <a:xfrm>
            <a:off x="3851920" y="1717726"/>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lang="zh-CN" altLang="en-US" sz="1100" dirty="0">
                <a:solidFill>
                  <a:prstClr val="black">
                    <a:lumMod val="65000"/>
                    <a:lumOff val="35000"/>
                  </a:prstClr>
                </a:solidFill>
                <a:sym typeface="微软雅黑" panose="020B0503020204020204" pitchFamily="34" charset="-122"/>
              </a:rPr>
              <a:t>彩屏触摸初始化校准</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9" name="矩形 47"/>
          <p:cNvSpPr>
            <a:spLocks noChangeArrowheads="1"/>
          </p:cNvSpPr>
          <p:nvPr/>
        </p:nvSpPr>
        <p:spPr bwMode="auto">
          <a:xfrm>
            <a:off x="3779913" y="2425073"/>
            <a:ext cx="2232247"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彩屏触摸读取 </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X or Y </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的坐标</a:t>
            </a:r>
          </a:p>
        </p:txBody>
      </p:sp>
      <p:pic>
        <p:nvPicPr>
          <p:cNvPr id="5" name="图片 4"/>
          <p:cNvPicPr>
            <a:picLocks noChangeAspect="1"/>
          </p:cNvPicPr>
          <p:nvPr/>
        </p:nvPicPr>
        <p:blipFill>
          <a:blip r:embed="rId3"/>
          <a:stretch>
            <a:fillRect/>
          </a:stretch>
        </p:blipFill>
        <p:spPr>
          <a:xfrm>
            <a:off x="882552" y="930616"/>
            <a:ext cx="1895475" cy="561975"/>
          </a:xfrm>
          <a:prstGeom prst="rect">
            <a:avLst/>
          </a:prstGeom>
        </p:spPr>
      </p:pic>
      <p:pic>
        <p:nvPicPr>
          <p:cNvPr id="9" name="图片 8"/>
          <p:cNvPicPr>
            <a:picLocks noChangeAspect="1"/>
          </p:cNvPicPr>
          <p:nvPr/>
        </p:nvPicPr>
        <p:blipFill>
          <a:blip r:embed="rId4"/>
          <a:stretch>
            <a:fillRect/>
          </a:stretch>
        </p:blipFill>
        <p:spPr>
          <a:xfrm>
            <a:off x="899593" y="1644753"/>
            <a:ext cx="2880320" cy="487578"/>
          </a:xfrm>
          <a:prstGeom prst="rect">
            <a:avLst/>
          </a:prstGeom>
        </p:spPr>
      </p:pic>
      <p:pic>
        <p:nvPicPr>
          <p:cNvPr id="12" name="图片 11"/>
          <p:cNvPicPr>
            <a:picLocks noChangeAspect="1"/>
          </p:cNvPicPr>
          <p:nvPr/>
        </p:nvPicPr>
        <p:blipFill>
          <a:blip r:embed="rId5"/>
          <a:stretch>
            <a:fillRect/>
          </a:stretch>
        </p:blipFill>
        <p:spPr>
          <a:xfrm>
            <a:off x="1062816" y="2325655"/>
            <a:ext cx="2524125" cy="466725"/>
          </a:xfrm>
          <a:prstGeom prst="rect">
            <a:avLst/>
          </a:prstGeom>
        </p:spPr>
      </p:pic>
      <p:pic>
        <p:nvPicPr>
          <p:cNvPr id="14" name="图片 13"/>
          <p:cNvPicPr>
            <a:picLocks noChangeAspect="1"/>
          </p:cNvPicPr>
          <p:nvPr/>
        </p:nvPicPr>
        <p:blipFill>
          <a:blip r:embed="rId6"/>
          <a:stretch>
            <a:fillRect/>
          </a:stretch>
        </p:blipFill>
        <p:spPr>
          <a:xfrm>
            <a:off x="1187624" y="3219822"/>
            <a:ext cx="2047875" cy="457200"/>
          </a:xfrm>
          <a:prstGeom prst="rect">
            <a:avLst/>
          </a:prstGeom>
        </p:spPr>
      </p:pic>
      <p:sp>
        <p:nvSpPr>
          <p:cNvPr id="19" name="文本框 18"/>
          <p:cNvSpPr txBox="1"/>
          <p:nvPr/>
        </p:nvSpPr>
        <p:spPr>
          <a:xfrm>
            <a:off x="3622503" y="3317617"/>
            <a:ext cx="4572000" cy="261610"/>
          </a:xfrm>
          <a:prstGeom prst="rect">
            <a:avLst/>
          </a:prstGeom>
          <a:noFill/>
        </p:spPr>
        <p:txBody>
          <a:bodyPr wrap="square">
            <a:spAutoFit/>
          </a:bodyPr>
          <a:lstStyle/>
          <a:p>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sym typeface="Calibri" panose="020F0502020204030204" pitchFamily="34" charset="0"/>
              </a:rPr>
              <a:t>彩屏触摸读取压力值。</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程序实现</a:t>
            </a:r>
          </a:p>
        </p:txBody>
      </p:sp>
      <p:pic>
        <p:nvPicPr>
          <p:cNvPr id="5" name="图片 4"/>
          <p:cNvPicPr>
            <a:picLocks noChangeAspect="1"/>
          </p:cNvPicPr>
          <p:nvPr/>
        </p:nvPicPr>
        <p:blipFill>
          <a:blip r:embed="rId3"/>
          <a:stretch>
            <a:fillRect/>
          </a:stretch>
        </p:blipFill>
        <p:spPr>
          <a:xfrm>
            <a:off x="722294" y="699542"/>
            <a:ext cx="7200800" cy="308052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txBox="1"/>
          <p:nvPr/>
        </p:nvSpPr>
        <p:spPr>
          <a:xfrm>
            <a:off x="314977" y="1563638"/>
            <a:ext cx="5036974" cy="558490"/>
          </a:xfrm>
          <a:prstGeom prst="rect">
            <a:avLst/>
          </a:prstGeom>
        </p:spPr>
        <p:txBody>
          <a:bodyPr vert="horz" lIns="91417" tIns="45708" rIns="91417"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CN" altLang="en-US" sz="1400" spc="3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基于</a:t>
            </a:r>
            <a:r>
              <a:rPr lang="en-US" altLang="zh-CN" sz="1400" spc="3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STC8H8K64U</a:t>
            </a:r>
            <a:r>
              <a:rPr lang="zh-CN" altLang="en-US" sz="1400" spc="3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芯片的天问</a:t>
            </a:r>
            <a:r>
              <a:rPr lang="en-US" altLang="zh-CN" sz="1400" spc="3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51</a:t>
            </a:r>
            <a:r>
              <a:rPr lang="zh-CN" altLang="en-US" sz="1400" spc="3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图形化课程</a:t>
            </a:r>
          </a:p>
        </p:txBody>
      </p:sp>
      <p:sp>
        <p:nvSpPr>
          <p:cNvPr id="10" name="文本框 23"/>
          <p:cNvSpPr txBox="1"/>
          <p:nvPr/>
        </p:nvSpPr>
        <p:spPr>
          <a:xfrm>
            <a:off x="3280660" y="3236580"/>
            <a:ext cx="1676058" cy="299565"/>
          </a:xfrm>
          <a:prstGeom prst="rect">
            <a:avLst/>
          </a:prstGeom>
          <a:noFill/>
          <a:ln>
            <a:noFill/>
          </a:ln>
        </p:spPr>
        <p:txBody>
          <a:bodyPr/>
          <a:lstStyle>
            <a:defPPr>
              <a:defRPr lang="zh-CN"/>
            </a:defPPr>
            <a:lvl1pPr>
              <a:defRPr sz="1600"/>
            </a:lvl1pPr>
          </a:lstStyle>
          <a:p>
            <a:pPr algn="ctr"/>
            <a:r>
              <a:rPr lang="zh-CN" altLang="en-US" dirty="0">
                <a:solidFill>
                  <a:prstClr val="white"/>
                </a:solidFill>
                <a:ea typeface="微软雅黑" panose="020B0503020204020204" pitchFamily="34" charset="-122"/>
              </a:rPr>
              <a:t>时间：</a:t>
            </a:r>
            <a:r>
              <a:rPr lang="en-US" altLang="zh-CN" dirty="0">
                <a:solidFill>
                  <a:prstClr val="white"/>
                </a:solidFill>
                <a:ea typeface="微软雅黑" panose="020B0503020204020204" pitchFamily="34" charset="-122"/>
              </a:rPr>
              <a:t>X</a:t>
            </a:r>
            <a:r>
              <a:rPr lang="zh-CN" altLang="en-US" dirty="0">
                <a:solidFill>
                  <a:prstClr val="white"/>
                </a:solidFill>
                <a:ea typeface="微软雅黑" panose="020B0503020204020204" pitchFamily="34" charset="-122"/>
              </a:rPr>
              <a:t>年</a:t>
            </a:r>
            <a:r>
              <a:rPr lang="en-US" altLang="zh-CN" dirty="0">
                <a:solidFill>
                  <a:prstClr val="white"/>
                </a:solidFill>
                <a:ea typeface="微软雅黑" panose="020B0503020204020204" pitchFamily="34" charset="-122"/>
              </a:rPr>
              <a:t>XX</a:t>
            </a:r>
            <a:r>
              <a:rPr lang="zh-CN" altLang="en-US" dirty="0">
                <a:solidFill>
                  <a:prstClr val="white"/>
                </a:solidFill>
                <a:ea typeface="微软雅黑" panose="020B0503020204020204" pitchFamily="34" charset="-122"/>
              </a:rPr>
              <a:t>月</a:t>
            </a:r>
          </a:p>
        </p:txBody>
      </p:sp>
      <p:sp>
        <p:nvSpPr>
          <p:cNvPr id="11" name="PA_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custDataLst>
              <p:tags r:id="rId1"/>
            </p:custDataLst>
          </p:nvPr>
        </p:nvSpPr>
        <p:spPr>
          <a:xfrm>
            <a:off x="524706" y="1999248"/>
            <a:ext cx="4698719" cy="769439"/>
          </a:xfrm>
          <a:prstGeom prst="rect">
            <a:avLst/>
          </a:prstGeom>
          <a:noFill/>
        </p:spPr>
        <p:txBody>
          <a:bodyPr wrap="none" lIns="91438" tIns="45719" rIns="91438" bIns="45719" rtlCol="0">
            <a:spAutoFit/>
          </a:bodyPr>
          <a:lstStyle/>
          <a:p>
            <a:pPr algn="ctr"/>
            <a:r>
              <a:rPr lang="en-US" altLang="zh-CN" sz="4400" kern="0" cap="all"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rPr>
              <a:t>—</a:t>
            </a:r>
            <a:r>
              <a:rPr lang="zh-CN" altLang="en-US" sz="4400" kern="0" cap="all"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rPr>
              <a:t>感谢您的聆听</a:t>
            </a:r>
            <a:r>
              <a:rPr lang="en-US" altLang="zh-CN" sz="4400" kern="0" cap="all"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rPr>
              <a:t>—</a:t>
            </a:r>
          </a:p>
        </p:txBody>
      </p:sp>
      <p:sp>
        <p:nvSpPr>
          <p:cNvPr id="12" name="矩形 11"/>
          <p:cNvSpPr/>
          <p:nvPr/>
        </p:nvSpPr>
        <p:spPr>
          <a:xfrm>
            <a:off x="1665527" y="2911854"/>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3" name="矩形 12"/>
          <p:cNvSpPr/>
          <p:nvPr/>
        </p:nvSpPr>
        <p:spPr>
          <a:xfrm>
            <a:off x="2546741" y="2917089"/>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4" name="矩形 13"/>
          <p:cNvSpPr/>
          <p:nvPr/>
        </p:nvSpPr>
        <p:spPr>
          <a:xfrm>
            <a:off x="3412788" y="2917089"/>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5" name="矩形 14"/>
          <p:cNvSpPr/>
          <p:nvPr/>
        </p:nvSpPr>
        <p:spPr>
          <a:xfrm>
            <a:off x="4272989" y="2911853"/>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6" name="矩形 15"/>
          <p:cNvSpPr/>
          <p:nvPr/>
        </p:nvSpPr>
        <p:spPr>
          <a:xfrm>
            <a:off x="809558" y="2903019"/>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1" name="圆角矩形 20"/>
          <p:cNvSpPr/>
          <p:nvPr/>
        </p:nvSpPr>
        <p:spPr>
          <a:xfrm>
            <a:off x="917757" y="3251979"/>
            <a:ext cx="1761712" cy="307777"/>
          </a:xfrm>
          <a:prstGeom prst="roundRect">
            <a:avLst>
              <a:gd name="adj" fmla="val 50000"/>
            </a:avLst>
          </a:prstGeom>
          <a:solidFill>
            <a:srgbClr val="00926C"/>
          </a:solidFill>
          <a:ln>
            <a:noFill/>
          </a:ln>
        </p:spPr>
        <p:txBody>
          <a:bodyPr lIns="91438" tIns="45719" rIns="91438" bIns="45719"/>
          <a:lstStyle/>
          <a:p>
            <a:endParaRPr lang="zh-CN" altLang="en-US" dirty="0">
              <a:ea typeface="微软雅黑" panose="020B0503020204020204" pitchFamily="34" charset="-122"/>
            </a:endParaRPr>
          </a:p>
        </p:txBody>
      </p:sp>
      <p:sp>
        <p:nvSpPr>
          <p:cNvPr id="22" name="文本框 20"/>
          <p:cNvSpPr txBox="1"/>
          <p:nvPr/>
        </p:nvSpPr>
        <p:spPr>
          <a:xfrm>
            <a:off x="973244" y="3236588"/>
            <a:ext cx="1622805" cy="307775"/>
          </a:xfrm>
          <a:prstGeom prst="rect">
            <a:avLst/>
          </a:prstGeom>
          <a:noFill/>
        </p:spPr>
        <p:txBody>
          <a:bodyPr wrap="square" lIns="91438" tIns="45719" rIns="91438" bIns="45719" rtlCol="0">
            <a:spAutoFit/>
          </a:bodyPr>
          <a:lstStyle/>
          <a:p>
            <a:pPr algn="ctr"/>
            <a:r>
              <a:rPr lang="zh-CN" altLang="en-US" sz="1400" dirty="0">
                <a:solidFill>
                  <a:schemeClr val="bg1"/>
                </a:solidFill>
                <a:ea typeface="微软雅黑" panose="020B0503020204020204" pitchFamily="34" charset="-122"/>
              </a:rPr>
              <a:t>天问</a:t>
            </a:r>
            <a:r>
              <a:rPr lang="en-US" altLang="zh-CN" sz="1400" dirty="0">
                <a:solidFill>
                  <a:schemeClr val="bg1"/>
                </a:solidFill>
                <a:ea typeface="微软雅黑" panose="020B0503020204020204" pitchFamily="34" charset="-122"/>
              </a:rPr>
              <a:t>51</a:t>
            </a:r>
            <a:endParaRPr lang="zh-CN" altLang="en-US" sz="1400" dirty="0">
              <a:solidFill>
                <a:schemeClr val="bg1"/>
              </a:solidFill>
              <a:ea typeface="微软雅黑" panose="020B0503020204020204" pitchFamily="34" charset="-122"/>
            </a:endParaRPr>
          </a:p>
        </p:txBody>
      </p:sp>
      <p:grpSp>
        <p:nvGrpSpPr>
          <p:cNvPr id="23" name="组合 22"/>
          <p:cNvGrpSpPr/>
          <p:nvPr/>
        </p:nvGrpSpPr>
        <p:grpSpPr>
          <a:xfrm>
            <a:off x="3279772" y="3236588"/>
            <a:ext cx="1761712" cy="308411"/>
            <a:chOff x="6696860" y="5064787"/>
            <a:chExt cx="1567268" cy="316865"/>
          </a:xfrm>
          <a:solidFill>
            <a:schemeClr val="tx1">
              <a:lumMod val="65000"/>
              <a:lumOff val="35000"/>
            </a:schemeClr>
          </a:solidFill>
        </p:grpSpPr>
        <p:sp>
          <p:nvSpPr>
            <p:cNvPr id="24" name="圆角矩形 23"/>
            <p:cNvSpPr/>
            <p:nvPr/>
          </p:nvSpPr>
          <p:spPr>
            <a:xfrm>
              <a:off x="6696860" y="5065438"/>
              <a:ext cx="1567268" cy="316214"/>
            </a:xfrm>
            <a:prstGeom prst="roundRect">
              <a:avLst>
                <a:gd name="adj" fmla="val 50000"/>
              </a:avLst>
            </a:prstGeom>
            <a:solidFill>
              <a:schemeClr val="accent1"/>
            </a:solidFill>
            <a:ln>
              <a:noFill/>
            </a:ln>
          </p:spPr>
          <p:txBody>
            <a:bodyPr/>
            <a:lstStyle/>
            <a:p>
              <a:endParaRPr lang="zh-CN" altLang="en-US" sz="1600" dirty="0">
                <a:ea typeface="微软雅黑" panose="020B0503020204020204" pitchFamily="34" charset="-122"/>
              </a:endParaRPr>
            </a:p>
          </p:txBody>
        </p:sp>
        <p:sp>
          <p:nvSpPr>
            <p:cNvPr id="25" name="文本框 23"/>
            <p:cNvSpPr txBox="1"/>
            <p:nvPr/>
          </p:nvSpPr>
          <p:spPr>
            <a:xfrm>
              <a:off x="6734960" y="5064787"/>
              <a:ext cx="1491068" cy="307777"/>
            </a:xfrm>
            <a:prstGeom prst="rect">
              <a:avLst/>
            </a:prstGeom>
            <a:noFill/>
            <a:ln>
              <a:noFill/>
            </a:ln>
          </p:spPr>
          <p:txBody>
            <a:bodyPr/>
            <a:lstStyle>
              <a:defPPr>
                <a:defRPr lang="zh-CN"/>
              </a:defPPr>
              <a:lvl1pPr>
                <a:defRPr sz="1600"/>
              </a:lvl1pPr>
            </a:lstStyle>
            <a:p>
              <a:pPr algn="ctr"/>
              <a:r>
                <a:rPr lang="zh-CN" altLang="en-US" sz="1400" dirty="0">
                  <a:solidFill>
                    <a:schemeClr val="bg1"/>
                  </a:solidFill>
                  <a:ea typeface="微软雅黑" panose="020B0503020204020204" pitchFamily="34" charset="-122"/>
                </a:rPr>
                <a:t>单片机</a:t>
              </a:r>
            </a:p>
          </p:txBody>
        </p:sp>
      </p:gr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361" y="123478"/>
            <a:ext cx="2664445" cy="45593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a:xfrm rot="2575115">
            <a:off x="623370" y="1401906"/>
            <a:ext cx="2474497" cy="2449008"/>
          </a:xfrm>
          <a:prstGeom prst="roundRect">
            <a:avLst/>
          </a:prstGeom>
          <a:no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ea typeface="微软雅黑" panose="020B0503020204020204" pitchFamily="34" charset="-122"/>
            </a:endParaRPr>
          </a:p>
        </p:txBody>
      </p:sp>
      <p:sp>
        <p:nvSpPr>
          <p:cNvPr id="7" name="MH_SubTitle_1"/>
          <p:cNvSpPr/>
          <p:nvPr>
            <p:custDataLst>
              <p:tags r:id="rId1"/>
            </p:custDataLst>
          </p:nvPr>
        </p:nvSpPr>
        <p:spPr>
          <a:xfrm>
            <a:off x="4572000" y="1103377"/>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chemeClr val="accent1">
                <a:lumMod val="75000"/>
              </a:schemeClr>
            </a:solidFill>
            <a:prstDash val="solid"/>
          </a:ln>
          <a:effectLst/>
        </p:spPr>
        <p:txBody>
          <a:bodyPr lIns="0" tIns="0" rIns="0" bIns="0" anchor="ctr">
            <a:noAutofit/>
          </a:bodyPr>
          <a:lstStyle/>
          <a:p>
            <a:pPr lvl="0" algn="ctr">
              <a:defRPr/>
            </a:pPr>
            <a:r>
              <a:rPr lang="en-US" altLang="zh-CN" kern="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TFT</a:t>
            </a:r>
            <a:r>
              <a:rPr lang="zh-CN" altLang="en-US" kern="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彩屏介绍</a:t>
            </a:r>
            <a:endParaRPr lang="zh-CN" altLang="en-US" sz="800" kern="0" dirty="0">
              <a:solidFill>
                <a:schemeClr val="tx2">
                  <a:lumMod val="75000"/>
                </a:schemeClr>
              </a:solidFill>
              <a:latin typeface="Arial" panose="020B0604020202020204" pitchFamily="34" charset="0"/>
              <a:ea typeface="微软雅黑" panose="020B0503020204020204" pitchFamily="34" charset="-122"/>
            </a:endParaRPr>
          </a:p>
        </p:txBody>
      </p:sp>
      <p:sp>
        <p:nvSpPr>
          <p:cNvPr id="8" name="MH_Other_1"/>
          <p:cNvSpPr/>
          <p:nvPr>
            <p:custDataLst>
              <p:tags r:id="rId2"/>
            </p:custDataLst>
          </p:nvPr>
        </p:nvSpPr>
        <p:spPr>
          <a:xfrm>
            <a:off x="4070773" y="1103377"/>
            <a:ext cx="571469" cy="572690"/>
          </a:xfrm>
          <a:prstGeom prst="ellipse">
            <a:avLst/>
          </a:prstGeom>
          <a:solidFill>
            <a:srgbClr val="FFFFFF"/>
          </a:solidFill>
          <a:ln w="57150" cap="flat" cmpd="sng" algn="ctr">
            <a:solidFill>
              <a:schemeClr val="tx2">
                <a:lumMod val="75000"/>
              </a:schemeClr>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rPr>
              <a:t>1</a:t>
            </a:r>
          </a:p>
        </p:txBody>
      </p:sp>
      <p:sp>
        <p:nvSpPr>
          <p:cNvPr id="9" name="MH_SubTitle_2"/>
          <p:cNvSpPr/>
          <p:nvPr>
            <p:custDataLst>
              <p:tags r:id="rId3"/>
            </p:custDataLst>
          </p:nvPr>
        </p:nvSpPr>
        <p:spPr>
          <a:xfrm>
            <a:off x="4572000" y="1815370"/>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rgbClr val="007E5D"/>
            </a:solidFill>
            <a:prstDash val="solid"/>
          </a:ln>
          <a:effectLst/>
        </p:spPr>
        <p:txBody>
          <a:bodyPr lIns="0" tIns="0" rIns="0" bIns="0" anchor="ctr">
            <a:noAutofit/>
          </a:bodyPr>
          <a:lstStyle/>
          <a:p>
            <a:pPr lvl="0" algn="ctr">
              <a:defRPr/>
            </a:pPr>
            <a:r>
              <a:rPr lang="zh-CN" altLang="en-US" kern="0" dirty="0">
                <a:solidFill>
                  <a:srgbClr val="007E5D"/>
                </a:solidFill>
                <a:latin typeface="Arial" panose="020B0604020202020204" pitchFamily="34" charset="0"/>
                <a:ea typeface="微软雅黑" panose="020B0503020204020204" pitchFamily="34" charset="-122"/>
                <a:sym typeface="Arial" panose="020B0604020202020204" pitchFamily="34" charset="0"/>
              </a:rPr>
              <a:t>指令学习</a:t>
            </a:r>
          </a:p>
        </p:txBody>
      </p:sp>
      <p:sp>
        <p:nvSpPr>
          <p:cNvPr id="10" name="MH_Other_2"/>
          <p:cNvSpPr/>
          <p:nvPr>
            <p:custDataLst>
              <p:tags r:id="rId4"/>
            </p:custDataLst>
          </p:nvPr>
        </p:nvSpPr>
        <p:spPr>
          <a:xfrm>
            <a:off x="4070773" y="1815370"/>
            <a:ext cx="571469" cy="572690"/>
          </a:xfrm>
          <a:prstGeom prst="ellipse">
            <a:avLst/>
          </a:prstGeom>
          <a:solidFill>
            <a:srgbClr val="FFFFFF"/>
          </a:solidFill>
          <a:ln w="57150" cap="flat" cmpd="sng" algn="ctr">
            <a:solidFill>
              <a:srgbClr val="007E5D"/>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sym typeface="Arial" panose="020B0604020202020204" pitchFamily="34" charset="0"/>
              </a:rPr>
              <a:t>2</a:t>
            </a:r>
          </a:p>
        </p:txBody>
      </p:sp>
      <p:sp>
        <p:nvSpPr>
          <p:cNvPr id="11" name="MH_SubTitle_3"/>
          <p:cNvSpPr/>
          <p:nvPr>
            <p:custDataLst>
              <p:tags r:id="rId5"/>
            </p:custDataLst>
          </p:nvPr>
        </p:nvSpPr>
        <p:spPr>
          <a:xfrm>
            <a:off x="4572000" y="2527364"/>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rgbClr val="FF9999"/>
            </a:solidFill>
            <a:prstDash val="solid"/>
          </a:ln>
          <a:effectLst/>
        </p:spPr>
        <p:txBody>
          <a:bodyPr lIns="0" tIns="0" rIns="0" bIns="0" anchor="ctr">
            <a:noAutofit/>
          </a:bodyPr>
          <a:lstStyle/>
          <a:p>
            <a:pPr lvl="0" algn="ctr">
              <a:defRPr/>
            </a:pPr>
            <a:r>
              <a:rPr lang="zh-CN" altLang="en-US" kern="0" dirty="0">
                <a:solidFill>
                  <a:srgbClr val="FF9999"/>
                </a:solidFill>
                <a:latin typeface="Arial" panose="020B0604020202020204" pitchFamily="34" charset="0"/>
                <a:ea typeface="微软雅黑" panose="020B0503020204020204" pitchFamily="34" charset="-122"/>
                <a:sym typeface="Arial" panose="020B0604020202020204" pitchFamily="34" charset="0"/>
              </a:rPr>
              <a:t>程序实现</a:t>
            </a:r>
          </a:p>
        </p:txBody>
      </p:sp>
      <p:sp>
        <p:nvSpPr>
          <p:cNvPr id="12" name="MH_Other_3"/>
          <p:cNvSpPr/>
          <p:nvPr>
            <p:custDataLst>
              <p:tags r:id="rId6"/>
            </p:custDataLst>
          </p:nvPr>
        </p:nvSpPr>
        <p:spPr>
          <a:xfrm>
            <a:off x="4070773" y="2527364"/>
            <a:ext cx="571469" cy="572690"/>
          </a:xfrm>
          <a:prstGeom prst="ellipse">
            <a:avLst/>
          </a:prstGeom>
          <a:solidFill>
            <a:srgbClr val="FFFFFF"/>
          </a:solidFill>
          <a:ln w="57150" cap="flat" cmpd="sng" algn="ctr">
            <a:solidFill>
              <a:srgbClr val="FF9999"/>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srgbClr val="FF9999"/>
                </a:solidFill>
                <a:effectLst/>
                <a:uLnTx/>
                <a:uFillTx/>
                <a:latin typeface="Arial" panose="020B0604020202020204" pitchFamily="34" charset="0"/>
                <a:ea typeface="微软雅黑" panose="020B0503020204020204" pitchFamily="34" charset="-122"/>
                <a:sym typeface="Arial" panose="020B0604020202020204" pitchFamily="34" charset="0"/>
              </a:rPr>
              <a:t>3</a:t>
            </a:r>
          </a:p>
        </p:txBody>
      </p:sp>
      <p:sp>
        <p:nvSpPr>
          <p:cNvPr id="15" name="MH_Others_1"/>
          <p:cNvSpPr txBox="1"/>
          <p:nvPr>
            <p:custDataLst>
              <p:tags r:id="rId7"/>
            </p:custDataLst>
          </p:nvPr>
        </p:nvSpPr>
        <p:spPr>
          <a:xfrm>
            <a:off x="838786" y="2101715"/>
            <a:ext cx="2043664" cy="722289"/>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7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rPr>
              <a:t>目  录</a:t>
            </a:r>
          </a:p>
        </p:txBody>
      </p:sp>
      <p:sp>
        <p:nvSpPr>
          <p:cNvPr id="16" name="MH_Others_2"/>
          <p:cNvSpPr txBox="1"/>
          <p:nvPr>
            <p:custDataLst>
              <p:tags r:id="rId8"/>
            </p:custDataLst>
          </p:nvPr>
        </p:nvSpPr>
        <p:spPr>
          <a:xfrm>
            <a:off x="849108" y="2824003"/>
            <a:ext cx="2023020" cy="306425"/>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rPr>
              <a:t>CONTENTS</a:t>
            </a:r>
            <a:endParaRPr kumimoji="0" lang="zh-CN" altLang="en-US" sz="20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MH_SubTitle_1"/>
          <p:cNvSpPr/>
          <p:nvPr>
            <p:custDataLst>
              <p:tags r:id="rId9"/>
            </p:custDataLst>
          </p:nvPr>
        </p:nvSpPr>
        <p:spPr>
          <a:xfrm>
            <a:off x="4572000" y="3260698"/>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chemeClr val="accent1">
                <a:lumMod val="75000"/>
              </a:schemeClr>
            </a:solidFill>
            <a:prstDash val="solid"/>
          </a:ln>
          <a:effectLst/>
        </p:spPr>
        <p:txBody>
          <a:bodyPr lIns="0" tIns="0" rIns="0" bIns="0" anchor="ctr">
            <a:noAutofit/>
          </a:bodyPr>
          <a:lstStyle/>
          <a:p>
            <a:pPr lvl="0" algn="ctr">
              <a:defRPr/>
            </a:pPr>
            <a:r>
              <a:rPr lang="zh-CN" altLang="en-US" kern="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彩屏触摸功能</a:t>
            </a:r>
            <a:endParaRPr lang="zh-CN" altLang="en-US" sz="800" kern="0" dirty="0">
              <a:solidFill>
                <a:schemeClr val="tx2">
                  <a:lumMod val="75000"/>
                </a:schemeClr>
              </a:solidFill>
              <a:latin typeface="Arial" panose="020B0604020202020204" pitchFamily="34" charset="0"/>
              <a:ea typeface="微软雅黑" panose="020B0503020204020204" pitchFamily="34" charset="-122"/>
            </a:endParaRPr>
          </a:p>
        </p:txBody>
      </p:sp>
      <p:sp>
        <p:nvSpPr>
          <p:cNvPr id="14" name="MH_Other_1"/>
          <p:cNvSpPr/>
          <p:nvPr>
            <p:custDataLst>
              <p:tags r:id="rId10"/>
            </p:custDataLst>
          </p:nvPr>
        </p:nvSpPr>
        <p:spPr>
          <a:xfrm>
            <a:off x="4070773" y="3260698"/>
            <a:ext cx="571469" cy="572690"/>
          </a:xfrm>
          <a:prstGeom prst="ellipse">
            <a:avLst/>
          </a:prstGeom>
          <a:solidFill>
            <a:srgbClr val="FFFFFF"/>
          </a:solidFill>
          <a:ln w="57150" cap="flat" cmpd="sng" algn="ctr">
            <a:solidFill>
              <a:schemeClr val="tx2">
                <a:lumMod val="75000"/>
              </a:schemeClr>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3000" kern="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4</a:t>
            </a:r>
            <a:endParaRPr kumimoji="0" lang="en-US" altLang="zh-CN" sz="30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4418383" y="2746588"/>
            <a:ext cx="2946611"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3385275" y="2060319"/>
            <a:ext cx="4523596" cy="492443"/>
          </a:xfrm>
          <a:prstGeom prst="rect">
            <a:avLst/>
          </a:prstGeom>
        </p:spPr>
        <p:txBody>
          <a:bodyPr wrap="square" lIns="0" tIns="0" rIns="0" bIns="0">
            <a:spAutoFit/>
          </a:bodyPr>
          <a:lstStyle/>
          <a:p>
            <a:pPr lvl="0" algn="ctr">
              <a:defRPr/>
            </a:pPr>
            <a:r>
              <a:rPr lang="en-US" altLang="zh-CN" sz="3200" kern="0"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TFT</a:t>
            </a:r>
            <a:r>
              <a:rPr lang="zh-CN" altLang="en-US" sz="3200" kern="0"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彩屏介绍</a:t>
            </a:r>
          </a:p>
        </p:txBody>
      </p:sp>
      <p:sp>
        <p:nvSpPr>
          <p:cNvPr id="4" name="TextBox 11"/>
          <p:cNvSpPr txBox="1"/>
          <p:nvPr/>
        </p:nvSpPr>
        <p:spPr>
          <a:xfrm>
            <a:off x="4418383" y="2803352"/>
            <a:ext cx="796242" cy="234934"/>
          </a:xfrm>
          <a:prstGeom prst="rect">
            <a:avLst/>
          </a:prstGeom>
          <a:noFill/>
        </p:spPr>
        <p:txBody>
          <a:bodyPr wrap="none" lIns="65023" tIns="32511" rIns="65023" bIns="32511" rtlCol="0">
            <a:spAutoFit/>
          </a:bodyPr>
          <a:lstStyle/>
          <a:p>
            <a:pPr marL="121920" marR="0" lvl="1" indent="-12192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11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TFT</a:t>
            </a:r>
            <a:r>
              <a:rPr kumimoji="0" lang="zh-CN" altLang="en-US" sz="11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彩屏</a:t>
            </a:r>
          </a:p>
        </p:txBody>
      </p:sp>
      <p:sp>
        <p:nvSpPr>
          <p:cNvPr id="5" name="TextBox 4"/>
          <p:cNvSpPr txBox="1"/>
          <p:nvPr/>
        </p:nvSpPr>
        <p:spPr>
          <a:xfrm>
            <a:off x="6043239" y="2803352"/>
            <a:ext cx="959748" cy="234934"/>
          </a:xfrm>
          <a:prstGeom prst="rect">
            <a:avLst/>
          </a:prstGeom>
          <a:noFill/>
        </p:spPr>
        <p:txBody>
          <a:bodyPr wrap="none" lIns="65023" tIns="32511" rIns="65023" bIns="32511" rtlCol="0">
            <a:spAutoFit/>
          </a:bodyPr>
          <a:lstStyle/>
          <a:p>
            <a:pPr marL="121920" lvl="1" indent="-121920">
              <a:buFont typeface="Arial" panose="020B0604020202020204" pitchFamily="34" charset="0"/>
              <a:buChar char="•"/>
              <a:defRPr/>
            </a:pPr>
            <a:r>
              <a:rPr lang="zh-CN" altLang="en-US" sz="1100" kern="0" dirty="0">
                <a:solidFill>
                  <a:srgbClr val="007E5D"/>
                </a:solidFill>
                <a:latin typeface="Arial" panose="020B0604020202020204" pitchFamily="34" charset="0"/>
                <a:ea typeface="微软雅黑" panose="020B0503020204020204" pitchFamily="34" charset="-122"/>
                <a:cs typeface="+mn-ea"/>
                <a:sym typeface="Arial" panose="020B0604020202020204" pitchFamily="34" charset="0"/>
              </a:rPr>
              <a:t>学习电路图</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3"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5"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6"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7"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8"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9"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0"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1"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2"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3"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4"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5"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6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01</a:t>
              </a:r>
              <a:endParaRPr kumimoji="0" lang="zh-CN" altLang="en-US" sz="13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章节</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PART</a:t>
              </a:r>
              <a:endParaRPr kumimoji="0" lang="en-US" altLang="zh-CN" sz="3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49919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TFT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彩屏介绍</a:t>
            </a:r>
          </a:p>
        </p:txBody>
      </p:sp>
      <p:sp>
        <p:nvSpPr>
          <p:cNvPr id="5" name="矩形 4"/>
          <p:cNvSpPr/>
          <p:nvPr/>
        </p:nvSpPr>
        <p:spPr>
          <a:xfrm>
            <a:off x="827584" y="843558"/>
            <a:ext cx="3126674" cy="3723831"/>
          </a:xfrm>
          <a:prstGeom prst="rect">
            <a:avLst/>
          </a:prstGeom>
          <a:solidFill>
            <a:srgbClr val="FF999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anchor="ctr"/>
          <a:lstStyle/>
          <a:p>
            <a:pPr algn="ctr"/>
            <a:endParaRPr lang="zh-CN" altLang="en-US" dirty="0">
              <a:solidFill>
                <a:prstClr val="white"/>
              </a:solidFill>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382" y="821443"/>
            <a:ext cx="2185600" cy="3739948"/>
          </a:xfrm>
          <a:prstGeom prst="rect">
            <a:avLst/>
          </a:prstGeom>
        </p:spPr>
      </p:pic>
      <p:sp>
        <p:nvSpPr>
          <p:cNvPr id="89" name="矩形 88"/>
          <p:cNvSpPr/>
          <p:nvPr/>
        </p:nvSpPr>
        <p:spPr>
          <a:xfrm>
            <a:off x="1331640" y="1598653"/>
            <a:ext cx="144834" cy="1106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箭头连接符 93"/>
          <p:cNvCxnSpPr/>
          <p:nvPr/>
        </p:nvCxnSpPr>
        <p:spPr>
          <a:xfrm>
            <a:off x="2627784" y="2080433"/>
            <a:ext cx="6480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2884747" y="2152063"/>
            <a:ext cx="1021433" cy="276999"/>
          </a:xfrm>
          <a:prstGeom prst="rect">
            <a:avLst/>
          </a:prstGeom>
          <a:noFill/>
        </p:spPr>
        <p:txBody>
          <a:bodyPr wrap="none" rtlCol="0">
            <a:spAutoFit/>
          </a:bodyPr>
          <a:lstStyle/>
          <a:p>
            <a:r>
              <a:rPr lang="zh-CN" altLang="en-US" sz="1200" dirty="0">
                <a:solidFill>
                  <a:srgbClr val="FF0000"/>
                </a:solidFill>
              </a:rPr>
              <a:t>外接</a:t>
            </a:r>
            <a:r>
              <a:rPr lang="en-US" altLang="zh-CN" sz="1200" dirty="0">
                <a:solidFill>
                  <a:srgbClr val="FF0000"/>
                </a:solidFill>
              </a:rPr>
              <a:t>TFT</a:t>
            </a:r>
            <a:r>
              <a:rPr lang="zh-CN" altLang="en-US" sz="1200" dirty="0">
                <a:solidFill>
                  <a:srgbClr val="FF0000"/>
                </a:solidFill>
              </a:rPr>
              <a:t>彩屏</a:t>
            </a:r>
          </a:p>
        </p:txBody>
      </p:sp>
      <p:sp>
        <p:nvSpPr>
          <p:cNvPr id="14" name="矩形 47"/>
          <p:cNvSpPr>
            <a:spLocks noChangeArrowheads="1"/>
          </p:cNvSpPr>
          <p:nvPr/>
        </p:nvSpPr>
        <p:spPr bwMode="auto">
          <a:xfrm>
            <a:off x="4145676" y="2279058"/>
            <a:ext cx="4610718" cy="1888490"/>
          </a:xfrm>
          <a:prstGeom prst="rect">
            <a:avLst/>
          </a:prstGeom>
          <a:noFill/>
          <a:ln>
            <a:noFill/>
          </a:ln>
        </p:spPr>
        <p:txBody>
          <a:bodyPr wrap="square" lIns="68573" tIns="34287" rIns="68573" bIns="34287">
            <a:spAutoFit/>
          </a:bodyPr>
          <a:lstStyle/>
          <a:p>
            <a:pPr defTabSz="685800">
              <a:lnSpc>
                <a:spcPct val="130000"/>
              </a:lnSpc>
              <a:spcAft>
                <a:spcPts val="375"/>
              </a:spcAft>
              <a:defRPr/>
            </a:pPr>
            <a:r>
              <a:rPr lang="zh-CN" sz="1050" b="0" u="none" dirty="0">
                <a:solidFill>
                  <a:srgbClr val="333333"/>
                </a:solidFill>
                <a:ea typeface="Arial" panose="020B0604020202020204" pitchFamily="34" charset="0"/>
              </a:rPr>
              <a:t>TFT（Thin Film Transistor）是薄膜晶体管的缩写</a:t>
            </a:r>
            <a:r>
              <a:rPr lang="zh-CN" altLang="en-US" sz="1050" b="0" u="none" dirty="0">
                <a:solidFill>
                  <a:srgbClr val="333333"/>
                </a:solidFill>
                <a:ea typeface="Arial" panose="020B0604020202020204" pitchFamily="34" charset="0"/>
              </a:rPr>
              <a:t>，</a:t>
            </a:r>
            <a:r>
              <a:rPr lang="zh-CN" sz="1050" b="0" u="none" dirty="0">
                <a:solidFill>
                  <a:srgbClr val="333333"/>
                </a:solidFill>
                <a:ea typeface="Arial" panose="020B0604020202020204" pitchFamily="34" charset="0"/>
              </a:rPr>
              <a:t>液晶显示器上的每一液晶像素点都是由集成在其后的薄膜晶体管来驱动。从而可以做到高速度高亮度高对比度显示屏幕信息。</a:t>
            </a:r>
          </a:p>
          <a:p>
            <a:pPr defTabSz="685800">
              <a:lnSpc>
                <a:spcPct val="130000"/>
              </a:lnSpc>
              <a:spcAft>
                <a:spcPts val="375"/>
              </a:spcAft>
              <a:defRPr/>
            </a:pPr>
            <a:endParaRPr lang="zh-CN" altLang="en-US" sz="1000" dirty="0">
              <a:solidFill>
                <a:schemeClr val="tx1">
                  <a:lumMod val="65000"/>
                  <a:lumOff val="35000"/>
                </a:schemeClr>
              </a:solidFill>
              <a:latin typeface="微软雅黑" charset="0"/>
              <a:ea typeface="微软雅黑" charset="0"/>
              <a:sym typeface="微软雅黑" panose="020B0503020204020204" pitchFamily="34" charset="-122"/>
            </a:endParaRPr>
          </a:p>
          <a:p>
            <a:pPr defTabSz="685800">
              <a:lnSpc>
                <a:spcPct val="130000"/>
              </a:lnSpc>
              <a:spcAft>
                <a:spcPts val="375"/>
              </a:spcAft>
              <a:defRPr/>
            </a:pP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天问</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51</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开发板上采用的</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TFT</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彩屏为</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2.4</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寸、</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320*240</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像素、带触摸功能。</a:t>
            </a:r>
          </a:p>
          <a:p>
            <a:pPr defTabSz="685800">
              <a:lnSpc>
                <a:spcPct val="130000"/>
              </a:lnSpc>
              <a:spcAft>
                <a:spcPts val="375"/>
              </a:spcAft>
              <a:defRP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a:lnSpc>
                <a:spcPct val="130000"/>
              </a:lnSpc>
              <a:spcAft>
                <a:spcPts val="375"/>
              </a:spcAft>
              <a:defRPr/>
            </a:pP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驱动彩屏对</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CPU</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的性能要求很高，在</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8</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位</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CPU</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上，我们只作为学习彩屏相关知识使用</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2434107" y="1527023"/>
            <a:ext cx="144834" cy="1178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a:stretch>
            <a:fillRect/>
          </a:stretch>
        </p:blipFill>
        <p:spPr>
          <a:xfrm>
            <a:off x="4384110" y="546908"/>
            <a:ext cx="2066925" cy="15335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877163" cy="369332"/>
          </a:xfrm>
          <a:prstGeom prst="rect">
            <a:avLst/>
          </a:prstGeom>
          <a:noFill/>
        </p:spPr>
        <p:txBody>
          <a:bodyPr wrap="non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电路图</a:t>
            </a:r>
          </a:p>
        </p:txBody>
      </p:sp>
      <p:sp>
        <p:nvSpPr>
          <p:cNvPr id="32" name="矩形 3"/>
          <p:cNvSpPr>
            <a:spLocks noChangeArrowheads="1"/>
          </p:cNvSpPr>
          <p:nvPr/>
        </p:nvSpPr>
        <p:spPr bwMode="auto">
          <a:xfrm>
            <a:off x="3563888" y="2787774"/>
            <a:ext cx="2600953" cy="285585"/>
          </a:xfrm>
          <a:prstGeom prst="rect">
            <a:avLst/>
          </a:prstGeom>
          <a:noFill/>
          <a:ln>
            <a:noFill/>
          </a:ln>
        </p:spPr>
        <p:txBody>
          <a:bodyPr wrap="square" lIns="68573" tIns="34287" rIns="68573" bIns="34287">
            <a:spAutoFit/>
          </a:bodyPr>
          <a:lstStyle/>
          <a:p>
            <a:pPr>
              <a:lnSpc>
                <a:spcPct val="65000"/>
              </a:lnSpc>
              <a:defRPr/>
            </a:pPr>
            <a:r>
              <a:rPr lang="zh-CN" altLang="en-US" sz="2000" b="1" dirty="0">
                <a:solidFill>
                  <a:schemeClr val="tx1">
                    <a:lumMod val="75000"/>
                    <a:lumOff val="25000"/>
                  </a:schemeClr>
                </a:solidFill>
                <a:ea typeface="微软雅黑" panose="020B0503020204020204" pitchFamily="34" charset="-122"/>
                <a:cs typeface="+mn-ea"/>
              </a:rPr>
              <a:t>详细描述</a:t>
            </a:r>
          </a:p>
        </p:txBody>
      </p:sp>
      <p:sp>
        <p:nvSpPr>
          <p:cNvPr id="33" name="矩形 47"/>
          <p:cNvSpPr>
            <a:spLocks noChangeArrowheads="1"/>
          </p:cNvSpPr>
          <p:nvPr/>
        </p:nvSpPr>
        <p:spPr bwMode="auto">
          <a:xfrm>
            <a:off x="3658061" y="3095361"/>
            <a:ext cx="4116273" cy="1411605"/>
          </a:xfrm>
          <a:prstGeom prst="rect">
            <a:avLst/>
          </a:prstGeom>
          <a:noFill/>
          <a:ln>
            <a:noFill/>
          </a:ln>
        </p:spPr>
        <p:txBody>
          <a:bodyPr wrap="square" lIns="68573" tIns="34287" rIns="68573" bIns="34287">
            <a:spAutoFit/>
          </a:bodyPr>
          <a:lstStyle/>
          <a:p>
            <a:pPr defTabSz="685800">
              <a:lnSpc>
                <a:spcPct val="130000"/>
              </a:lnSpc>
              <a:spcAft>
                <a:spcPts val="375"/>
              </a:spcAf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从左图可以看出，数据端口在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端口，</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RSt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P15</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引脚</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CS</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P13</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引脚，</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RS</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P03</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引脚，</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WR</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P11</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引脚，</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RD</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P10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引脚</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a:lnSpc>
                <a:spcPct val="130000"/>
              </a:lnSpc>
              <a:spcAft>
                <a:spcPts val="375"/>
              </a:spcAf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因为数据在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端口，所以使用时需要关闭流水灯电源</a:t>
            </a:r>
          </a:p>
          <a:p>
            <a:pPr defTabSz="685800">
              <a:lnSpc>
                <a:spcPct val="130000"/>
              </a:lnSpc>
              <a:spcAft>
                <a:spcPts val="375"/>
              </a:spcAft>
              <a:defRP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a:lnSpc>
                <a:spcPct val="130000"/>
              </a:lnSpc>
              <a:spcAft>
                <a:spcPts val="375"/>
              </a:spcAft>
              <a:defRPr/>
            </a:pPr>
            <a:r>
              <a:rPr lang="zh-CN" altLang="en-US" sz="1000" dirty="0">
                <a:solidFill>
                  <a:srgbClr val="FF0000"/>
                </a:solidFill>
                <a:latin typeface="微软雅黑" charset="0"/>
                <a:ea typeface="微软雅黑" charset="0"/>
                <a:sym typeface="微软雅黑" panose="020B0503020204020204" pitchFamily="34" charset="-122"/>
              </a:rPr>
              <a:t>注意事项：</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为了兼容彩屏的信号电平，我们需要把电源切换跳线帽切换到</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3V</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上</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211685" y="860218"/>
            <a:ext cx="3126674" cy="3723831"/>
          </a:xfrm>
          <a:prstGeom prst="rect">
            <a:avLst/>
          </a:prstGeom>
          <a:solidFill>
            <a:srgbClr val="FF999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anchor="ctr"/>
          <a:lstStyle/>
          <a:p>
            <a:pPr algn="ctr"/>
            <a:endParaRPr lang="zh-CN" altLang="en-US" dirty="0">
              <a:solidFill>
                <a:prstClr val="white"/>
              </a:solidFill>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108" y="878124"/>
            <a:ext cx="2271913" cy="3593037"/>
          </a:xfrm>
          <a:prstGeom prst="rect">
            <a:avLst/>
          </a:prstGeom>
        </p:spPr>
      </p:pic>
      <p:sp>
        <p:nvSpPr>
          <p:cNvPr id="10" name="矩形 9"/>
          <p:cNvSpPr/>
          <p:nvPr/>
        </p:nvSpPr>
        <p:spPr>
          <a:xfrm>
            <a:off x="2411760" y="1369311"/>
            <a:ext cx="3600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1259632" y="1549331"/>
            <a:ext cx="115212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93398" y="1395018"/>
            <a:ext cx="932311" cy="1169551"/>
          </a:xfrm>
          <a:prstGeom prst="rect">
            <a:avLst/>
          </a:prstGeom>
          <a:noFill/>
        </p:spPr>
        <p:txBody>
          <a:bodyPr wrap="square" rtlCol="0">
            <a:spAutoFit/>
          </a:bodyPr>
          <a:lstStyle/>
          <a:p>
            <a:r>
              <a:rPr lang="en-US" altLang="zh-CN" sz="1400" dirty="0">
                <a:solidFill>
                  <a:srgbClr val="FF0000"/>
                </a:solidFill>
              </a:rPr>
              <a:t>TF</a:t>
            </a:r>
          </a:p>
          <a:p>
            <a:r>
              <a:rPr lang="en-US" altLang="zh-CN" sz="1400" dirty="0">
                <a:solidFill>
                  <a:srgbClr val="FF0000"/>
                </a:solidFill>
              </a:rPr>
              <a:t>P26-SS</a:t>
            </a:r>
          </a:p>
          <a:p>
            <a:r>
              <a:rPr lang="en-US" altLang="zh-CN" sz="1400" dirty="0">
                <a:solidFill>
                  <a:srgbClr val="FF0000"/>
                </a:solidFill>
              </a:rPr>
              <a:t>P23-MOSI</a:t>
            </a:r>
          </a:p>
          <a:p>
            <a:r>
              <a:rPr lang="en-US" altLang="zh-CN" sz="1400" dirty="0">
                <a:solidFill>
                  <a:srgbClr val="FF0000"/>
                </a:solidFill>
              </a:rPr>
              <a:t>P24-MISO</a:t>
            </a:r>
          </a:p>
          <a:p>
            <a:r>
              <a:rPr lang="en-US" altLang="zh-CN" sz="1400" dirty="0">
                <a:solidFill>
                  <a:srgbClr val="FF0000"/>
                </a:solidFill>
              </a:rPr>
              <a:t>P25-SCLK</a:t>
            </a:r>
          </a:p>
        </p:txBody>
      </p:sp>
      <p:pic>
        <p:nvPicPr>
          <p:cNvPr id="6" name="图片 5"/>
          <p:cNvPicPr>
            <a:picLocks noChangeAspect="1"/>
          </p:cNvPicPr>
          <p:nvPr/>
        </p:nvPicPr>
        <p:blipFill>
          <a:blip r:embed="rId4"/>
          <a:stretch>
            <a:fillRect/>
          </a:stretch>
        </p:blipFill>
        <p:spPr>
          <a:xfrm>
            <a:off x="3458883" y="0"/>
            <a:ext cx="4304447" cy="270763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4418383" y="2746588"/>
            <a:ext cx="2946611"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3479369" y="2047760"/>
            <a:ext cx="4114057" cy="584775"/>
          </a:xfrm>
          <a:prstGeom prst="rect">
            <a:avLst/>
          </a:prstGeom>
        </p:spPr>
        <p:txBody>
          <a:bodyPr wrap="square" lIns="0" tIns="0" rIns="0" bIns="0">
            <a:spAutoFit/>
          </a:bodyPr>
          <a:lstStyle/>
          <a:p>
            <a:pPr algn="ctr">
              <a:defRPr/>
            </a:pPr>
            <a:r>
              <a:rPr lang="zh-CN" altLang="en-US" sz="3800" kern="0" dirty="0">
                <a:solidFill>
                  <a:srgbClr val="1F497D">
                    <a:lumMod val="75000"/>
                  </a:srgbClr>
                </a:solidFill>
                <a:latin typeface="Arial" panose="020B0604020202020204" pitchFamily="34" charset="0"/>
                <a:ea typeface="微软雅黑" panose="020B0503020204020204" pitchFamily="34" charset="-122"/>
                <a:cs typeface="+mn-ea"/>
                <a:sym typeface="Arial" panose="020B0604020202020204" pitchFamily="34" charset="0"/>
              </a:rPr>
              <a:t>指令学习</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3"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5"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6"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7"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8"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9"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0"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1"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2"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3"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4"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5"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en-US" altLang="zh-CN" sz="2600" kern="0" dirty="0">
                  <a:solidFill>
                    <a:srgbClr val="4D4D4D"/>
                  </a:solidFill>
                  <a:cs typeface="Arial" panose="020B0604020202020204" pitchFamily="34" charset="0"/>
                </a:rPr>
                <a:t>02</a:t>
              </a:r>
              <a:endParaRPr lang="zh-CN" altLang="en-US" sz="1300" kern="0" dirty="0">
                <a:solidFill>
                  <a:srgbClr val="4D4D4D"/>
                </a:solidFill>
                <a:cs typeface="Arial" panose="020B060402020202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zh-CN" altLang="en-US" sz="2000" kern="0" dirty="0">
                  <a:solidFill>
                    <a:sysClr val="window" lastClr="FFFFFF"/>
                  </a:solidFill>
                  <a:cs typeface="Arial" panose="020B0604020202020204" pitchFamily="34" charset="0"/>
                </a:rPr>
                <a:t>章节</a:t>
              </a:r>
              <a:endParaRPr lang="en-US" altLang="zh-CN" sz="1000" kern="0" dirty="0">
                <a:solidFill>
                  <a:sysClr val="window" lastClr="FFFFFF"/>
                </a:solidFill>
                <a:cs typeface="Arial" panose="020B0604020202020204" pitchFamily="34" charset="0"/>
              </a:endParaRPr>
            </a:p>
            <a:p>
              <a:pPr algn="ctr">
                <a:buFont typeface="Arial" panose="020B0604020202020204" pitchFamily="34" charset="0"/>
                <a:buNone/>
                <a:defRPr/>
              </a:pPr>
              <a:r>
                <a:rPr lang="en-US" altLang="zh-CN" kern="0" dirty="0">
                  <a:solidFill>
                    <a:sysClr val="window" lastClr="FFFFFF"/>
                  </a:solidFill>
                  <a:cs typeface="Arial" panose="020B0604020202020204" pitchFamily="34" charset="0"/>
                </a:rPr>
                <a:t>PART</a:t>
              </a:r>
              <a:endParaRPr lang="en-US" altLang="zh-CN" sz="3800" kern="0" dirty="0">
                <a:solidFill>
                  <a:sysClr val="window" lastClr="FFFFFF"/>
                </a:solidFill>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指令学习</a:t>
            </a:r>
          </a:p>
        </p:txBody>
      </p:sp>
      <p:sp>
        <p:nvSpPr>
          <p:cNvPr id="4" name="矩形 47"/>
          <p:cNvSpPr>
            <a:spLocks noChangeArrowheads="1"/>
          </p:cNvSpPr>
          <p:nvPr/>
        </p:nvSpPr>
        <p:spPr bwMode="auto">
          <a:xfrm>
            <a:off x="3995936" y="1325102"/>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30000"/>
              </a:lnSpc>
              <a:spcBef>
                <a:spcPct val="0"/>
              </a:spcBef>
              <a:buNone/>
              <a:defRPr/>
            </a:pPr>
            <a:r>
              <a:rPr lang="zh-CN" altLang="en-US" sz="1100" dirty="0">
                <a:solidFill>
                  <a:schemeClr val="tx1">
                    <a:lumMod val="65000"/>
                    <a:lumOff val="35000"/>
                  </a:schemeClr>
                </a:solidFill>
                <a:sym typeface="微软雅黑" panose="020B0503020204020204" pitchFamily="34" charset="-122"/>
              </a:rPr>
              <a:t>在显示</a:t>
            </a:r>
            <a:r>
              <a:rPr lang="en-US" altLang="zh-CN" sz="1100" dirty="0">
                <a:solidFill>
                  <a:schemeClr val="tx1">
                    <a:lumMod val="65000"/>
                    <a:lumOff val="35000"/>
                  </a:schemeClr>
                </a:solidFill>
                <a:sym typeface="微软雅黑" panose="020B0503020204020204" pitchFamily="34" charset="-122"/>
              </a:rPr>
              <a:t>-TFT</a:t>
            </a:r>
            <a:r>
              <a:rPr lang="zh-CN" altLang="en-US" sz="1100" dirty="0">
                <a:solidFill>
                  <a:schemeClr val="tx1">
                    <a:lumMod val="65000"/>
                    <a:lumOff val="35000"/>
                  </a:schemeClr>
                </a:solidFill>
                <a:sym typeface="微软雅黑" panose="020B0503020204020204" pitchFamily="34" charset="-122"/>
              </a:rPr>
              <a:t>类别指令中，用于初始化 </a:t>
            </a:r>
            <a:r>
              <a:rPr lang="en-US" altLang="zh-CN" sz="1100" dirty="0">
                <a:solidFill>
                  <a:schemeClr val="tx1">
                    <a:lumMod val="65000"/>
                    <a:lumOff val="35000"/>
                  </a:schemeClr>
                </a:solidFill>
                <a:sym typeface="微软雅黑" panose="020B0503020204020204" pitchFamily="34" charset="-122"/>
              </a:rPr>
              <a:t>TFT</a:t>
            </a:r>
            <a:r>
              <a:rPr lang="zh-CN" altLang="en-US" sz="1100" dirty="0">
                <a:solidFill>
                  <a:schemeClr val="tx1">
                    <a:lumMod val="65000"/>
                    <a:lumOff val="35000"/>
                  </a:schemeClr>
                </a:solidFill>
                <a:sym typeface="微软雅黑" panose="020B0503020204020204" pitchFamily="34" charset="-122"/>
              </a:rPr>
              <a:t>的控制引脚</a:t>
            </a:r>
          </a:p>
        </p:txBody>
      </p:sp>
      <p:sp>
        <p:nvSpPr>
          <p:cNvPr id="24" name="矩形 23"/>
          <p:cNvSpPr/>
          <p:nvPr/>
        </p:nvSpPr>
        <p:spPr>
          <a:xfrm>
            <a:off x="5940152" y="1851670"/>
            <a:ext cx="136815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47"/>
          <p:cNvSpPr>
            <a:spLocks noChangeArrowheads="1"/>
          </p:cNvSpPr>
          <p:nvPr/>
        </p:nvSpPr>
        <p:spPr bwMode="auto">
          <a:xfrm>
            <a:off x="4139952" y="1864443"/>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30000"/>
              </a:lnSpc>
              <a:spcBef>
                <a:spcPct val="0"/>
              </a:spcBef>
              <a:buNone/>
              <a:defRPr/>
            </a:pPr>
            <a:r>
              <a:rPr lang="en-US" altLang="zh-CN" sz="1100" dirty="0">
                <a:solidFill>
                  <a:schemeClr val="tx1">
                    <a:lumMod val="65000"/>
                    <a:lumOff val="35000"/>
                  </a:schemeClr>
                </a:solidFill>
                <a:sym typeface="微软雅黑" panose="020B0503020204020204" pitchFamily="34" charset="-122"/>
              </a:rPr>
              <a:t>TFT</a:t>
            </a:r>
            <a:r>
              <a:rPr lang="zh-CN" altLang="en-US" sz="1100" dirty="0">
                <a:solidFill>
                  <a:schemeClr val="tx1">
                    <a:lumMod val="65000"/>
                    <a:lumOff val="35000"/>
                  </a:schemeClr>
                </a:solidFill>
                <a:sym typeface="微软雅黑" panose="020B0503020204020204" pitchFamily="34" charset="-122"/>
              </a:rPr>
              <a:t>清屏并设置背景颜色</a:t>
            </a:r>
          </a:p>
        </p:txBody>
      </p:sp>
      <p:sp>
        <p:nvSpPr>
          <p:cNvPr id="29" name="矩形 47"/>
          <p:cNvSpPr>
            <a:spLocks noChangeArrowheads="1"/>
          </p:cNvSpPr>
          <p:nvPr/>
        </p:nvSpPr>
        <p:spPr bwMode="auto">
          <a:xfrm>
            <a:off x="395536" y="4266990"/>
            <a:ext cx="6514002"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30000"/>
              </a:lnSpc>
              <a:spcBef>
                <a:spcPct val="0"/>
              </a:spcBef>
              <a:buNone/>
              <a:defRPr/>
            </a:pPr>
            <a:r>
              <a:rPr lang="en-US" altLang="zh-CN" sz="1100" dirty="0">
                <a:solidFill>
                  <a:schemeClr val="tx1">
                    <a:lumMod val="65000"/>
                    <a:lumOff val="35000"/>
                  </a:schemeClr>
                </a:solidFill>
                <a:sym typeface="微软雅黑" panose="020B0503020204020204" pitchFamily="34" charset="-122"/>
              </a:rPr>
              <a:t>TFT</a:t>
            </a:r>
            <a:r>
              <a:rPr lang="zh-CN" altLang="en-US" sz="1100" dirty="0">
                <a:solidFill>
                  <a:schemeClr val="tx1">
                    <a:lumMod val="65000"/>
                    <a:lumOff val="35000"/>
                  </a:schemeClr>
                </a:solidFill>
                <a:sym typeface="微软雅黑" panose="020B0503020204020204" pitchFamily="34" charset="-122"/>
              </a:rPr>
              <a:t>彩屏指定位置显示数字、小数、字符串和汉字，可设置字体颜色、背景颜色、字体大小</a:t>
            </a:r>
          </a:p>
        </p:txBody>
      </p:sp>
      <p:pic>
        <p:nvPicPr>
          <p:cNvPr id="6" name="图片 5"/>
          <p:cNvPicPr>
            <a:picLocks noChangeAspect="1"/>
          </p:cNvPicPr>
          <p:nvPr/>
        </p:nvPicPr>
        <p:blipFill>
          <a:blip r:embed="rId3"/>
          <a:stretch>
            <a:fillRect/>
          </a:stretch>
        </p:blipFill>
        <p:spPr>
          <a:xfrm>
            <a:off x="252800" y="876510"/>
            <a:ext cx="7630287" cy="400444"/>
          </a:xfrm>
          <a:prstGeom prst="rect">
            <a:avLst/>
          </a:prstGeom>
        </p:spPr>
      </p:pic>
      <p:pic>
        <p:nvPicPr>
          <p:cNvPr id="8" name="图片 7"/>
          <p:cNvPicPr>
            <a:picLocks noChangeAspect="1"/>
          </p:cNvPicPr>
          <p:nvPr/>
        </p:nvPicPr>
        <p:blipFill>
          <a:blip r:embed="rId4"/>
          <a:stretch>
            <a:fillRect/>
          </a:stretch>
        </p:blipFill>
        <p:spPr>
          <a:xfrm>
            <a:off x="1617330" y="1817158"/>
            <a:ext cx="2448272" cy="436098"/>
          </a:xfrm>
          <a:prstGeom prst="rect">
            <a:avLst/>
          </a:prstGeom>
        </p:spPr>
      </p:pic>
      <p:pic>
        <p:nvPicPr>
          <p:cNvPr id="11" name="图片 10"/>
          <p:cNvPicPr>
            <a:picLocks noChangeAspect="1"/>
          </p:cNvPicPr>
          <p:nvPr/>
        </p:nvPicPr>
        <p:blipFill>
          <a:blip r:embed="rId5"/>
          <a:stretch>
            <a:fillRect/>
          </a:stretch>
        </p:blipFill>
        <p:spPr>
          <a:xfrm>
            <a:off x="280728" y="2465181"/>
            <a:ext cx="6444078" cy="157035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指令学习</a:t>
            </a:r>
          </a:p>
        </p:txBody>
      </p:sp>
      <p:sp>
        <p:nvSpPr>
          <p:cNvPr id="16" name="矩形 47"/>
          <p:cNvSpPr>
            <a:spLocks noChangeArrowheads="1"/>
          </p:cNvSpPr>
          <p:nvPr/>
        </p:nvSpPr>
        <p:spPr bwMode="auto">
          <a:xfrm>
            <a:off x="2915816" y="843558"/>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TFT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彩屏设置画笔颜色</a:t>
            </a:r>
          </a:p>
        </p:txBody>
      </p:sp>
      <p:sp>
        <p:nvSpPr>
          <p:cNvPr id="26" name="矩形 47"/>
          <p:cNvSpPr>
            <a:spLocks noChangeArrowheads="1"/>
          </p:cNvSpPr>
          <p:nvPr/>
        </p:nvSpPr>
        <p:spPr bwMode="auto">
          <a:xfrm>
            <a:off x="2915816" y="1331542"/>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TFT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彩屏画点</a:t>
            </a:r>
          </a:p>
        </p:txBody>
      </p:sp>
      <p:pic>
        <p:nvPicPr>
          <p:cNvPr id="7" name="图片 6"/>
          <p:cNvPicPr>
            <a:picLocks noChangeAspect="1"/>
          </p:cNvPicPr>
          <p:nvPr/>
        </p:nvPicPr>
        <p:blipFill>
          <a:blip r:embed="rId3"/>
          <a:stretch>
            <a:fillRect/>
          </a:stretch>
        </p:blipFill>
        <p:spPr>
          <a:xfrm>
            <a:off x="619244" y="750541"/>
            <a:ext cx="2141051" cy="1429889"/>
          </a:xfrm>
          <a:prstGeom prst="rect">
            <a:avLst/>
          </a:prstGeom>
        </p:spPr>
      </p:pic>
      <p:sp>
        <p:nvSpPr>
          <p:cNvPr id="17" name="矩形 47"/>
          <p:cNvSpPr>
            <a:spLocks noChangeArrowheads="1"/>
          </p:cNvSpPr>
          <p:nvPr/>
        </p:nvSpPr>
        <p:spPr bwMode="auto">
          <a:xfrm>
            <a:off x="2911011" y="1819526"/>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TFT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彩屏读点</a:t>
            </a:r>
          </a:p>
        </p:txBody>
      </p:sp>
      <p:pic>
        <p:nvPicPr>
          <p:cNvPr id="9" name="图片 8"/>
          <p:cNvPicPr>
            <a:picLocks noChangeAspect="1"/>
          </p:cNvPicPr>
          <p:nvPr/>
        </p:nvPicPr>
        <p:blipFill>
          <a:blip r:embed="rId4"/>
          <a:stretch>
            <a:fillRect/>
          </a:stretch>
        </p:blipFill>
        <p:spPr>
          <a:xfrm>
            <a:off x="643944" y="2247327"/>
            <a:ext cx="5426943" cy="1617520"/>
          </a:xfrm>
          <a:prstGeom prst="rect">
            <a:avLst/>
          </a:prstGeom>
        </p:spPr>
      </p:pic>
      <p:sp>
        <p:nvSpPr>
          <p:cNvPr id="20" name="矩形 47"/>
          <p:cNvSpPr>
            <a:spLocks noChangeArrowheads="1"/>
          </p:cNvSpPr>
          <p:nvPr/>
        </p:nvSpPr>
        <p:spPr bwMode="auto">
          <a:xfrm>
            <a:off x="805321" y="4524926"/>
            <a:ext cx="510418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TFT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彩屏</a:t>
            </a:r>
            <a:r>
              <a:rPr lang="zh-CN" altLang="en-US" sz="1100" dirty="0">
                <a:solidFill>
                  <a:prstClr val="black">
                    <a:lumMod val="65000"/>
                    <a:lumOff val="35000"/>
                  </a:prstClr>
                </a:solidFill>
                <a:sym typeface="微软雅黑" panose="020B0503020204020204" pitchFamily="34" charset="-122"/>
              </a:rPr>
              <a:t>指定位置画线、绘制空心或实心的矩形、圆和三角形、填充指定坐标</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12" name="图片 11"/>
          <p:cNvPicPr>
            <a:picLocks noChangeAspect="1"/>
          </p:cNvPicPr>
          <p:nvPr/>
        </p:nvPicPr>
        <p:blipFill>
          <a:blip r:embed="rId5"/>
          <a:stretch>
            <a:fillRect/>
          </a:stretch>
        </p:blipFill>
        <p:spPr>
          <a:xfrm>
            <a:off x="661356" y="3913107"/>
            <a:ext cx="3708095" cy="3658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4283968" y="2736578"/>
            <a:ext cx="3816424"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3322798" y="2073476"/>
            <a:ext cx="4051101" cy="492443"/>
          </a:xfrm>
          <a:prstGeom prst="rect">
            <a:avLst/>
          </a:prstGeom>
        </p:spPr>
        <p:txBody>
          <a:bodyPr wrap="square" lIns="0" tIns="0" rIns="0" bIns="0">
            <a:spAutoFit/>
          </a:bodyPr>
          <a:lstStyle/>
          <a:p>
            <a:pPr algn="ctr">
              <a:defRPr/>
            </a:pPr>
            <a:r>
              <a:rPr lang="zh-CN" altLang="en-US" sz="3200" kern="0" dirty="0">
                <a:solidFill>
                  <a:srgbClr val="1F497D">
                    <a:lumMod val="75000"/>
                  </a:srgbClr>
                </a:solidFill>
                <a:latin typeface="Arial" panose="020B0604020202020204" pitchFamily="34" charset="0"/>
                <a:ea typeface="微软雅黑" panose="020B0503020204020204" pitchFamily="34" charset="-122"/>
                <a:cs typeface="+mn-ea"/>
                <a:sym typeface="Arial" panose="020B0604020202020204" pitchFamily="34" charset="0"/>
              </a:rPr>
              <a:t>程序实现</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3"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5"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6"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7"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8"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9"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0"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1"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2"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3"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4"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5"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en-US" altLang="zh-CN" sz="2600" kern="0" dirty="0">
                  <a:solidFill>
                    <a:srgbClr val="4D4D4D"/>
                  </a:solidFill>
                  <a:cs typeface="Arial" panose="020B0604020202020204" pitchFamily="34" charset="0"/>
                </a:rPr>
                <a:t>03</a:t>
              </a:r>
              <a:endParaRPr lang="zh-CN" altLang="en-US" sz="1300" kern="0" dirty="0">
                <a:solidFill>
                  <a:srgbClr val="4D4D4D"/>
                </a:solidFill>
                <a:cs typeface="Arial" panose="020B060402020202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zh-CN" altLang="en-US" sz="2000" kern="0" dirty="0">
                  <a:solidFill>
                    <a:sysClr val="window" lastClr="FFFFFF"/>
                  </a:solidFill>
                  <a:cs typeface="Arial" panose="020B0604020202020204" pitchFamily="34" charset="0"/>
                </a:rPr>
                <a:t>章节</a:t>
              </a:r>
              <a:endParaRPr lang="en-US" altLang="zh-CN" sz="1000" kern="0" dirty="0">
                <a:solidFill>
                  <a:sysClr val="window" lastClr="FFFFFF"/>
                </a:solidFill>
                <a:cs typeface="Arial" panose="020B0604020202020204" pitchFamily="34" charset="0"/>
              </a:endParaRPr>
            </a:p>
            <a:p>
              <a:pPr algn="ctr">
                <a:buFont typeface="Arial" panose="020B0604020202020204" pitchFamily="34" charset="0"/>
                <a:buNone/>
                <a:defRPr/>
              </a:pPr>
              <a:r>
                <a:rPr lang="en-US" altLang="zh-CN" kern="0" dirty="0">
                  <a:solidFill>
                    <a:sysClr val="window" lastClr="FFFFFF"/>
                  </a:solidFill>
                  <a:cs typeface="Arial" panose="020B0604020202020204" pitchFamily="34" charset="0"/>
                </a:rPr>
                <a:t>PART</a:t>
              </a:r>
              <a:endParaRPr lang="en-US" altLang="zh-CN" sz="3800" kern="0" dirty="0">
                <a:solidFill>
                  <a:sysClr val="window" lastClr="FFFFFF"/>
                </a:solidFill>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403</Words>
  <Application>Microsoft Office PowerPoint</Application>
  <PresentationFormat>全屏显示(16:9)</PresentationFormat>
  <Paragraphs>87</Paragraphs>
  <Slides>14</Slides>
  <Notes>14</Notes>
  <HiddenSlides>0</HiddenSlides>
  <MMClips>0</MMClips>
  <ScaleCrop>false</ScaleCrop>
  <HeadingPairs>
    <vt:vector size="6" baseType="variant">
      <vt:variant>
        <vt:lpstr>已用的字体</vt:lpstr>
      </vt:variant>
      <vt:variant>
        <vt:i4>3</vt:i4>
      </vt:variant>
      <vt:variant>
        <vt:lpstr>主题</vt:lpstr>
      </vt:variant>
      <vt:variant>
        <vt:i4>4</vt:i4>
      </vt:variant>
      <vt:variant>
        <vt:lpstr>幻灯片标题</vt:lpstr>
      </vt:variant>
      <vt:variant>
        <vt:i4>14</vt:i4>
      </vt:variant>
    </vt:vector>
  </HeadingPairs>
  <TitlesOfParts>
    <vt:vector size="21" baseType="lpstr">
      <vt:lpstr>微软雅黑</vt:lpstr>
      <vt:lpstr>Arial</vt:lpstr>
      <vt:lpstr>Calibri</vt:lpstr>
      <vt:lpstr>webwppDefTheme</vt:lpstr>
      <vt:lpstr>Office 主题​​</vt:lpstr>
      <vt:lpstr>1_Office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862788511@qq.com</cp:lastModifiedBy>
  <cp:revision>5</cp:revision>
  <dcterms:created xsi:type="dcterms:W3CDTF">2021-02-05T02:01:48Z</dcterms:created>
  <dcterms:modified xsi:type="dcterms:W3CDTF">2021-02-07T09:26:37Z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ies>
</file>