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314" r:id="rId2"/>
    <p:sldId id="2316" r:id="rId3"/>
    <p:sldId id="2315" r:id="rId4"/>
    <p:sldId id="1489" r:id="rId5"/>
    <p:sldId id="2323" r:id="rId6"/>
    <p:sldId id="2324" r:id="rId7"/>
    <p:sldId id="2326" r:id="rId8"/>
    <p:sldId id="2325" r:id="rId9"/>
  </p:sldIdLst>
  <p:sldSz cx="12192000" cy="6858000"/>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8"/>
    <p:restoredTop sz="96318" autoAdjust="0"/>
  </p:normalViewPr>
  <p:slideViewPr>
    <p:cSldViewPr snapToGrid="0">
      <p:cViewPr varScale="1">
        <p:scale>
          <a:sx n="110" d="100"/>
          <a:sy n="110"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2020/5/7/Thursday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27989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2020/5/7/Thursday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t>2020/5/7/Thursday</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2630731" y="2255092"/>
            <a:ext cx="5690172" cy="1015663"/>
          </a:xfrm>
          <a:prstGeom prst="rect">
            <a:avLst/>
          </a:prstGeom>
        </p:spPr>
        <p:txBody>
          <a:bodyPr wrap="square">
            <a:spAutoFit/>
          </a:bodyPr>
          <a:lstStyle/>
          <a:p>
            <a:pPr algn="ctr"/>
            <a:r>
              <a:rPr lang="en-US" altLang="zh-CN"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Nano</a:t>
            </a: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实验箱微课</a:t>
            </a:r>
            <a:endParaRPr lang="en-US" altLang="zh-CN" sz="44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5"/>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670179"/>
            <a:ext cx="12192000" cy="3163754"/>
          </a:xfrm>
          <a:prstGeom prst="rect">
            <a:avLst/>
          </a:prstGeom>
          <a:blipFill>
            <a:blip r:embed="rId3"/>
            <a:stretch>
              <a:fillRect t="-88043" b="-6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670179"/>
            <a:ext cx="12192000" cy="3163754"/>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318096" y="2024008"/>
            <a:ext cx="2381772" cy="2190931"/>
            <a:chOff x="1470701" y="2113791"/>
            <a:chExt cx="3820826" cy="3607097"/>
          </a:xfrm>
        </p:grpSpPr>
        <p:sp>
          <p:nvSpPr>
            <p:cNvPr id="8" name="矩形 1"/>
            <p:cNvSpPr/>
            <p:nvPr/>
          </p:nvSpPr>
          <p:spPr>
            <a:xfrm>
              <a:off x="1470701" y="2113791"/>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5244371"/>
              <a:ext cx="1339402" cy="476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5244371"/>
              <a:ext cx="1566931" cy="476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488299"/>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4895083" y="2657808"/>
            <a:ext cx="6138677" cy="923330"/>
          </a:xfrm>
          <a:prstGeom prst="rect">
            <a:avLst/>
          </a:prstGeom>
          <a:noFill/>
        </p:spPr>
        <p:txBody>
          <a:bodyPr wrap="square" rtlCol="0">
            <a:spAutoFit/>
          </a:bodyPr>
          <a:lstStyle/>
          <a:p>
            <a:pPr algn="ctr"/>
            <a:r>
              <a:rPr lang="en-US" altLang="zh-CN" sz="5400" b="1" dirty="0">
                <a:solidFill>
                  <a:schemeClr val="bg1"/>
                </a:solidFill>
                <a:latin typeface="黑体" panose="02010609060101010101" charset="-122"/>
                <a:ea typeface="黑体" panose="02010609060101010101" charset="-122"/>
                <a:sym typeface="思源黑体" panose="020B0500000000000000" pitchFamily="34" charset="-122"/>
              </a:rPr>
              <a:t>DHT11</a:t>
            </a:r>
            <a:r>
              <a:rPr lang="zh-CN" altLang="en-US" sz="5400" b="1" dirty="0">
                <a:solidFill>
                  <a:schemeClr val="bg1"/>
                </a:solidFill>
                <a:latin typeface="黑体" panose="02010609060101010101" charset="-122"/>
                <a:ea typeface="黑体" panose="02010609060101010101" charset="-122"/>
                <a:sym typeface="思源黑体" panose="020B0500000000000000" pitchFamily="34" charset="-122"/>
              </a:rPr>
              <a:t>温湿度传感器</a:t>
            </a:r>
          </a:p>
        </p:txBody>
      </p:sp>
      <p:pic>
        <p:nvPicPr>
          <p:cNvPr id="17" name="图片 16"/>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基础知识</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9" name="ísļïďe"/>
          <p:cNvGrpSpPr/>
          <p:nvPr/>
        </p:nvGrpSpPr>
        <p:grpSpPr>
          <a:xfrm>
            <a:off x="5014636" y="2953766"/>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指令学习</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sp>
        <p:nvSpPr>
          <p:cNvPr id="16" name="isļíḋe"/>
          <p:cNvSpPr/>
          <p:nvPr/>
        </p:nvSpPr>
        <p:spPr bwMode="auto">
          <a:xfrm>
            <a:off x="5921953" y="4656367"/>
            <a:ext cx="3562311" cy="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程序代码</a:t>
            </a:r>
          </a:p>
        </p:txBody>
      </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50816" y="3834964"/>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a:off x="6051165" y="5363477"/>
            <a:ext cx="345798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p>
        </p:txBody>
      </p:sp>
      <p:sp>
        <p:nvSpPr>
          <p:cNvPr id="28" name="íšḻídè"/>
          <p:cNvSpPr/>
          <p:nvPr/>
        </p:nvSpPr>
        <p:spPr>
          <a:xfrm>
            <a:off x="5014636" y="4553880"/>
            <a:ext cx="776637" cy="77663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3175"/>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基础知识</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19" name="矩形 18"/>
          <p:cNvSpPr/>
          <p:nvPr/>
        </p:nvSpPr>
        <p:spPr>
          <a:xfrm>
            <a:off x="5407468" y="1316442"/>
            <a:ext cx="6402411" cy="2707336"/>
          </a:xfrm>
          <a:prstGeom prst="rect">
            <a:avLst/>
          </a:prstGeom>
        </p:spPr>
        <p:txBody>
          <a:bodyPr wrap="square" lIns="91433" tIns="45716" rIns="91433" bIns="45716">
            <a:spAutoFit/>
          </a:bodyPr>
          <a:lstStyle/>
          <a:p>
            <a:pPr lvl="0">
              <a:lnSpc>
                <a:spcPct val="120000"/>
              </a:lnSpc>
              <a:defRPr/>
            </a:pPr>
            <a:r>
              <a:rPr lang="zh-CN" altLang="en-US" dirty="0">
                <a:latin typeface="黑体" panose="02010609060101010101" pitchFamily="49" charset="-122"/>
                <a:ea typeface="黑体" panose="02010609060101010101" pitchFamily="49" charset="-122"/>
                <a:sym typeface="思源黑体" panose="020B0500000000000000" pitchFamily="34" charset="-122"/>
              </a:rPr>
              <a:t>    温度、湿度传感器是指能够感受温度、湿度并转换成电信号的传感器。</a:t>
            </a:r>
          </a:p>
          <a:p>
            <a:pPr lvl="0">
              <a:lnSpc>
                <a:spcPct val="120000"/>
              </a:lnSpc>
              <a:defRPr/>
            </a:pPr>
            <a:r>
              <a:rPr lang="zh-CN" altLang="en-US" dirty="0">
                <a:latin typeface="黑体" panose="02010609060101010101" pitchFamily="49" charset="-122"/>
                <a:ea typeface="黑体" panose="02010609060101010101" pitchFamily="49" charset="-122"/>
                <a:sym typeface="思源黑体" panose="020B0500000000000000" pitchFamily="34" charset="-122"/>
              </a:rPr>
              <a:t>    温度、湿度传感器采用的是“</a:t>
            </a:r>
            <a:r>
              <a:rPr lang="en-US" altLang="zh-CN" dirty="0">
                <a:latin typeface="黑体" panose="02010609060101010101" pitchFamily="49" charset="-122"/>
                <a:ea typeface="黑体" panose="02010609060101010101" pitchFamily="49" charset="-122"/>
                <a:sym typeface="思源黑体" panose="020B0500000000000000" pitchFamily="34" charset="-122"/>
              </a:rPr>
              <a:t>DHT11”</a:t>
            </a:r>
            <a:r>
              <a:rPr lang="zh-CN" altLang="en-US" dirty="0">
                <a:latin typeface="黑体" panose="02010609060101010101" pitchFamily="49" charset="-122"/>
                <a:ea typeface="黑体" panose="02010609060101010101" pitchFamily="49" charset="-122"/>
                <a:sym typeface="思源黑体" panose="020B0500000000000000" pitchFamily="34" charset="-122"/>
              </a:rPr>
              <a:t>温湿度传感器。这是一款温湿度复合传感器，既能够检测温度、又能够检测湿度。它的温度检测范围是（</a:t>
            </a:r>
            <a:r>
              <a:rPr lang="en-US" altLang="zh-CN" dirty="0">
                <a:latin typeface="黑体" panose="02010609060101010101" pitchFamily="49" charset="-122"/>
                <a:ea typeface="黑体" panose="02010609060101010101" pitchFamily="49" charset="-122"/>
                <a:sym typeface="思源黑体" panose="020B0500000000000000" pitchFamily="34" charset="-122"/>
              </a:rPr>
              <a:t>0℃-50℃</a:t>
            </a:r>
            <a:r>
              <a:rPr lang="zh-CN" altLang="en-US" dirty="0">
                <a:latin typeface="黑体" panose="02010609060101010101" pitchFamily="49" charset="-122"/>
                <a:ea typeface="黑体" panose="02010609060101010101" pitchFamily="49" charset="-122"/>
                <a:sym typeface="思源黑体" panose="020B0500000000000000" pitchFamily="34" charset="-122"/>
              </a:rPr>
              <a:t>）、误差值</a:t>
            </a:r>
            <a:r>
              <a:rPr lang="en-US" altLang="zh-CN" dirty="0">
                <a:latin typeface="黑体" panose="02010609060101010101" pitchFamily="49" charset="-122"/>
                <a:ea typeface="黑体" panose="02010609060101010101" pitchFamily="49" charset="-122"/>
                <a:sym typeface="思源黑体" panose="020B0500000000000000" pitchFamily="34" charset="-122"/>
              </a:rPr>
              <a:t>±2℃</a:t>
            </a:r>
            <a:r>
              <a:rPr lang="zh-CN" altLang="en-US" dirty="0">
                <a:latin typeface="黑体" panose="02010609060101010101" pitchFamily="49" charset="-122"/>
                <a:ea typeface="黑体" panose="02010609060101010101" pitchFamily="49" charset="-122"/>
                <a:sym typeface="思源黑体" panose="020B0500000000000000" pitchFamily="34" charset="-122"/>
              </a:rPr>
              <a:t>；湿度检测范围是（</a:t>
            </a:r>
            <a:r>
              <a:rPr lang="en-US" altLang="zh-CN" dirty="0">
                <a:latin typeface="黑体" panose="02010609060101010101" pitchFamily="49" charset="-122"/>
                <a:ea typeface="黑体" panose="02010609060101010101" pitchFamily="49" charset="-122"/>
                <a:sym typeface="思源黑体" panose="020B0500000000000000" pitchFamily="34" charset="-122"/>
              </a:rPr>
              <a:t>20%-90%RH</a:t>
            </a:r>
            <a:r>
              <a:rPr lang="zh-CN" altLang="en-US" dirty="0">
                <a:latin typeface="黑体" panose="02010609060101010101" pitchFamily="49" charset="-122"/>
                <a:ea typeface="黑体" panose="02010609060101010101" pitchFamily="49" charset="-122"/>
                <a:sym typeface="思源黑体" panose="020B0500000000000000" pitchFamily="34" charset="-122"/>
              </a:rPr>
              <a:t>）、误差值</a:t>
            </a:r>
            <a:r>
              <a:rPr lang="en-US" altLang="zh-CN" dirty="0">
                <a:latin typeface="黑体" panose="02010609060101010101" pitchFamily="49" charset="-122"/>
                <a:ea typeface="黑体" panose="02010609060101010101" pitchFamily="49" charset="-122"/>
                <a:sym typeface="思源黑体" panose="020B0500000000000000" pitchFamily="34" charset="-122"/>
              </a:rPr>
              <a:t>±5%RH</a:t>
            </a:r>
            <a:r>
              <a:rPr lang="zh-CN" altLang="en-US" dirty="0">
                <a:latin typeface="黑体" panose="02010609060101010101" pitchFamily="49" charset="-122"/>
                <a:ea typeface="黑体" panose="02010609060101010101" pitchFamily="49" charset="-122"/>
                <a:sym typeface="思源黑体" panose="020B0500000000000000" pitchFamily="34" charset="-122"/>
              </a:rPr>
              <a:t>。日常生活中所指的湿度是“相对湿度”，“</a:t>
            </a:r>
            <a:r>
              <a:rPr lang="en-US" altLang="zh-CN" dirty="0">
                <a:latin typeface="黑体" panose="02010609060101010101" pitchFamily="49" charset="-122"/>
                <a:ea typeface="黑体" panose="02010609060101010101" pitchFamily="49" charset="-122"/>
                <a:sym typeface="思源黑体" panose="020B0500000000000000" pitchFamily="34" charset="-122"/>
              </a:rPr>
              <a:t>90%RH”</a:t>
            </a:r>
            <a:r>
              <a:rPr lang="zh-CN" altLang="en-US" dirty="0">
                <a:latin typeface="黑体" panose="02010609060101010101" pitchFamily="49" charset="-122"/>
                <a:ea typeface="黑体" panose="02010609060101010101" pitchFamily="49" charset="-122"/>
                <a:sym typeface="思源黑体" panose="020B0500000000000000" pitchFamily="34" charset="-122"/>
              </a:rPr>
              <a:t>就是指空气中实际水蒸气的含量与相同温度下饱和水蒸气含量的百分比是</a:t>
            </a:r>
            <a:r>
              <a:rPr lang="en-US" altLang="zh-CN" dirty="0">
                <a:latin typeface="黑体" panose="02010609060101010101" pitchFamily="49" charset="-122"/>
                <a:ea typeface="黑体" panose="02010609060101010101" pitchFamily="49" charset="-122"/>
                <a:sym typeface="思源黑体" panose="020B0500000000000000" pitchFamily="34" charset="-122"/>
              </a:rPr>
              <a:t>90%</a:t>
            </a:r>
            <a:r>
              <a:rPr lang="zh-CN" altLang="en-US" dirty="0">
                <a:latin typeface="黑体" panose="02010609060101010101" pitchFamily="49" charset="-122"/>
                <a:ea typeface="黑体" panose="02010609060101010101" pitchFamily="49" charset="-122"/>
                <a:sym typeface="思源黑体" panose="020B0500000000000000" pitchFamily="34" charset="-122"/>
              </a:rPr>
              <a:t>。</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pic>
        <p:nvPicPr>
          <p:cNvPr id="12" name="图片 11">
            <a:extLst>
              <a:ext uri="{FF2B5EF4-FFF2-40B4-BE49-F238E27FC236}">
                <a16:creationId xmlns:a16="http://schemas.microsoft.com/office/drawing/2014/main" id="{987FBFC1-FA93-46BF-BD9F-89DDEBCF4D6A}"/>
              </a:ext>
            </a:extLst>
          </p:cNvPr>
          <p:cNvPicPr>
            <a:picLocks noChangeAspect="1"/>
          </p:cNvPicPr>
          <p:nvPr/>
        </p:nvPicPr>
        <p:blipFill rotWithShape="1">
          <a:blip r:embed="rId3">
            <a:extLst>
              <a:ext uri="{28A0092B-C50C-407E-A947-70E740481C1C}">
                <a14:useLocalDpi xmlns:a14="http://schemas.microsoft.com/office/drawing/2010/main" val="0"/>
              </a:ext>
            </a:extLst>
          </a:blip>
          <a:srcRect l="12706" r="12734"/>
          <a:stretch/>
        </p:blipFill>
        <p:spPr>
          <a:xfrm>
            <a:off x="165200" y="973193"/>
            <a:ext cx="5317374" cy="4170567"/>
          </a:xfrm>
          <a:prstGeom prst="rect">
            <a:avLst/>
          </a:prstGeom>
        </p:spPr>
      </p:pic>
      <p:sp>
        <p:nvSpPr>
          <p:cNvPr id="13" name="矩形 12">
            <a:extLst>
              <a:ext uri="{FF2B5EF4-FFF2-40B4-BE49-F238E27FC236}">
                <a16:creationId xmlns:a16="http://schemas.microsoft.com/office/drawing/2014/main" id="{22535882-723D-4A9C-A98D-6F77CD3F9479}"/>
              </a:ext>
            </a:extLst>
          </p:cNvPr>
          <p:cNvSpPr/>
          <p:nvPr/>
        </p:nvSpPr>
        <p:spPr>
          <a:xfrm>
            <a:off x="2910972" y="4015487"/>
            <a:ext cx="854385" cy="961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214028"/>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指令学习</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6" name="文本框 5">
            <a:extLst>
              <a:ext uri="{FF2B5EF4-FFF2-40B4-BE49-F238E27FC236}">
                <a16:creationId xmlns:a16="http://schemas.microsoft.com/office/drawing/2014/main" id="{CD9FD99E-13EC-4B2F-AB29-E0461B3BA3D4}"/>
              </a:ext>
            </a:extLst>
          </p:cNvPr>
          <p:cNvSpPr txBox="1"/>
          <p:nvPr/>
        </p:nvSpPr>
        <p:spPr>
          <a:xfrm>
            <a:off x="1166947" y="3114515"/>
            <a:ext cx="10341293" cy="1296445"/>
          </a:xfrm>
          <a:prstGeom prst="rect">
            <a:avLst/>
          </a:prstGeom>
          <a:noFill/>
        </p:spPr>
        <p:txBody>
          <a:bodyPr wrap="none" rtlCol="0">
            <a:spAutoFit/>
          </a:bodyPr>
          <a:lstStyle/>
          <a:p>
            <a:pPr>
              <a:lnSpc>
                <a:spcPct val="150000"/>
              </a:lnSpc>
            </a:pPr>
            <a:r>
              <a:rPr lang="zh-CN" altLang="en-US" dirty="0"/>
              <a:t>这条指令在输入类别指令中，使用这个指令可以读取指定端口温湿度传感器上输出的温度、湿度值。</a:t>
            </a:r>
            <a:endParaRPr lang="en-US" altLang="zh-CN" dirty="0"/>
          </a:p>
          <a:p>
            <a:pPr>
              <a:lnSpc>
                <a:spcPct val="150000"/>
              </a:lnSpc>
            </a:pPr>
            <a:r>
              <a:rPr lang="zh-CN" altLang="en-US" dirty="0"/>
              <a:t>指令默认读取的是温度值；通过单击下拉列表，可以选择读温度或湿度。</a:t>
            </a:r>
            <a:endParaRPr lang="en-US" altLang="zh-CN" dirty="0"/>
          </a:p>
          <a:p>
            <a:pPr>
              <a:lnSpc>
                <a:spcPct val="150000"/>
              </a:lnSpc>
            </a:pPr>
            <a:r>
              <a:rPr lang="zh-CN" altLang="en-US" dirty="0"/>
              <a:t>这条指令需要与其他指令配合使用，无法单独使用。</a:t>
            </a:r>
          </a:p>
        </p:txBody>
      </p:sp>
      <p:pic>
        <p:nvPicPr>
          <p:cNvPr id="3" name="图片 2">
            <a:extLst>
              <a:ext uri="{FF2B5EF4-FFF2-40B4-BE49-F238E27FC236}">
                <a16:creationId xmlns:a16="http://schemas.microsoft.com/office/drawing/2014/main" id="{41EECE8A-AB4B-4C41-8BB7-9573AFF22ABC}"/>
              </a:ext>
            </a:extLst>
          </p:cNvPr>
          <p:cNvPicPr>
            <a:picLocks noChangeAspect="1"/>
          </p:cNvPicPr>
          <p:nvPr/>
        </p:nvPicPr>
        <p:blipFill>
          <a:blip r:embed="rId3"/>
          <a:stretch>
            <a:fillRect/>
          </a:stretch>
        </p:blipFill>
        <p:spPr>
          <a:xfrm>
            <a:off x="4348843" y="1428613"/>
            <a:ext cx="2971800" cy="10572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3</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2" name="图片 1">
            <a:extLst>
              <a:ext uri="{FF2B5EF4-FFF2-40B4-BE49-F238E27FC236}">
                <a16:creationId xmlns:a16="http://schemas.microsoft.com/office/drawing/2014/main" id="{4C336DD5-6A8D-4910-9E8A-90B8169A09B5}"/>
              </a:ext>
            </a:extLst>
          </p:cNvPr>
          <p:cNvPicPr>
            <a:picLocks noChangeAspect="1"/>
          </p:cNvPicPr>
          <p:nvPr/>
        </p:nvPicPr>
        <p:blipFill>
          <a:blip r:embed="rId3"/>
          <a:stretch>
            <a:fillRect/>
          </a:stretch>
        </p:blipFill>
        <p:spPr>
          <a:xfrm>
            <a:off x="1001471" y="1713729"/>
            <a:ext cx="4181475" cy="3619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800" b="1" dirty="0">
                <a:solidFill>
                  <a:prstClr val="white"/>
                </a:solidFill>
                <a:latin typeface="黑体" panose="02010609060101010101" charset="-122"/>
                <a:ea typeface="黑体" panose="02010609060101010101" charset="-122"/>
                <a:sym typeface="思源黑体" panose="020B0500000000000000" pitchFamily="34" charset="-122"/>
              </a:rPr>
              <a:t>3</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4" name="文本框 3">
            <a:extLst>
              <a:ext uri="{FF2B5EF4-FFF2-40B4-BE49-F238E27FC236}">
                <a16:creationId xmlns:a16="http://schemas.microsoft.com/office/drawing/2014/main" id="{3F089A09-C0A0-4F56-B045-CF7DD165CBA0}"/>
              </a:ext>
            </a:extLst>
          </p:cNvPr>
          <p:cNvSpPr txBox="1"/>
          <p:nvPr/>
        </p:nvSpPr>
        <p:spPr>
          <a:xfrm>
            <a:off x="322203" y="2967335"/>
            <a:ext cx="2595168" cy="646331"/>
          </a:xfrm>
          <a:prstGeom prst="rect">
            <a:avLst/>
          </a:prstGeom>
          <a:noFill/>
        </p:spPr>
        <p:txBody>
          <a:bodyPr wrap="square" rtlCol="0">
            <a:spAutoFit/>
          </a:bodyPr>
          <a:lstStyle/>
          <a:p>
            <a:r>
              <a:rPr lang="zh-CN" altLang="en-US" dirty="0"/>
              <a:t>左按键</a:t>
            </a:r>
            <a:r>
              <a:rPr lang="en-US" altLang="zh-CN" dirty="0"/>
              <a:t>-</a:t>
            </a:r>
            <a:r>
              <a:rPr lang="zh-CN" altLang="en-US" dirty="0"/>
              <a:t>温度</a:t>
            </a:r>
            <a:endParaRPr lang="en-US" altLang="zh-CN" dirty="0"/>
          </a:p>
          <a:p>
            <a:r>
              <a:rPr lang="zh-CN" altLang="en-US" dirty="0"/>
              <a:t>右按键</a:t>
            </a:r>
            <a:r>
              <a:rPr lang="en-US" altLang="zh-CN" dirty="0"/>
              <a:t>-</a:t>
            </a:r>
            <a:r>
              <a:rPr lang="zh-CN" altLang="en-US" dirty="0"/>
              <a:t>湿度</a:t>
            </a:r>
          </a:p>
        </p:txBody>
      </p:sp>
      <p:pic>
        <p:nvPicPr>
          <p:cNvPr id="3" name="图片 2">
            <a:extLst>
              <a:ext uri="{FF2B5EF4-FFF2-40B4-BE49-F238E27FC236}">
                <a16:creationId xmlns:a16="http://schemas.microsoft.com/office/drawing/2014/main" id="{FBE2A779-69EF-4696-A0C3-853F5D964BC8}"/>
              </a:ext>
            </a:extLst>
          </p:cNvPr>
          <p:cNvPicPr>
            <a:picLocks noChangeAspect="1"/>
          </p:cNvPicPr>
          <p:nvPr/>
        </p:nvPicPr>
        <p:blipFill>
          <a:blip r:embed="rId3"/>
          <a:stretch>
            <a:fillRect/>
          </a:stretch>
        </p:blipFill>
        <p:spPr>
          <a:xfrm>
            <a:off x="2167669" y="1406802"/>
            <a:ext cx="4610100" cy="4810125"/>
          </a:xfrm>
          <a:prstGeom prst="rect">
            <a:avLst/>
          </a:prstGeom>
        </p:spPr>
      </p:pic>
    </p:spTree>
    <p:extLst>
      <p:ext uri="{BB962C8B-B14F-4D97-AF65-F5344CB8AC3E}">
        <p14:creationId xmlns:p14="http://schemas.microsoft.com/office/powerpoint/2010/main" val="3263255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MH" val="20161008230036"/>
  <p:tag name="MH_LIBRARY" val="CONTENTS"/>
  <p:tag name="MH_TYPE" val="OTHERS"/>
  <p:tag name="ID" val="553514"/>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239</Words>
  <Application>Microsoft Office PowerPoint</Application>
  <PresentationFormat>宽屏</PresentationFormat>
  <Paragraphs>40</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等线</vt:lpstr>
      <vt:lpstr>黑体</vt:lpstr>
      <vt:lpstr>思源黑体</vt:lpstr>
      <vt:lpstr>字魂35号-经典雅黑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862788511@qq.com</cp:lastModifiedBy>
  <cp:revision>57</cp:revision>
  <dcterms:created xsi:type="dcterms:W3CDTF">2019-11-11T11:40:00Z</dcterms:created>
  <dcterms:modified xsi:type="dcterms:W3CDTF">2020-05-07T03:43:45Z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