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314" r:id="rId2"/>
    <p:sldId id="2316" r:id="rId3"/>
    <p:sldId id="2315" r:id="rId4"/>
    <p:sldId id="1489" r:id="rId5"/>
    <p:sldId id="2322" r:id="rId6"/>
    <p:sldId id="2324" r:id="rId7"/>
    <p:sldId id="2326" r:id="rId8"/>
    <p:sldId id="2325" r:id="rId9"/>
  </p:sldIdLst>
  <p:sldSz cx="12192000" cy="6858000"/>
  <p:notesSz cx="6858000" cy="91440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8"/>
    <p:restoredTop sz="96318" autoAdjust="0"/>
  </p:normalViewPr>
  <p:slideViewPr>
    <p:cSldViewPr snapToGrid="0">
      <p:cViewPr varScale="1">
        <p:scale>
          <a:sx n="106" d="100"/>
          <a:sy n="106" d="100"/>
        </p:scale>
        <p:origin x="66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33F80-539D-4707-9841-183974CC1F85}" type="datetimeFigureOut">
              <a:rPr lang="zh-CN" altLang="en-US" smtClean="0"/>
              <a:t>2020/5/7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A775D-D46C-46CC-AD07-85213D52E0F3}"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5</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6</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7</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8</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2020/5/7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BA338-C754-4EDE-B0F7-9C541DAB2653}" type="datetimeFigureOut">
              <a:rPr lang="zh-CN" altLang="en-US" smtClean="0"/>
              <a:t>2020/5/7</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E5F2F-2341-4894-9DB8-674B4B2A6DE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962107" y="3746763"/>
            <a:ext cx="2436860" cy="2646878"/>
          </a:xfrm>
          <a:prstGeom prst="rect">
            <a:avLst/>
          </a:prstGeom>
          <a:noFill/>
        </p:spPr>
        <p:txBody>
          <a:bodyPr wrap="square" rtlCol="0">
            <a:spAutoFit/>
          </a:bodyPr>
          <a:lstStyle/>
          <a:p>
            <a:r>
              <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PA-矩形 3"/>
          <p:cNvSpPr/>
          <p:nvPr>
            <p:custDataLst>
              <p:tags r:id="rId1"/>
            </p:custDataLst>
          </p:nvPr>
        </p:nvSpPr>
        <p:spPr>
          <a:xfrm>
            <a:off x="2630731" y="2255092"/>
            <a:ext cx="5690172" cy="1015663"/>
          </a:xfrm>
          <a:prstGeom prst="rect">
            <a:avLst/>
          </a:prstGeom>
        </p:spPr>
        <p:txBody>
          <a:bodyPr wrap="square">
            <a:spAutoFit/>
          </a:bodyPr>
          <a:lstStyle/>
          <a:p>
            <a:pPr algn="ctr"/>
            <a:r>
              <a:rPr lang="en-US" altLang="zh-CN" sz="60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Nano</a:t>
            </a:r>
            <a:r>
              <a:rPr lang="zh-CN" altLang="en-US" sz="60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实验箱微课</a:t>
            </a:r>
            <a:endParaRPr lang="en-US" altLang="zh-CN" sz="44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10" name="PA-文本框 6"/>
          <p:cNvSpPr txBox="1"/>
          <p:nvPr>
            <p:custDataLst>
              <p:tags r:id="rId2"/>
            </p:custDataLst>
          </p:nvPr>
        </p:nvSpPr>
        <p:spPr>
          <a:xfrm>
            <a:off x="2010484" y="3368804"/>
            <a:ext cx="6537168" cy="584775"/>
          </a:xfrm>
          <a:prstGeom prst="rect">
            <a:avLst/>
          </a:prstGeom>
          <a:solidFill>
            <a:schemeClr val="tx1">
              <a:alpha val="0"/>
            </a:scheme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dist"/>
            <a:r>
              <a:rPr lang="zh-CN" altLang="en-US" sz="3200" spc="300" dirty="0">
                <a:solidFill>
                  <a:schemeClr val="accent1"/>
                </a:solidFill>
                <a:latin typeface="黑体" panose="02010609060101010101" charset="-122"/>
                <a:ea typeface="黑体" panose="02010609060101010101" charset="-122"/>
                <a:sym typeface="思源黑体" panose="020B0500000000000000" pitchFamily="34" charset="-122"/>
              </a:rPr>
              <a:t>好好搭搭在线</a:t>
            </a:r>
            <a:endParaRPr lang="en-US" altLang="zh-CN" sz="3200" spc="300" dirty="0">
              <a:solidFill>
                <a:schemeClr val="accent1"/>
              </a:solidFill>
              <a:latin typeface="黑体" panose="02010609060101010101" charset="-122"/>
              <a:ea typeface="黑体" panose="02010609060101010101" charset="-122"/>
              <a:sym typeface="思源黑体" panose="020B0500000000000000" pitchFamily="34" charset="-122"/>
            </a:endParaRPr>
          </a:p>
        </p:txBody>
      </p:sp>
      <p:sp>
        <p:nvSpPr>
          <p:cNvPr id="13"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4" name="图片 13"/>
          <p:cNvPicPr>
            <a:picLocks noChangeAspect="1"/>
          </p:cNvPicPr>
          <p:nvPr/>
        </p:nvPicPr>
        <p:blipFill>
          <a:blip r:embed="rId5"/>
          <a:stretch>
            <a:fillRect/>
          </a:stretch>
        </p:blipFill>
        <p:spPr>
          <a:xfrm>
            <a:off x="1267034" y="306689"/>
            <a:ext cx="1946275" cy="6711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9"/>
          <p:cNvSpPr/>
          <p:nvPr/>
        </p:nvSpPr>
        <p:spPr bwMode="auto">
          <a:xfrm>
            <a:off x="5935844" y="472698"/>
            <a:ext cx="6256156" cy="6385302"/>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3"/>
          <p:cNvSpPr/>
          <p:nvPr/>
        </p:nvSpPr>
        <p:spPr>
          <a:xfrm>
            <a:off x="0" y="1670179"/>
            <a:ext cx="12192000" cy="3163754"/>
          </a:xfrm>
          <a:prstGeom prst="rect">
            <a:avLst/>
          </a:prstGeom>
          <a:blipFill>
            <a:blip r:embed="rId3"/>
            <a:stretch>
              <a:fillRect t="-88043" b="-6845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矩形 12"/>
          <p:cNvSpPr/>
          <p:nvPr/>
        </p:nvSpPr>
        <p:spPr>
          <a:xfrm>
            <a:off x="0" y="1670179"/>
            <a:ext cx="12192000" cy="3163754"/>
          </a:xfrm>
          <a:prstGeom prst="rect">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12" name="Group 11"/>
          <p:cNvGrpSpPr/>
          <p:nvPr/>
        </p:nvGrpSpPr>
        <p:grpSpPr>
          <a:xfrm>
            <a:off x="2318096" y="2024008"/>
            <a:ext cx="2381772" cy="2190931"/>
            <a:chOff x="1470701" y="2113791"/>
            <a:chExt cx="3820826" cy="3607097"/>
          </a:xfrm>
        </p:grpSpPr>
        <p:sp>
          <p:nvSpPr>
            <p:cNvPr id="8" name="矩形 1"/>
            <p:cNvSpPr/>
            <p:nvPr/>
          </p:nvSpPr>
          <p:spPr>
            <a:xfrm>
              <a:off x="1470701" y="2113791"/>
              <a:ext cx="3820826" cy="36070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矩形 3"/>
            <p:cNvSpPr/>
            <p:nvPr/>
          </p:nvSpPr>
          <p:spPr>
            <a:xfrm>
              <a:off x="1470701" y="5244371"/>
              <a:ext cx="1339402" cy="47651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4"/>
            <p:cNvSpPr/>
            <p:nvPr/>
          </p:nvSpPr>
          <p:spPr>
            <a:xfrm>
              <a:off x="2810101" y="5244371"/>
              <a:ext cx="1566931" cy="4765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5"/>
            <p:cNvSpPr txBox="1"/>
            <p:nvPr/>
          </p:nvSpPr>
          <p:spPr>
            <a:xfrm>
              <a:off x="2019199" y="2488299"/>
              <a:ext cx="2723828" cy="238156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rPr>
                <a:t>好好搭搭</a:t>
              </a:r>
              <a:endParaRPr kumimoji="0" lang="zh-CN" altLang="en-US" sz="48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endParaRPr>
            </a:p>
          </p:txBody>
        </p:sp>
      </p:grpSp>
      <p:sp>
        <p:nvSpPr>
          <p:cNvPr id="14" name="文本框 17"/>
          <p:cNvSpPr txBox="1"/>
          <p:nvPr/>
        </p:nvSpPr>
        <p:spPr>
          <a:xfrm>
            <a:off x="4612364" y="2634516"/>
            <a:ext cx="5740629" cy="923330"/>
          </a:xfrm>
          <a:prstGeom prst="rect">
            <a:avLst/>
          </a:prstGeom>
          <a:noFill/>
        </p:spPr>
        <p:txBody>
          <a:bodyPr wrap="square" rtlCol="0">
            <a:spAutoFit/>
          </a:bodyPr>
          <a:lstStyle/>
          <a:p>
            <a:pPr algn="ctr"/>
            <a:r>
              <a:rPr lang="zh-CN" altLang="en-US" sz="5400" b="1" dirty="0">
                <a:solidFill>
                  <a:schemeClr val="bg1"/>
                </a:solidFill>
                <a:latin typeface="黑体" panose="02010609060101010101" charset="-122"/>
                <a:ea typeface="黑体" panose="02010609060101010101" charset="-122"/>
                <a:sym typeface="思源黑体" panose="020B0500000000000000" pitchFamily="34" charset="-122"/>
              </a:rPr>
              <a:t>电位器的使用</a:t>
            </a:r>
          </a:p>
        </p:txBody>
      </p:sp>
      <p:pic>
        <p:nvPicPr>
          <p:cNvPr id="17" name="图片 16"/>
          <p:cNvPicPr>
            <a:picLocks noChangeAspect="1"/>
          </p:cNvPicPr>
          <p:nvPr/>
        </p:nvPicPr>
        <p:blipFill>
          <a:blip r:embed="rId4"/>
          <a:stretch>
            <a:fillRect/>
          </a:stretch>
        </p:blipFill>
        <p:spPr>
          <a:xfrm>
            <a:off x="1267034" y="306689"/>
            <a:ext cx="1946275" cy="6711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9"/>
          <p:cNvSpPr/>
          <p:nvPr/>
        </p:nvSpPr>
        <p:spPr bwMode="auto">
          <a:xfrm>
            <a:off x="9554817" y="4268122"/>
            <a:ext cx="2637181" cy="2589877"/>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32" name="组合 31"/>
          <p:cNvGrpSpPr/>
          <p:nvPr/>
        </p:nvGrpSpPr>
        <p:grpSpPr>
          <a:xfrm>
            <a:off x="0" y="0"/>
            <a:ext cx="10266691" cy="6858000"/>
            <a:chOff x="0" y="0"/>
            <a:chExt cx="10266691" cy="6858000"/>
          </a:xfrm>
        </p:grpSpPr>
        <p:sp>
          <p:nvSpPr>
            <p:cNvPr id="26" name="Freeform 9"/>
            <p:cNvSpPr/>
            <p:nvPr/>
          </p:nvSpPr>
          <p:spPr bwMode="auto">
            <a:xfrm rot="10800000">
              <a:off x="3550508"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algn="dist"/>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
            <p:cNvSpPr/>
            <p:nvPr/>
          </p:nvSpPr>
          <p:spPr>
            <a:xfrm>
              <a:off x="0" y="0"/>
              <a:ext cx="35505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7" name="íślîḑê"/>
          <p:cNvGrpSpPr/>
          <p:nvPr/>
        </p:nvGrpSpPr>
        <p:grpSpPr>
          <a:xfrm>
            <a:off x="5014984" y="1216132"/>
            <a:ext cx="4539832" cy="776637"/>
            <a:chOff x="2034026" y="1655335"/>
            <a:chExt cx="3649632" cy="624349"/>
          </a:xfrm>
        </p:grpSpPr>
        <p:sp>
          <p:nvSpPr>
            <p:cNvPr id="21" name="ïş1îḓê"/>
            <p:cNvSpPr/>
            <p:nvPr/>
          </p:nvSpPr>
          <p:spPr>
            <a:xfrm>
              <a:off x="2034026" y="1655335"/>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01</a:t>
              </a:r>
            </a:p>
          </p:txBody>
        </p:sp>
        <p:sp>
          <p:nvSpPr>
            <p:cNvPr id="22" name="ïṣḷîḓe"/>
            <p:cNvSpPr/>
            <p:nvPr/>
          </p:nvSpPr>
          <p:spPr bwMode="auto">
            <a:xfrm>
              <a:off x="2763152" y="1670076"/>
              <a:ext cx="2920506" cy="55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基础知识</a:t>
              </a:r>
              <a:endParaRPr lang="en-US" altLang="zh-CN" sz="3200" spc="1200" dirty="0">
                <a:latin typeface="黑体" panose="02010609060101010101" charset="-122"/>
                <a:ea typeface="黑体" panose="02010609060101010101" charset="-122"/>
                <a:sym typeface="思源黑体" panose="020B0500000000000000" pitchFamily="34" charset="-122"/>
              </a:endParaRPr>
            </a:p>
          </p:txBody>
        </p:sp>
      </p:grpSp>
      <p:grpSp>
        <p:nvGrpSpPr>
          <p:cNvPr id="8" name="ïslidé"/>
          <p:cNvGrpSpPr/>
          <p:nvPr/>
        </p:nvGrpSpPr>
        <p:grpSpPr>
          <a:xfrm>
            <a:off x="5014984" y="2292786"/>
            <a:ext cx="4539831" cy="776637"/>
            <a:chOff x="2034026" y="2490855"/>
            <a:chExt cx="3649631" cy="624349"/>
          </a:xfrm>
        </p:grpSpPr>
        <p:sp>
          <p:nvSpPr>
            <p:cNvPr id="19" name="išḻíḋê"/>
            <p:cNvSpPr/>
            <p:nvPr/>
          </p:nvSpPr>
          <p:spPr>
            <a:xfrm>
              <a:off x="2034026" y="2490855"/>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02</a:t>
              </a:r>
            </a:p>
          </p:txBody>
        </p:sp>
        <p:sp>
          <p:nvSpPr>
            <p:cNvPr id="20" name="ïSľíḑe"/>
            <p:cNvSpPr/>
            <p:nvPr/>
          </p:nvSpPr>
          <p:spPr bwMode="auto">
            <a:xfrm>
              <a:off x="2763151" y="2630807"/>
              <a:ext cx="2920506" cy="480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指令学习</a:t>
              </a:r>
              <a:endParaRPr lang="en-US" altLang="zh-CN" sz="3200" spc="1200" dirty="0">
                <a:latin typeface="黑体" panose="02010609060101010101" charset="-122"/>
                <a:ea typeface="黑体" panose="02010609060101010101" charset="-122"/>
                <a:sym typeface="思源黑体" panose="020B0500000000000000" pitchFamily="34" charset="-122"/>
              </a:endParaRPr>
            </a:p>
          </p:txBody>
        </p:sp>
      </p:grpSp>
      <p:grpSp>
        <p:nvGrpSpPr>
          <p:cNvPr id="9" name="ísļïďe"/>
          <p:cNvGrpSpPr/>
          <p:nvPr/>
        </p:nvGrpSpPr>
        <p:grpSpPr>
          <a:xfrm>
            <a:off x="5060651" y="3364515"/>
            <a:ext cx="4494164" cy="776637"/>
            <a:chOff x="2034026" y="3326376"/>
            <a:chExt cx="3612919" cy="624349"/>
          </a:xfrm>
        </p:grpSpPr>
        <p:sp>
          <p:nvSpPr>
            <p:cNvPr id="17"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03</a:t>
              </a:r>
            </a:p>
          </p:txBody>
        </p:sp>
        <p:sp>
          <p:nvSpPr>
            <p:cNvPr id="18" name="îśļïḑè"/>
            <p:cNvSpPr/>
            <p:nvPr/>
          </p:nvSpPr>
          <p:spPr bwMode="auto">
            <a:xfrm>
              <a:off x="2763151" y="3466328"/>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程序代码</a:t>
              </a:r>
            </a:p>
          </p:txBody>
        </p:sp>
      </p:grpSp>
      <p:cxnSp>
        <p:nvCxnSpPr>
          <p:cNvPr id="11" name="直接连接符 19"/>
          <p:cNvCxnSpPr/>
          <p:nvPr/>
        </p:nvCxnSpPr>
        <p:spPr>
          <a:xfrm>
            <a:off x="6051164" y="2097330"/>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20"/>
          <p:cNvCxnSpPr/>
          <p:nvPr/>
        </p:nvCxnSpPr>
        <p:spPr>
          <a:xfrm>
            <a:off x="6051164" y="3173984"/>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21"/>
          <p:cNvCxnSpPr/>
          <p:nvPr/>
        </p:nvCxnSpPr>
        <p:spPr>
          <a:xfrm>
            <a:off x="6096831" y="424571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MH_Others_1"/>
          <p:cNvSpPr txBox="1"/>
          <p:nvPr>
            <p:custDataLst>
              <p:tags r:id="rId1"/>
            </p:custDataLst>
          </p:nvPr>
        </p:nvSpPr>
        <p:spPr>
          <a:xfrm>
            <a:off x="700179" y="2982026"/>
            <a:ext cx="2150150" cy="923290"/>
          </a:xfrm>
          <a:prstGeom prst="rect">
            <a:avLst/>
          </a:prstGeom>
          <a:noFill/>
        </p:spPr>
        <p:txBody>
          <a:bodyPr wrap="square" lIns="108000" tIns="0" rIns="0" bIns="0" rtlCol="0" anchor="ctr" anchorCtr="0">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rPr>
              <a:t>目录</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556" y="474297"/>
            <a:ext cx="2158227" cy="52322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基础知识</a:t>
            </a: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p>
        </p:txBody>
      </p:sp>
      <p:sp>
        <p:nvSpPr>
          <p:cNvPr id="19" name="矩形 18"/>
          <p:cNvSpPr/>
          <p:nvPr/>
        </p:nvSpPr>
        <p:spPr>
          <a:xfrm>
            <a:off x="640555" y="1209982"/>
            <a:ext cx="11281479" cy="1151269"/>
          </a:xfrm>
          <a:prstGeom prst="rect">
            <a:avLst/>
          </a:prstGeom>
        </p:spPr>
        <p:txBody>
          <a:bodyPr wrap="square" lIns="91433" tIns="45716" rIns="91433" bIns="45716">
            <a:spAutoFit/>
          </a:bodyPr>
          <a:lstStyle/>
          <a:p>
            <a:pPr lvl="0">
              <a:lnSpc>
                <a:spcPct val="120000"/>
              </a:lnSpc>
              <a:defRPr/>
            </a:pPr>
            <a:r>
              <a:rPr lang="zh-CN" altLang="en-US" sz="2000" dirty="0">
                <a:latin typeface="黑体" panose="02010609060101010101" pitchFamily="49" charset="-122"/>
                <a:ea typeface="黑体" panose="02010609060101010101" pitchFamily="49" charset="-122"/>
                <a:sym typeface="思源黑体" panose="020B0500000000000000" pitchFamily="34" charset="-122"/>
              </a:rPr>
              <a:t>电位器传感器是一种常用的电子元件，广泛应用于各种电器和电子设备中。它是一种把机械的线位移或角位移输入量转换为与它成一定函数关系的电阻和电压输出的传感元件。</a:t>
            </a:r>
            <a:r>
              <a:rPr lang="en-US" altLang="zh-CN" sz="2000" dirty="0">
                <a:latin typeface="黑体" panose="02010609060101010101" pitchFamily="49" charset="-122"/>
                <a:ea typeface="黑体" panose="02010609060101010101" pitchFamily="49" charset="-122"/>
                <a:sym typeface="思源黑体" panose="020B0500000000000000" pitchFamily="34" charset="-122"/>
              </a:rPr>
              <a:t>Nano</a:t>
            </a:r>
            <a:r>
              <a:rPr lang="zh-CN" altLang="en-US" sz="2000" dirty="0">
                <a:latin typeface="黑体" panose="02010609060101010101" pitchFamily="49" charset="-122"/>
                <a:ea typeface="黑体" panose="02010609060101010101" pitchFamily="49" charset="-122"/>
                <a:sym typeface="思源黑体" panose="020B0500000000000000" pitchFamily="34" charset="-122"/>
              </a:rPr>
              <a:t>实验箱配套的电位器转动角度范围为</a:t>
            </a:r>
            <a:r>
              <a:rPr lang="en-US" altLang="zh-CN" sz="2000" dirty="0">
                <a:latin typeface="黑体" panose="02010609060101010101" pitchFamily="49" charset="-122"/>
                <a:ea typeface="黑体" panose="02010609060101010101" pitchFamily="49" charset="-122"/>
                <a:sym typeface="思源黑体" panose="020B0500000000000000" pitchFamily="34" charset="-122"/>
              </a:rPr>
              <a:t>0~300°</a:t>
            </a:r>
            <a:r>
              <a:rPr lang="zh-CN" altLang="en-US" sz="2000" dirty="0">
                <a:latin typeface="黑体" panose="02010609060101010101" pitchFamily="49" charset="-122"/>
                <a:ea typeface="黑体" panose="02010609060101010101" pitchFamily="49" charset="-122"/>
                <a:sym typeface="思源黑体" panose="020B0500000000000000" pitchFamily="34" charset="-122"/>
              </a:rPr>
              <a:t>。</a:t>
            </a:r>
          </a:p>
        </p:txBody>
      </p:sp>
      <p:sp>
        <p:nvSpPr>
          <p:cNvPr id="25" name="TextBox 74"/>
          <p:cNvSpPr txBox="1"/>
          <p:nvPr/>
        </p:nvSpPr>
        <p:spPr>
          <a:xfrm>
            <a:off x="520394" y="474297"/>
            <a:ext cx="365806" cy="52322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1</a:t>
            </a:r>
          </a:p>
        </p:txBody>
      </p:sp>
      <p:pic>
        <p:nvPicPr>
          <p:cNvPr id="3" name="图片 2">
            <a:extLst>
              <a:ext uri="{FF2B5EF4-FFF2-40B4-BE49-F238E27FC236}">
                <a16:creationId xmlns:a16="http://schemas.microsoft.com/office/drawing/2014/main" id="{3BA3B653-E367-490F-9192-BF9798FBA9C2}"/>
              </a:ext>
            </a:extLst>
          </p:cNvPr>
          <p:cNvPicPr>
            <a:picLocks noChangeAspect="1"/>
          </p:cNvPicPr>
          <p:nvPr/>
        </p:nvPicPr>
        <p:blipFill>
          <a:blip r:embed="rId3"/>
          <a:stretch>
            <a:fillRect/>
          </a:stretch>
        </p:blipFill>
        <p:spPr>
          <a:xfrm>
            <a:off x="1593668" y="2756176"/>
            <a:ext cx="5721531" cy="1991448"/>
          </a:xfrm>
          <a:prstGeom prst="rect">
            <a:avLst/>
          </a:prstGeom>
        </p:spPr>
      </p:pic>
      <p:sp>
        <p:nvSpPr>
          <p:cNvPr id="12" name="矩形 11">
            <a:extLst>
              <a:ext uri="{FF2B5EF4-FFF2-40B4-BE49-F238E27FC236}">
                <a16:creationId xmlns:a16="http://schemas.microsoft.com/office/drawing/2014/main" id="{142C09BF-867A-44A4-9604-37BAE6FDF0EA}"/>
              </a:ext>
            </a:extLst>
          </p:cNvPr>
          <p:cNvSpPr/>
          <p:nvPr/>
        </p:nvSpPr>
        <p:spPr>
          <a:xfrm>
            <a:off x="4288661" y="3870509"/>
            <a:ext cx="1187156" cy="4576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33656"/>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556" y="474297"/>
            <a:ext cx="2158227"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指令学习</a:t>
            </a:r>
            <a:endParaRPr kumimoji="0" lang="zh-CN" altLang="en-US" sz="2800" b="0" i="0" u="none" strike="noStrike" kern="1200" cap="none" spc="600" normalizeH="0" baseline="0" noProof="0" dirty="0">
              <a:ln>
                <a:noFill/>
              </a:ln>
              <a:solidFill>
                <a:prstClr val="black">
                  <a:lumMod val="75000"/>
                  <a:lumOff val="25000"/>
                </a:prstClr>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0394" y="474297"/>
            <a:ext cx="365806" cy="52322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2</a:t>
            </a:r>
          </a:p>
        </p:txBody>
      </p:sp>
      <p:sp>
        <p:nvSpPr>
          <p:cNvPr id="10" name="TextBox 24"/>
          <p:cNvSpPr txBox="1"/>
          <p:nvPr/>
        </p:nvSpPr>
        <p:spPr>
          <a:xfrm>
            <a:off x="2010915" y="2766503"/>
            <a:ext cx="8488854" cy="481847"/>
          </a:xfrm>
          <a:prstGeom prst="rect">
            <a:avLst/>
          </a:prstGeom>
          <a:noFill/>
        </p:spPr>
        <p:txBody>
          <a:bodyPr wrap="square" lIns="91423" tIns="45712" rIns="91423" bIns="45712" rtlCol="0">
            <a:spAutoFit/>
          </a:bodyPr>
          <a:lstStyle/>
          <a:p>
            <a:pPr lvl="0" defTabSz="1217930">
              <a:lnSpc>
                <a:spcPct val="150000"/>
              </a:lnSpc>
              <a:defRPr/>
            </a:pPr>
            <a:r>
              <a:rPr lang="zh-CN" altLang="en-US" sz="2000" dirty="0">
                <a:solidFill>
                  <a:schemeClr val="bg1">
                    <a:lumMod val="50000"/>
                  </a:schemeClr>
                </a:solidFill>
                <a:latin typeface="黑体" panose="02010609060101010101" charset="-122"/>
                <a:ea typeface="黑体" panose="02010609060101010101" charset="-122"/>
                <a:sym typeface="思源黑体" panose="020B0500000000000000" pitchFamily="34" charset="-122"/>
              </a:rPr>
              <a:t>这个指令在输入类别指令中，使用这个指令可以读取电位器的返回值。</a:t>
            </a:r>
          </a:p>
        </p:txBody>
      </p:sp>
      <p:pic>
        <p:nvPicPr>
          <p:cNvPr id="3" name="图片 2">
            <a:extLst>
              <a:ext uri="{FF2B5EF4-FFF2-40B4-BE49-F238E27FC236}">
                <a16:creationId xmlns:a16="http://schemas.microsoft.com/office/drawing/2014/main" id="{70BBE1A5-AB3E-404C-89CA-AE8D48740B8F}"/>
              </a:ext>
            </a:extLst>
          </p:cNvPr>
          <p:cNvPicPr>
            <a:picLocks noChangeAspect="1"/>
          </p:cNvPicPr>
          <p:nvPr/>
        </p:nvPicPr>
        <p:blipFill>
          <a:blip r:embed="rId3"/>
          <a:stretch>
            <a:fillRect/>
          </a:stretch>
        </p:blipFill>
        <p:spPr>
          <a:xfrm>
            <a:off x="4820874" y="1785802"/>
            <a:ext cx="2005010" cy="68743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556" y="474297"/>
            <a:ext cx="2158227"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600" normalizeH="0" baseline="0" noProof="0" dirty="0">
                <a:ln>
                  <a:noFill/>
                </a:ln>
                <a:solidFill>
                  <a:prstClr val="black">
                    <a:lumMod val="75000"/>
                    <a:lumOff val="25000"/>
                  </a:prstClr>
                </a:solidFill>
                <a:effectLst/>
                <a:uLnTx/>
                <a:uFillTx/>
                <a:latin typeface="黑体" panose="02010609060101010101" charset="-122"/>
                <a:ea typeface="黑体" panose="02010609060101010101" charset="-122"/>
                <a:cs typeface="+mn-cs"/>
                <a:sym typeface="思源黑体" panose="020B0500000000000000" pitchFamily="34" charset="-122"/>
              </a:rPr>
              <a:t>程序代码</a:t>
            </a:r>
          </a:p>
        </p:txBody>
      </p:sp>
      <p:sp>
        <p:nvSpPr>
          <p:cNvPr id="9" name="TextBox 10"/>
          <p:cNvSpPr txBox="1"/>
          <p:nvPr/>
        </p:nvSpPr>
        <p:spPr>
          <a:xfrm>
            <a:off x="6597091"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0394" y="474297"/>
            <a:ext cx="365806" cy="52322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2851177" y="1787481"/>
            <a:ext cx="1107996" cy="369332"/>
          </a:xfrm>
          <a:prstGeom prst="rect">
            <a:avLst/>
          </a:prstGeom>
          <a:noFill/>
        </p:spPr>
        <p:txBody>
          <a:bodyPr wrap="none" rtlCol="0">
            <a:spAutoFit/>
          </a:bodyPr>
          <a:lstStyle/>
          <a:p>
            <a:r>
              <a:rPr lang="zh-CN" altLang="en-US" dirty="0"/>
              <a:t>直接显示</a:t>
            </a:r>
          </a:p>
        </p:txBody>
      </p:sp>
      <p:graphicFrame>
        <p:nvGraphicFramePr>
          <p:cNvPr id="4" name="表格 4"/>
          <p:cNvGraphicFramePr>
            <a:graphicFrameLocks noGrp="1"/>
          </p:cNvGraphicFramePr>
          <p:nvPr>
            <p:custDataLst>
              <p:tags r:id="rId1"/>
            </p:custDataLst>
            <p:extLst>
              <p:ext uri="{D42A27DB-BD31-4B8C-83A1-F6EECF244321}">
                <p14:modId xmlns:p14="http://schemas.microsoft.com/office/powerpoint/2010/main" val="2300655669"/>
              </p:ext>
            </p:extLst>
          </p:nvPr>
        </p:nvGraphicFramePr>
        <p:xfrm>
          <a:off x="6597091" y="2721529"/>
          <a:ext cx="4084286" cy="736600"/>
        </p:xfrm>
        <a:graphic>
          <a:graphicData uri="http://schemas.openxmlformats.org/drawingml/2006/table">
            <a:tbl>
              <a:tblPr firstRow="1" bandRow="1">
                <a:tableStyleId>{5C22544A-7EE6-4342-B048-85BDC9FD1C3A}</a:tableStyleId>
              </a:tblPr>
              <a:tblGrid>
                <a:gridCol w="2025538">
                  <a:extLst>
                    <a:ext uri="{9D8B030D-6E8A-4147-A177-3AD203B41FA5}">
                      <a16:colId xmlns:a16="http://schemas.microsoft.com/office/drawing/2014/main" val="20000"/>
                    </a:ext>
                  </a:extLst>
                </a:gridCol>
                <a:gridCol w="2058748">
                  <a:extLst>
                    <a:ext uri="{9D8B030D-6E8A-4147-A177-3AD203B41FA5}">
                      <a16:colId xmlns:a16="http://schemas.microsoft.com/office/drawing/2014/main" val="20001"/>
                    </a:ext>
                  </a:extLst>
                </a:gridCol>
              </a:tblGrid>
              <a:tr h="0">
                <a:tc>
                  <a:txBody>
                    <a:bodyPr/>
                    <a:lstStyle/>
                    <a:p>
                      <a:pPr algn="ctr"/>
                      <a:r>
                        <a:rPr lang="zh-CN" altLang="en-US" dirty="0"/>
                        <a:t>最小测量值</a:t>
                      </a:r>
                    </a:p>
                  </a:txBody>
                  <a:tcPr/>
                </a:tc>
                <a:tc>
                  <a:txBody>
                    <a:bodyPr/>
                    <a:lstStyle/>
                    <a:p>
                      <a:pPr algn="ctr"/>
                      <a:r>
                        <a:rPr lang="zh-CN" altLang="en-US" dirty="0"/>
                        <a:t>最大测量值</a:t>
                      </a:r>
                    </a:p>
                  </a:txBody>
                  <a:tcPr/>
                </a:tc>
                <a:extLst>
                  <a:ext uri="{0D108BD9-81ED-4DB2-BD59-A6C34878D82A}">
                    <a16:rowId xmlns:a16="http://schemas.microsoft.com/office/drawing/2014/main" val="10000"/>
                  </a:ext>
                </a:extLst>
              </a:tr>
              <a:tr h="370840">
                <a:tc>
                  <a:txBody>
                    <a:bodyPr/>
                    <a:lstStyle/>
                    <a:p>
                      <a:pPr algn="ctr"/>
                      <a:r>
                        <a:rPr lang="en-US" dirty="0"/>
                        <a:t>0</a:t>
                      </a:r>
                    </a:p>
                  </a:txBody>
                  <a:tcPr/>
                </a:tc>
                <a:tc>
                  <a:txBody>
                    <a:bodyPr/>
                    <a:lstStyle/>
                    <a:p>
                      <a:pPr algn="ctr"/>
                      <a:r>
                        <a:rPr lang="en-US" altLang="zh-CN" dirty="0"/>
                        <a:t>409</a:t>
                      </a:r>
                      <a:r>
                        <a:rPr lang="en-US" dirty="0"/>
                        <a:t>5</a:t>
                      </a:r>
                    </a:p>
                  </a:txBody>
                  <a:tcPr/>
                </a:tc>
                <a:extLst>
                  <a:ext uri="{0D108BD9-81ED-4DB2-BD59-A6C34878D82A}">
                    <a16:rowId xmlns:a16="http://schemas.microsoft.com/office/drawing/2014/main" val="10001"/>
                  </a:ext>
                </a:extLst>
              </a:tr>
            </a:tbl>
          </a:graphicData>
        </a:graphic>
      </p:graphicFrame>
      <p:pic>
        <p:nvPicPr>
          <p:cNvPr id="5" name="图片 4">
            <a:extLst>
              <a:ext uri="{FF2B5EF4-FFF2-40B4-BE49-F238E27FC236}">
                <a16:creationId xmlns:a16="http://schemas.microsoft.com/office/drawing/2014/main" id="{309FEE57-C6AC-404C-9A3A-CA421D4EEE3A}"/>
              </a:ext>
            </a:extLst>
          </p:cNvPr>
          <p:cNvPicPr>
            <a:picLocks noChangeAspect="1"/>
          </p:cNvPicPr>
          <p:nvPr/>
        </p:nvPicPr>
        <p:blipFill>
          <a:blip r:embed="rId4"/>
          <a:stretch>
            <a:fillRect/>
          </a:stretch>
        </p:blipFill>
        <p:spPr>
          <a:xfrm>
            <a:off x="1359144" y="2502793"/>
            <a:ext cx="4092062" cy="291909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556" y="474297"/>
            <a:ext cx="2158227"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600" normalizeH="0" baseline="0" noProof="0" dirty="0">
                <a:ln>
                  <a:noFill/>
                </a:ln>
                <a:solidFill>
                  <a:prstClr val="black">
                    <a:lumMod val="75000"/>
                    <a:lumOff val="25000"/>
                  </a:prstClr>
                </a:solidFill>
                <a:effectLst/>
                <a:uLnTx/>
                <a:uFillTx/>
                <a:latin typeface="黑体" panose="02010609060101010101" charset="-122"/>
                <a:ea typeface="黑体" panose="02010609060101010101" charset="-122"/>
                <a:cs typeface="+mn-cs"/>
                <a:sym typeface="思源黑体" panose="020B0500000000000000" pitchFamily="34" charset="-122"/>
              </a:rPr>
              <a:t>程序代码</a:t>
            </a:r>
          </a:p>
        </p:txBody>
      </p:sp>
      <p:sp>
        <p:nvSpPr>
          <p:cNvPr id="9" name="TextBox 10"/>
          <p:cNvSpPr txBox="1"/>
          <p:nvPr/>
        </p:nvSpPr>
        <p:spPr>
          <a:xfrm>
            <a:off x="6597091"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0394" y="474297"/>
            <a:ext cx="365806" cy="52322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3246783" y="1518843"/>
            <a:ext cx="156966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dirty="0">
                <a:solidFill>
                  <a:prstClr val="black"/>
                </a:solidFill>
                <a:latin typeface="Calibri" panose="020F0502020204030204"/>
                <a:ea typeface="等线" panose="02010600030101010101" charset="-122"/>
              </a:rPr>
              <a:t>转换角度</a:t>
            </a:r>
            <a:r>
              <a:rPr kumimoji="0" lang="zh-CN" altLang="en-US" sz="1800" b="0" i="0" u="none" strike="noStrike" kern="1200" cap="none" spc="0" normalizeH="0" baseline="0" noProof="0" dirty="0">
                <a:ln>
                  <a:noFill/>
                </a:ln>
                <a:solidFill>
                  <a:prstClr val="black"/>
                </a:solidFill>
                <a:effectLst/>
                <a:uLnTx/>
                <a:uFillTx/>
                <a:latin typeface="Calibri" panose="020F0502020204030204"/>
                <a:ea typeface="等线" panose="02010600030101010101" charset="-122"/>
                <a:cs typeface="+mn-cs"/>
              </a:rPr>
              <a:t>显示</a:t>
            </a:r>
          </a:p>
        </p:txBody>
      </p:sp>
      <p:graphicFrame>
        <p:nvGraphicFramePr>
          <p:cNvPr id="4" name="表格 4"/>
          <p:cNvGraphicFramePr>
            <a:graphicFrameLocks noGrp="1"/>
          </p:cNvGraphicFramePr>
          <p:nvPr/>
        </p:nvGraphicFramePr>
        <p:xfrm>
          <a:off x="7608283" y="2624540"/>
          <a:ext cx="4084286" cy="736600"/>
        </p:xfrm>
        <a:graphic>
          <a:graphicData uri="http://schemas.openxmlformats.org/drawingml/2006/table">
            <a:tbl>
              <a:tblPr firstRow="1" bandRow="1">
                <a:tableStyleId>{5C22544A-7EE6-4342-B048-85BDC9FD1C3A}</a:tableStyleId>
              </a:tblPr>
              <a:tblGrid>
                <a:gridCol w="2025538">
                  <a:extLst>
                    <a:ext uri="{9D8B030D-6E8A-4147-A177-3AD203B41FA5}">
                      <a16:colId xmlns:a16="http://schemas.microsoft.com/office/drawing/2014/main" val="20000"/>
                    </a:ext>
                  </a:extLst>
                </a:gridCol>
                <a:gridCol w="2058748">
                  <a:extLst>
                    <a:ext uri="{9D8B030D-6E8A-4147-A177-3AD203B41FA5}">
                      <a16:colId xmlns:a16="http://schemas.microsoft.com/office/drawing/2014/main" val="20001"/>
                    </a:ext>
                  </a:extLst>
                </a:gridCol>
              </a:tblGrid>
              <a:tr h="0">
                <a:tc>
                  <a:txBody>
                    <a:bodyPr/>
                    <a:lstStyle/>
                    <a:p>
                      <a:pPr algn="ctr"/>
                      <a:r>
                        <a:rPr lang="zh-CN" altLang="en-US" dirty="0"/>
                        <a:t>最小测量值</a:t>
                      </a:r>
                    </a:p>
                  </a:txBody>
                  <a:tcPr/>
                </a:tc>
                <a:tc>
                  <a:txBody>
                    <a:bodyPr/>
                    <a:lstStyle/>
                    <a:p>
                      <a:pPr algn="ctr"/>
                      <a:r>
                        <a:rPr lang="zh-CN" altLang="en-US" dirty="0"/>
                        <a:t>最大测量值</a:t>
                      </a:r>
                    </a:p>
                  </a:txBody>
                  <a:tcPr/>
                </a:tc>
                <a:extLst>
                  <a:ext uri="{0D108BD9-81ED-4DB2-BD59-A6C34878D82A}">
                    <a16:rowId xmlns:a16="http://schemas.microsoft.com/office/drawing/2014/main" val="10000"/>
                  </a:ext>
                </a:extLst>
              </a:tr>
              <a:tr h="370840">
                <a:tc>
                  <a:txBody>
                    <a:bodyPr/>
                    <a:lstStyle/>
                    <a:p>
                      <a:pPr algn="ctr"/>
                      <a:r>
                        <a:rPr lang="en-US" altLang="zh-CN" dirty="0"/>
                        <a:t>0</a:t>
                      </a:r>
                      <a:endParaRPr lang="zh-CN" altLang="en-US" dirty="0"/>
                    </a:p>
                  </a:txBody>
                  <a:tcPr/>
                </a:tc>
                <a:tc>
                  <a:txBody>
                    <a:bodyPr/>
                    <a:lstStyle/>
                    <a:p>
                      <a:pPr algn="ctr"/>
                      <a:r>
                        <a:rPr lang="en-US" altLang="zh-CN" dirty="0"/>
                        <a:t>300</a:t>
                      </a:r>
                      <a:endParaRPr lang="zh-CN" altLang="en-US" dirty="0"/>
                    </a:p>
                  </a:txBody>
                  <a:tcPr/>
                </a:tc>
                <a:extLst>
                  <a:ext uri="{0D108BD9-81ED-4DB2-BD59-A6C34878D82A}">
                    <a16:rowId xmlns:a16="http://schemas.microsoft.com/office/drawing/2014/main" val="10001"/>
                  </a:ext>
                </a:extLst>
              </a:tr>
            </a:tbl>
          </a:graphicData>
        </a:graphic>
      </p:graphicFrame>
      <p:pic>
        <p:nvPicPr>
          <p:cNvPr id="5" name="图片 4">
            <a:extLst>
              <a:ext uri="{FF2B5EF4-FFF2-40B4-BE49-F238E27FC236}">
                <a16:creationId xmlns:a16="http://schemas.microsoft.com/office/drawing/2014/main" id="{A24FD556-E315-4DBE-8D14-BFBFC18D5D91}"/>
              </a:ext>
            </a:extLst>
          </p:cNvPr>
          <p:cNvPicPr>
            <a:picLocks noChangeAspect="1"/>
          </p:cNvPicPr>
          <p:nvPr/>
        </p:nvPicPr>
        <p:blipFill>
          <a:blip r:embed="rId3"/>
          <a:stretch>
            <a:fillRect/>
          </a:stretch>
        </p:blipFill>
        <p:spPr>
          <a:xfrm>
            <a:off x="568295" y="2246715"/>
            <a:ext cx="6581775" cy="22288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1"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765979" y="2908947"/>
            <a:ext cx="2436860" cy="26468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9" name="PA-矩形 3"/>
          <p:cNvSpPr/>
          <p:nvPr>
            <p:custDataLst>
              <p:tags r:id="rId1"/>
            </p:custDataLst>
          </p:nvPr>
        </p:nvSpPr>
        <p:spPr>
          <a:xfrm>
            <a:off x="1969583" y="2401115"/>
            <a:ext cx="5690172" cy="1015663"/>
          </a:xfrm>
          <a:prstGeom prst="rect">
            <a:avLst/>
          </a:prstGeom>
        </p:spPr>
        <p:txBody>
          <a:bodyPr wrap="square">
            <a:spAutoFit/>
          </a:bodyPr>
          <a:lstStyle/>
          <a:p>
            <a:pPr marL="0" marR="0" lvl="0" indent="0" algn="dist" defTabSz="457200" rtl="0" eaLnBrk="1" fontAlgn="auto" latinLnBrk="0" hangingPunct="1">
              <a:lnSpc>
                <a:spcPct val="100000"/>
              </a:lnSpc>
              <a:spcBef>
                <a:spcPts val="0"/>
              </a:spcBef>
              <a:spcAft>
                <a:spcPts val="0"/>
              </a:spcAft>
              <a:buClrTx/>
              <a:buSzTx/>
              <a:buFontTx/>
              <a:buNone/>
              <a:defRPr/>
            </a:pPr>
            <a:r>
              <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rPr>
              <a:t>谢谢观看</a:t>
            </a:r>
          </a:p>
        </p:txBody>
      </p:sp>
      <p:sp>
        <p:nvSpPr>
          <p:cNvPr id="11"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3" name="图片 12"/>
          <p:cNvPicPr>
            <a:picLocks noChangeAspect="1"/>
          </p:cNvPicPr>
          <p:nvPr/>
        </p:nvPicPr>
        <p:blipFill>
          <a:blip r:embed="rId4"/>
          <a:stretch>
            <a:fillRect/>
          </a:stretch>
        </p:blipFill>
        <p:spPr>
          <a:xfrm>
            <a:off x="1267034" y="306689"/>
            <a:ext cx="1946275" cy="671114"/>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0E1D4189-C6CE-4E0A-8573-37DE6D2BCA26"/>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C:\Users\codi\Desktop"/>
  <p:tag name="ISPRING_PRESENTATION_TITLE" val="演示文稿2"/>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5.1.0"/>
</p:tagLst>
</file>

<file path=ppt/tags/tag3.xml><?xml version="1.0" encoding="utf-8"?>
<p:tagLst xmlns:a="http://schemas.openxmlformats.org/drawingml/2006/main" xmlns:r="http://schemas.openxmlformats.org/officeDocument/2006/relationships" xmlns:p="http://schemas.openxmlformats.org/presentationml/2006/main">
  <p:tag name="PA" val="v5.1.0"/>
</p:tagLst>
</file>

<file path=ppt/tags/tag4.xml><?xml version="1.0" encoding="utf-8"?>
<p:tagLst xmlns:a="http://schemas.openxmlformats.org/drawingml/2006/main" xmlns:r="http://schemas.openxmlformats.org/officeDocument/2006/relationships" xmlns:p="http://schemas.openxmlformats.org/presentationml/2006/main">
  <p:tag name="MH" val="20161008230036"/>
  <p:tag name="MH_LIBRARY" val="CONTENTS"/>
  <p:tag name="MH_TYPE" val="OTHERS"/>
  <p:tag name="ID" val="553514"/>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1487122e-4c56-4f10-bfbe-cd5c5982c2a4}"/>
</p:tagLst>
</file>

<file path=ppt/tags/tag6.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148</Words>
  <Application>Microsoft Office PowerPoint</Application>
  <PresentationFormat>宽屏</PresentationFormat>
  <Paragraphs>46</Paragraphs>
  <Slides>8</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等线</vt:lpstr>
      <vt:lpstr>黑体</vt:lpstr>
      <vt:lpstr>思源黑体</vt:lpstr>
      <vt:lpstr>字魂35号-经典雅黑</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Administrator</cp:lastModifiedBy>
  <cp:revision>44</cp:revision>
  <dcterms:created xsi:type="dcterms:W3CDTF">2019-11-11T11:40:00Z</dcterms:created>
  <dcterms:modified xsi:type="dcterms:W3CDTF">2020-05-07T01:34:25Z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