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314" r:id="rId3"/>
    <p:sldId id="2316" r:id="rId5"/>
    <p:sldId id="2326" r:id="rId6"/>
    <p:sldId id="1489" r:id="rId7"/>
    <p:sldId id="2340" r:id="rId8"/>
    <p:sldId id="2341" r:id="rId9"/>
    <p:sldId id="2325" r:id="rId10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8"/>
    <p:restoredTop sz="96318" autoAdjust="0"/>
  </p:normalViewPr>
  <p:slideViewPr>
    <p:cSldViewPr snapToGrid="0">
      <p:cViewPr varScale="1">
        <p:scale>
          <a:sx n="106" d="100"/>
          <a:sy n="106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3F80-539D-4707-9841-183974CC1F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962107" y="3746763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gradFill>
                  <a:gsLst>
                    <a:gs pos="0">
                      <a:schemeClr val="accent1"/>
                    </a:gs>
                    <a:gs pos="43000">
                      <a:schemeClr val="accent2"/>
                    </a:gs>
                  </a:gsLst>
                  <a:lin ang="108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  <a:endParaRPr lang="zh-CN" altLang="en-US" sz="16600" dirty="0">
              <a:gradFill>
                <a:gsLst>
                  <a:gs pos="0">
                    <a:schemeClr val="accent1"/>
                  </a:gs>
                  <a:gs pos="43000">
                    <a:schemeClr val="accent2"/>
                  </a:gs>
                </a:gsLst>
                <a:lin ang="10800000" scaled="1"/>
              </a:gradFill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4" y="2291585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Nano</a:t>
            </a: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实验箱微课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0" name="PA-文本框 6"/>
          <p:cNvSpPr txBox="1"/>
          <p:nvPr>
            <p:custDataLst>
              <p:tags r:id="rId2"/>
            </p:custDataLst>
          </p:nvPr>
        </p:nvSpPr>
        <p:spPr>
          <a:xfrm>
            <a:off x="2010484" y="3368804"/>
            <a:ext cx="6537168" cy="58477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dist"/>
            <a:r>
              <a:rPr lang="zh-CN" altLang="en-US" sz="32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好好搭搭在线</a:t>
            </a:r>
            <a:endParaRPr lang="en-US" altLang="zh-CN" sz="3200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3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 bwMode="auto"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3"/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blipFill>
            <a:blip r:embed="rId1"/>
            <a:stretch>
              <a:fillRect t="-57242" b="-572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12"/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18096" y="2611830"/>
            <a:ext cx="2381772" cy="2190931"/>
            <a:chOff x="1470701" y="1821913"/>
            <a:chExt cx="3820826" cy="3607097"/>
          </a:xfrm>
        </p:grpSpPr>
        <p:sp>
          <p:nvSpPr>
            <p:cNvPr id="8" name="矩形 1"/>
            <p:cNvSpPr/>
            <p:nvPr/>
          </p:nvSpPr>
          <p:spPr>
            <a:xfrm>
              <a:off x="1470701" y="1821913"/>
              <a:ext cx="3820826" cy="3607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1470701" y="4952492"/>
              <a:ext cx="1339401" cy="4765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矩形 4"/>
            <p:cNvSpPr/>
            <p:nvPr/>
          </p:nvSpPr>
          <p:spPr>
            <a:xfrm>
              <a:off x="2810101" y="4952492"/>
              <a:ext cx="1566931" cy="476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2019199" y="2196421"/>
              <a:ext cx="2723828" cy="238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好好搭搭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4" name="文本框 17"/>
          <p:cNvSpPr txBox="1"/>
          <p:nvPr/>
        </p:nvSpPr>
        <p:spPr>
          <a:xfrm>
            <a:off x="3955727" y="3196039"/>
            <a:ext cx="533387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    OLED</a:t>
            </a:r>
            <a:r>
              <a:rPr lang="zh-CN" altLang="en-US" sz="4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模块</a:t>
            </a:r>
            <a:endParaRPr lang="zh-CN" altLang="en-US" sz="4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9"/>
          <p:cNvSpPr/>
          <p:nvPr/>
        </p:nvSpPr>
        <p:spPr bwMode="auto">
          <a:xfrm>
            <a:off x="9554817" y="4268122"/>
            <a:ext cx="2637181" cy="2589877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0" y="0"/>
            <a:ext cx="10266691" cy="6858000"/>
            <a:chOff x="0" y="0"/>
            <a:chExt cx="10266691" cy="6858000"/>
          </a:xfrm>
        </p:grpSpPr>
        <p:sp>
          <p:nvSpPr>
            <p:cNvPr id="26" name="Freeform 9"/>
            <p:cNvSpPr/>
            <p:nvPr/>
          </p:nvSpPr>
          <p:spPr bwMode="auto">
            <a:xfrm rot="10800000">
              <a:off x="3550508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dist"/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0"/>
              <a:ext cx="355050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7" name="íślîḑê"/>
          <p:cNvGrpSpPr/>
          <p:nvPr/>
        </p:nvGrpSpPr>
        <p:grpSpPr>
          <a:xfrm>
            <a:off x="5014984" y="1216132"/>
            <a:ext cx="4539832" cy="776637"/>
            <a:chOff x="2034026" y="1655335"/>
            <a:chExt cx="3649632" cy="624349"/>
          </a:xfrm>
        </p:grpSpPr>
        <p:sp>
          <p:nvSpPr>
            <p:cNvPr id="21" name="ïş1îḓê"/>
            <p:cNvSpPr/>
            <p:nvPr/>
          </p:nvSpPr>
          <p:spPr>
            <a:xfrm>
              <a:off x="2034026" y="165533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01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22" name="ïṣḷîḓe"/>
            <p:cNvSpPr/>
            <p:nvPr/>
          </p:nvSpPr>
          <p:spPr bwMode="auto">
            <a:xfrm>
              <a:off x="2763152" y="1670076"/>
              <a:ext cx="2920506" cy="55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基础知识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8" name="ïslidé"/>
          <p:cNvGrpSpPr/>
          <p:nvPr/>
        </p:nvGrpSpPr>
        <p:grpSpPr>
          <a:xfrm>
            <a:off x="5014984" y="2292786"/>
            <a:ext cx="4539831" cy="776637"/>
            <a:chOff x="2034026" y="2490855"/>
            <a:chExt cx="3649631" cy="624349"/>
          </a:xfrm>
        </p:grpSpPr>
        <p:sp>
          <p:nvSpPr>
            <p:cNvPr id="19" name="išḻíḋê"/>
            <p:cNvSpPr/>
            <p:nvPr/>
          </p:nvSpPr>
          <p:spPr>
            <a:xfrm>
              <a:off x="2034026" y="249085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02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20" name="ïSľíḑe"/>
            <p:cNvSpPr/>
            <p:nvPr/>
          </p:nvSpPr>
          <p:spPr bwMode="auto">
            <a:xfrm>
              <a:off x="2763151" y="2630807"/>
              <a:ext cx="2920506" cy="48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指令学习</a:t>
              </a:r>
              <a:endParaRPr lang="zh-CN" altLang="en-US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9" name="ísļïďe"/>
          <p:cNvGrpSpPr/>
          <p:nvPr/>
        </p:nvGrpSpPr>
        <p:grpSpPr>
          <a:xfrm>
            <a:off x="5060651" y="3364515"/>
            <a:ext cx="4494164" cy="776637"/>
            <a:chOff x="2034026" y="3326376"/>
            <a:chExt cx="3612919" cy="624349"/>
          </a:xfrm>
        </p:grpSpPr>
        <p:sp>
          <p:nvSpPr>
            <p:cNvPr id="17" name="íšḻídè"/>
            <p:cNvSpPr/>
            <p:nvPr/>
          </p:nvSpPr>
          <p:spPr>
            <a:xfrm>
              <a:off x="2034026" y="3326376"/>
              <a:ext cx="624349" cy="62434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03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18" name="îśļïḑè"/>
            <p:cNvSpPr/>
            <p:nvPr/>
          </p:nvSpPr>
          <p:spPr bwMode="auto">
            <a:xfrm>
              <a:off x="2763151" y="3466328"/>
              <a:ext cx="2883794" cy="48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程序代码</a:t>
              </a:r>
              <a:endParaRPr lang="zh-CN" altLang="en-US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cxnSp>
        <p:nvCxnSpPr>
          <p:cNvPr id="11" name="直接连接符 19"/>
          <p:cNvCxnSpPr/>
          <p:nvPr/>
        </p:nvCxnSpPr>
        <p:spPr>
          <a:xfrm>
            <a:off x="6051164" y="2097330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20"/>
          <p:cNvCxnSpPr/>
          <p:nvPr/>
        </p:nvCxnSpPr>
        <p:spPr>
          <a:xfrm>
            <a:off x="6051164" y="3173984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1"/>
          <p:cNvCxnSpPr/>
          <p:nvPr/>
        </p:nvCxnSpPr>
        <p:spPr>
          <a:xfrm>
            <a:off x="6096831" y="4245713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H_Others_1"/>
          <p:cNvSpPr txBox="1"/>
          <p:nvPr>
            <p:custDataLst>
              <p:tags r:id="rId1"/>
            </p:custDataLst>
          </p:nvPr>
        </p:nvSpPr>
        <p:spPr>
          <a:xfrm>
            <a:off x="700179" y="2982026"/>
            <a:ext cx="2150150" cy="923290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目录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177346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基础知识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1</a:t>
            </a:r>
            <a:endParaRPr 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5841" y="1189115"/>
            <a:ext cx="10936877" cy="10453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OLED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显示屏模块是一款无需背景光源，自发光式的显示模块。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OLED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又称有机发光二极管，具备更快的响应速度和更轻薄的体积优势，功耗低，抗震性好，可广泛应用于移动设备的显示应用上。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Nano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实验箱配套的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OLED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显示屏模块型号为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12864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，表示横向有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128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个像素点、纵向有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64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个像素点。</a:t>
            </a:r>
            <a:endParaRPr lang="zh-CN" altLang="en-US" dirty="0"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6" r="12734"/>
          <a:stretch>
            <a:fillRect/>
          </a:stretch>
        </p:blipFill>
        <p:spPr>
          <a:xfrm>
            <a:off x="520394" y="2108918"/>
            <a:ext cx="5317374" cy="417056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66193" y="2769326"/>
            <a:ext cx="910355" cy="8174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139610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指令学习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97405" y="1437462"/>
            <a:ext cx="4613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使用这个指令可以清除</a:t>
            </a:r>
            <a:r>
              <a:rPr lang="en-US" altLang="zh-CN" dirty="0"/>
              <a:t>OLED</a:t>
            </a:r>
            <a:r>
              <a:rPr lang="zh-CN" altLang="en-US" dirty="0"/>
              <a:t>上显示的内容。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511384" y="2343840"/>
            <a:ext cx="5599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使用这个指令可以让</a:t>
            </a:r>
            <a:r>
              <a:rPr lang="en-US" altLang="zh-CN" dirty="0"/>
              <a:t>OLED</a:t>
            </a:r>
            <a:r>
              <a:rPr lang="zh-CN" altLang="en-US" dirty="0"/>
              <a:t>在指定位置写入指定的文本，需要与“</a:t>
            </a:r>
            <a:r>
              <a:rPr lang="en-US" altLang="zh-CN" dirty="0"/>
              <a:t>OLED</a:t>
            </a:r>
            <a:r>
              <a:rPr lang="zh-CN" altLang="en-US" dirty="0"/>
              <a:t>显示”指令配合使用才能实现显示效果。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3928237" y="4447223"/>
            <a:ext cx="6162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“</a:t>
            </a:r>
            <a:r>
              <a:rPr lang="en-US" altLang="zh-CN" dirty="0"/>
              <a:t>OLED</a:t>
            </a:r>
            <a:r>
              <a:rPr lang="zh-CN" altLang="en-US" dirty="0"/>
              <a:t>显示”指令，让写入的指定点、文本或图像显示出来。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2817" y="1350633"/>
            <a:ext cx="1354588" cy="6006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13" y="2378058"/>
            <a:ext cx="4819650" cy="571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0" y="3451853"/>
            <a:ext cx="3429000" cy="43815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4540293" y="3323421"/>
            <a:ext cx="6369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使用这个指令可以让</a:t>
            </a:r>
            <a:r>
              <a:rPr lang="en-US" altLang="zh-CN" dirty="0"/>
              <a:t>OLED</a:t>
            </a:r>
            <a:r>
              <a:rPr lang="zh-CN" altLang="en-US" dirty="0"/>
              <a:t>在指定位置写入指定的数字，需要与“</a:t>
            </a:r>
            <a:r>
              <a:rPr lang="en-US" altLang="zh-CN" dirty="0"/>
              <a:t>OLED</a:t>
            </a:r>
            <a:r>
              <a:rPr lang="zh-CN" altLang="en-US" dirty="0"/>
              <a:t>显示”指令配合使用才能实现显示效果。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255" y="4376636"/>
            <a:ext cx="1191178" cy="5105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0795" y="12781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程序代码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6783" y="1535702"/>
            <a:ext cx="5334000" cy="27241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-765979" y="2908947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D9A78"/>
                    </a:gs>
                    <a:gs pos="43000">
                      <a:srgbClr val="8BC145"/>
                    </a:gs>
                  </a:gsLst>
                  <a:lin ang="10800000" scaled="1"/>
                </a:gra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1D9A78"/>
                  </a:gs>
                  <a:gs pos="43000">
                    <a:srgbClr val="8BC145"/>
                  </a:gs>
                </a:gsLst>
                <a:lin ang="10800000" scaled="1"/>
              </a:gra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3" y="2401115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  <a:sym typeface="思源黑体" panose="020B0500000000000000" pitchFamily="34" charset="-122"/>
              </a:rPr>
              <a:t>谢谢观看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1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5.1.0"/>
</p:tagLst>
</file>

<file path=ppt/tags/tag2.xml><?xml version="1.0" encoding="utf-8"?>
<p:tagLst xmlns:p="http://schemas.openxmlformats.org/presentationml/2006/main">
  <p:tag name="PA" val="v5.1.0"/>
</p:tagLst>
</file>

<file path=ppt/tags/tag3.xml><?xml version="1.0" encoding="utf-8"?>
<p:tagLst xmlns:p="http://schemas.openxmlformats.org/presentationml/2006/main">
  <p:tag name="MH" val="20161008230036"/>
  <p:tag name="MH_LIBRARY" val="CONTENTS"/>
  <p:tag name="MH_TYPE" val="OTHERS"/>
  <p:tag name="ID" val="553514"/>
</p:tagLst>
</file>

<file path=ppt/tags/tag4.xml><?xml version="1.0" encoding="utf-8"?>
<p:tagLst xmlns:p="http://schemas.openxmlformats.org/presentationml/2006/main">
  <p:tag name="PA" val="v5.1.0"/>
</p:tagLst>
</file>

<file path=ppt/tags/tag5.xml><?xml version="1.0" encoding="utf-8"?>
<p:tagLst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0E1D4189-C6CE-4E0A-8573-37DE6D2BCA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C:\Users\codi\Desktop"/>
  <p:tag name="ISPRING_PRESENTATION_TITLE" val="演示文稿2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365</Words>
  <Application>WPS 演示</Application>
  <PresentationFormat>宽屏</PresentationFormat>
  <Paragraphs>52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2" baseType="lpstr">
      <vt:lpstr>Arial</vt:lpstr>
      <vt:lpstr>宋体</vt:lpstr>
      <vt:lpstr>Wingdings</vt:lpstr>
      <vt:lpstr>思源黑体</vt:lpstr>
      <vt:lpstr>Open Sans</vt:lpstr>
      <vt:lpstr>黑体</vt:lpstr>
      <vt:lpstr>思源黑体 CN Heavy</vt:lpstr>
      <vt:lpstr>微软雅黑</vt:lpstr>
      <vt:lpstr>等线</vt:lpstr>
      <vt:lpstr>字魂35号-经典雅黑</vt:lpstr>
      <vt:lpstr>Arial Unicode MS</vt:lpstr>
      <vt:lpstr>Calibri Light</vt:lpstr>
      <vt:lpstr>Calibri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starl</cp:lastModifiedBy>
  <cp:revision>67</cp:revision>
  <dcterms:created xsi:type="dcterms:W3CDTF">2019-11-11T11:40:00Z</dcterms:created>
  <dcterms:modified xsi:type="dcterms:W3CDTF">2020-05-08T07:50:32Z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