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314" r:id="rId3"/>
    <p:sldId id="2316" r:id="rId5"/>
    <p:sldId id="2315" r:id="rId6"/>
    <p:sldId id="1489" r:id="rId7"/>
    <p:sldId id="2384" r:id="rId8"/>
    <p:sldId id="2385" r:id="rId9"/>
    <p:sldId id="2386" r:id="rId10"/>
    <p:sldId id="2338" r:id="rId11"/>
    <p:sldId id="2339" r:id="rId12"/>
    <p:sldId id="2374" r:id="rId13"/>
    <p:sldId id="2375" r:id="rId14"/>
    <p:sldId id="2376" r:id="rId15"/>
    <p:sldId id="2377" r:id="rId16"/>
    <p:sldId id="2387" r:id="rId17"/>
    <p:sldId id="2388" r:id="rId18"/>
    <p:sldId id="2329" r:id="rId19"/>
    <p:sldId id="2330" r:id="rId20"/>
    <p:sldId id="2323" r:id="rId21"/>
    <p:sldId id="2325" r:id="rId22"/>
  </p:sldIdLst>
  <p:sldSz cx="12192000" cy="6858000"/>
  <p:notesSz cx="6858000" cy="9144000"/>
  <p:custDataLst>
    <p:tags r:id="rId2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38"/>
    <p:restoredTop sz="96318" autoAdjust="0"/>
  </p:normalViewPr>
  <p:slideViewPr>
    <p:cSldViewPr snapToGrid="0">
      <p:cViewPr varScale="1">
        <p:scale>
          <a:sx n="106" d="100"/>
          <a:sy n="106" d="100"/>
        </p:scale>
        <p:origin x="66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6" Type="http://schemas.openxmlformats.org/officeDocument/2006/relationships/tags" Target="tags/tag5.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133F80-539D-4707-9841-183974CC1F8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5A775D-D46C-46CC-AD07-85213D52E0F3}"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US" dirty="0"/>
          </a:p>
        </p:txBody>
      </p:sp>
      <p:sp>
        <p:nvSpPr>
          <p:cNvPr id="4" name="Date Placeholder 3"/>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Date Placeholder 3"/>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Date Placeholder 3"/>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Date Placeholder 3"/>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endParaRPr lang="en-US" dirty="0"/>
          </a:p>
        </p:txBody>
      </p:sp>
      <p:sp>
        <p:nvSpPr>
          <p:cNvPr id="4" name="Date Placeholder 3"/>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5" name="Date Placeholder 4"/>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endParaRPr lang="en-US" dirty="0"/>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endParaRPr lang="en-US" dirty="0"/>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7" name="Date Placeholder 6"/>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Date Placeholder 2"/>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endParaRPr lang="en-US" dirty="0"/>
          </a:p>
        </p:txBody>
      </p:sp>
      <p:sp>
        <p:nvSpPr>
          <p:cNvPr id="5" name="Date Placeholder 4"/>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endParaRPr lang="en-US" dirty="0"/>
          </a:p>
        </p:txBody>
      </p:sp>
      <p:sp>
        <p:nvSpPr>
          <p:cNvPr id="5" name="Date Placeholder 4"/>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BA338-C754-4EDE-B0F7-9C541DAB2653}"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FE5F2F-2341-4894-9DB8-674B4B2A6DE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7.xml"/><Relationship Id="rId3" Type="http://schemas.openxmlformats.org/officeDocument/2006/relationships/image" Target="../media/image1.png"/><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image" Target="../media/image11.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image" Target="../media/image13.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7.xml"/><Relationship Id="rId2" Type="http://schemas.openxmlformats.org/officeDocument/2006/relationships/image" Target="../media/image1.png"/><Relationship Id="rId1" Type="http://schemas.openxmlformats.org/officeDocument/2006/relationships/tags" Target="../tags/tag4.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7.xml"/><Relationship Id="rId2" Type="http://schemas.openxmlformats.org/officeDocument/2006/relationships/image" Target="../media/image1.png"/><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9"/>
          <p:cNvSpPr/>
          <p:nvPr/>
        </p:nvSpPr>
        <p:spPr bwMode="auto">
          <a:xfrm>
            <a:off x="5475817" y="3175"/>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7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3" name="Freeform 9"/>
          <p:cNvSpPr/>
          <p:nvPr/>
        </p:nvSpPr>
        <p:spPr bwMode="auto">
          <a:xfrm>
            <a:off x="8905461" y="3630414"/>
            <a:ext cx="3286538" cy="3227586"/>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sp>
        <p:nvSpPr>
          <p:cNvPr id="7" name="文本框 9"/>
          <p:cNvSpPr txBox="1"/>
          <p:nvPr/>
        </p:nvSpPr>
        <p:spPr>
          <a:xfrm>
            <a:off x="962107" y="3746763"/>
            <a:ext cx="2436860" cy="2646878"/>
          </a:xfrm>
          <a:prstGeom prst="rect">
            <a:avLst/>
          </a:prstGeom>
          <a:noFill/>
        </p:spPr>
        <p:txBody>
          <a:bodyPr wrap="square" rtlCol="0">
            <a:spAutoFit/>
          </a:bodyPr>
          <a:lstStyle/>
          <a:p>
            <a:r>
              <a:rPr lang="zh-CN" altLang="en-US" sz="16600" dirty="0">
                <a:gradFill>
                  <a:gsLst>
                    <a:gs pos="0">
                      <a:schemeClr val="accent1"/>
                    </a:gs>
                    <a:gs pos="43000">
                      <a:schemeClr val="accent2"/>
                    </a:gs>
                  </a:gsLst>
                  <a:lin ang="10800000" scaled="1"/>
                </a:gradFill>
                <a:latin typeface="思源黑体" panose="020B0500000000000000" pitchFamily="34" charset="-122"/>
                <a:ea typeface="思源黑体" panose="020B0500000000000000" pitchFamily="34" charset="-122"/>
                <a:cs typeface="Open Sans" charset="0"/>
                <a:sym typeface="思源黑体" panose="020B0500000000000000" pitchFamily="34" charset="-122"/>
              </a:rPr>
              <a:t>“</a:t>
            </a:r>
            <a:endParaRPr lang="zh-CN" altLang="en-US" sz="16600" dirty="0">
              <a:gradFill>
                <a:gsLst>
                  <a:gs pos="0">
                    <a:schemeClr val="accent1"/>
                  </a:gs>
                  <a:gs pos="43000">
                    <a:schemeClr val="accent2"/>
                  </a:gs>
                </a:gsLst>
                <a:lin ang="10800000" scaled="1"/>
              </a:gradFill>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sp>
        <p:nvSpPr>
          <p:cNvPr id="8" name="半闭框 6"/>
          <p:cNvSpPr/>
          <p:nvPr/>
        </p:nvSpPr>
        <p:spPr>
          <a:xfrm rot="5400000">
            <a:off x="7642979" y="1662031"/>
            <a:ext cx="809804" cy="776251"/>
          </a:xfrm>
          <a:prstGeom prst="halfFrame">
            <a:avLst>
              <a:gd name="adj1" fmla="val 5058"/>
              <a:gd name="adj2" fmla="val 448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 name="PA-矩形 3"/>
          <p:cNvSpPr/>
          <p:nvPr>
            <p:custDataLst>
              <p:tags r:id="rId1"/>
            </p:custDataLst>
          </p:nvPr>
        </p:nvSpPr>
        <p:spPr>
          <a:xfrm>
            <a:off x="1969770" y="2291715"/>
            <a:ext cx="6687820" cy="829945"/>
          </a:xfrm>
          <a:prstGeom prst="rect">
            <a:avLst/>
          </a:prstGeom>
        </p:spPr>
        <p:txBody>
          <a:bodyPr wrap="square">
            <a:spAutoFit/>
          </a:bodyPr>
          <a:lstStyle/>
          <a:p>
            <a:pPr algn="ctr"/>
            <a:r>
              <a:rPr lang="zh-CN" altLang="en-US" sz="48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好搭</a:t>
            </a:r>
            <a:r>
              <a:rPr lang="en-US" altLang="zh-CN" sz="48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BOX</a:t>
            </a:r>
            <a:r>
              <a:rPr lang="zh-CN" altLang="en-US" sz="48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智能实验箱</a:t>
            </a:r>
            <a:endParaRPr lang="zh-CN" altLang="en-US" sz="48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endParaRPr>
          </a:p>
        </p:txBody>
      </p:sp>
      <p:sp>
        <p:nvSpPr>
          <p:cNvPr id="10" name="PA-文本框 6"/>
          <p:cNvSpPr txBox="1"/>
          <p:nvPr>
            <p:custDataLst>
              <p:tags r:id="rId2"/>
            </p:custDataLst>
          </p:nvPr>
        </p:nvSpPr>
        <p:spPr>
          <a:xfrm>
            <a:off x="2010484" y="3368804"/>
            <a:ext cx="6537168" cy="584775"/>
          </a:xfrm>
          <a:prstGeom prst="rect">
            <a:avLst/>
          </a:prstGeom>
          <a:solidFill>
            <a:schemeClr val="tx1">
              <a:alpha val="0"/>
            </a:schemeClr>
          </a:solidFill>
          <a:effectLst/>
        </p:spPr>
        <p:txBody>
          <a:bodyPr wrap="square" rtlCol="0">
            <a:spAutoFit/>
          </a:bodyPr>
          <a:lstStyle>
            <a:defPPr>
              <a:defRPr lang="zh-CN"/>
            </a:defPPr>
            <a:lvl1pPr>
              <a:defRPr sz="4800">
                <a:solidFill>
                  <a:schemeClr val="bg1"/>
                </a:solidFill>
                <a:latin typeface="思源黑体 CN Heavy" panose="020B0A00000000000000" pitchFamily="34" charset="-122"/>
                <a:ea typeface="思源黑体 CN Heavy" panose="020B0A00000000000000" pitchFamily="34" charset="-122"/>
              </a:defRPr>
            </a:lvl1pPr>
          </a:lstStyle>
          <a:p>
            <a:pPr algn="dist"/>
            <a:r>
              <a:rPr lang="zh-CN" altLang="en-US" sz="3200" spc="300" dirty="0">
                <a:solidFill>
                  <a:schemeClr val="accent1"/>
                </a:solidFill>
                <a:latin typeface="黑体" panose="02010609060101010101" charset="-122"/>
                <a:ea typeface="黑体" panose="02010609060101010101" charset="-122"/>
                <a:sym typeface="思源黑体" panose="020B0500000000000000" pitchFamily="34" charset="-122"/>
              </a:rPr>
              <a:t>好好搭搭在线</a:t>
            </a:r>
            <a:endParaRPr lang="en-US" altLang="zh-CN" sz="3200" spc="300" dirty="0">
              <a:solidFill>
                <a:schemeClr val="accent1"/>
              </a:solidFill>
              <a:latin typeface="黑体" panose="02010609060101010101" charset="-122"/>
              <a:ea typeface="黑体" panose="02010609060101010101" charset="-122"/>
              <a:sym typeface="思源黑体" panose="020B0500000000000000" pitchFamily="34" charset="-122"/>
            </a:endParaRPr>
          </a:p>
        </p:txBody>
      </p:sp>
      <p:sp>
        <p:nvSpPr>
          <p:cNvPr id="13" name="椭圆 5"/>
          <p:cNvSpPr/>
          <p:nvPr/>
        </p:nvSpPr>
        <p:spPr>
          <a:xfrm>
            <a:off x="452451" y="426058"/>
            <a:ext cx="551745" cy="551745"/>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pic>
        <p:nvPicPr>
          <p:cNvPr id="14" name="图片 13"/>
          <p:cNvPicPr>
            <a:picLocks noChangeAspect="1"/>
          </p:cNvPicPr>
          <p:nvPr/>
        </p:nvPicPr>
        <p:blipFill>
          <a:blip r:embed="rId3"/>
          <a:stretch>
            <a:fillRect/>
          </a:stretch>
        </p:blipFill>
        <p:spPr>
          <a:xfrm>
            <a:off x="1267034" y="306689"/>
            <a:ext cx="1946275" cy="671114"/>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dirty="0">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115752"/>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4" name="文本框 17"/>
          <p:cNvSpPr txBox="1"/>
          <p:nvPr/>
        </p:nvSpPr>
        <p:spPr>
          <a:xfrm>
            <a:off x="1088390" y="474345"/>
            <a:ext cx="2404110" cy="521970"/>
          </a:xfrm>
          <a:prstGeom prst="rect">
            <a:avLst/>
          </a:prstGeom>
          <a:noFill/>
        </p:spPr>
        <p:txBody>
          <a:bodyPr wrap="square" rtlCol="0">
            <a:spAutoFit/>
          </a:bodyPr>
          <a:lstStyle/>
          <a:p>
            <a:r>
              <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知识与概念</a:t>
            </a:r>
            <a:endPar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6597091" y="2336809"/>
            <a:ext cx="848310" cy="769441"/>
          </a:xfrm>
          <a:prstGeom prst="rect">
            <a:avLst/>
          </a:prstGeom>
          <a:noFill/>
        </p:spPr>
        <p:txBody>
          <a:bodyPr wrap="none" rtlCol="0">
            <a:spAutoFit/>
          </a:bodyPr>
          <a:lstStyle/>
          <a:p>
            <a:pPr algn="ctr"/>
            <a:r>
              <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rPr>
              <a:t>02</a:t>
            </a:r>
            <a:endPar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algn="ctr"/>
            <a:r>
              <a:rPr lang="en-US" sz="2800" b="1" dirty="0">
                <a:solidFill>
                  <a:schemeClr val="bg1"/>
                </a:solidFill>
                <a:latin typeface="黑体" panose="02010609060101010101" charset="-122"/>
                <a:ea typeface="黑体" panose="02010609060101010101" charset="-122"/>
                <a:sym typeface="思源黑体" panose="020B0500000000000000" pitchFamily="34" charset="-122"/>
              </a:rPr>
              <a:t>2</a:t>
            </a:r>
            <a:endParaRPr lang="en-US" sz="2800" b="1" dirty="0">
              <a:solidFill>
                <a:schemeClr val="bg1"/>
              </a:solidFill>
              <a:latin typeface="黑体" panose="02010609060101010101" charset="-122"/>
              <a:ea typeface="黑体" panose="02010609060101010101" charset="-122"/>
              <a:sym typeface="思源黑体" panose="020B0500000000000000" pitchFamily="34" charset="-122"/>
            </a:endParaRPr>
          </a:p>
        </p:txBody>
      </p:sp>
      <p:sp>
        <p:nvSpPr>
          <p:cNvPr id="2" name="文本框 1"/>
          <p:cNvSpPr txBox="1"/>
          <p:nvPr/>
        </p:nvSpPr>
        <p:spPr>
          <a:xfrm>
            <a:off x="5475799" y="1163320"/>
            <a:ext cx="5995136" cy="2399665"/>
          </a:xfrm>
          <a:prstGeom prst="rect">
            <a:avLst/>
          </a:prstGeom>
          <a:noFill/>
        </p:spPr>
        <p:txBody>
          <a:bodyPr wrap="square" rtlCol="0">
            <a:spAutoFit/>
          </a:bodyPr>
          <a:lstStyle/>
          <a:p>
            <a:pPr>
              <a:lnSpc>
                <a:spcPct val="150000"/>
              </a:lnSpc>
            </a:pPr>
            <a:r>
              <a:rPr lang="zh-CN" sz="2000" dirty="0">
                <a:latin typeface="微软雅黑" panose="020B0503020204020204" pitchFamily="34" charset="-122"/>
                <a:ea typeface="微软雅黑" panose="020B0503020204020204" pitchFamily="34" charset="-122"/>
              </a:rPr>
              <a:t>液晶屏可以使用该条指令直接显示数值，数值可以直接输入和可以用于读取其他传感器的数值，例如读取亮度传感器或声音传感器。确定需要显示的内容之后，还可以设定数开始显示的位置。液晶屏可以显示</a:t>
            </a:r>
            <a:r>
              <a:rPr lang="en-US" altLang="zh-CN" sz="2000" dirty="0">
                <a:latin typeface="微软雅黑" panose="020B0503020204020204" pitchFamily="34" charset="-122"/>
                <a:ea typeface="微软雅黑" panose="020B0503020204020204" pitchFamily="34" charset="-122"/>
              </a:rPr>
              <a:t>8</a:t>
            </a:r>
            <a:r>
              <a:rPr lang="zh-CN" altLang="en-US" sz="2000" dirty="0">
                <a:latin typeface="微软雅黑" panose="020B0503020204020204" pitchFamily="34" charset="-122"/>
                <a:ea typeface="微软雅黑" panose="020B0503020204020204" pitchFamily="34" charset="-122"/>
              </a:rPr>
              <a:t>行</a:t>
            </a:r>
            <a:r>
              <a:rPr lang="en-US" altLang="zh-CN" sz="2000" dirty="0">
                <a:latin typeface="微软雅黑" panose="020B0503020204020204" pitchFamily="34" charset="-122"/>
                <a:ea typeface="微软雅黑" panose="020B0503020204020204" pitchFamily="34" charset="-122"/>
              </a:rPr>
              <a:t>24</a:t>
            </a:r>
            <a:r>
              <a:rPr lang="zh-CN" altLang="en-US" sz="2000" dirty="0">
                <a:latin typeface="微软雅黑" panose="020B0503020204020204" pitchFamily="34" charset="-122"/>
                <a:ea typeface="微软雅黑" panose="020B0503020204020204" pitchFamily="34" charset="-122"/>
              </a:rPr>
              <a:t>列。</a:t>
            </a:r>
            <a:endParaRPr lang="zh-CN" altLang="en-US" sz="2000" dirty="0">
              <a:latin typeface="微软雅黑" panose="020B0503020204020204" pitchFamily="34" charset="-122"/>
              <a:ea typeface="微软雅黑" panose="020B0503020204020204" pitchFamily="34" charset="-122"/>
            </a:endParaRPr>
          </a:p>
        </p:txBody>
      </p:sp>
      <p:pic>
        <p:nvPicPr>
          <p:cNvPr id="3" name="图片 2"/>
          <p:cNvPicPr>
            <a:picLocks noChangeAspect="1"/>
          </p:cNvPicPr>
          <p:nvPr/>
        </p:nvPicPr>
        <p:blipFill>
          <a:blip r:embed="rId1"/>
          <a:stretch>
            <a:fillRect/>
          </a:stretch>
        </p:blipFill>
        <p:spPr>
          <a:xfrm>
            <a:off x="785495" y="2608580"/>
            <a:ext cx="3702685" cy="43243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dirty="0">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115752"/>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4" name="文本框 17"/>
          <p:cNvSpPr txBox="1"/>
          <p:nvPr/>
        </p:nvSpPr>
        <p:spPr>
          <a:xfrm>
            <a:off x="1088390" y="474345"/>
            <a:ext cx="2404110" cy="521970"/>
          </a:xfrm>
          <a:prstGeom prst="rect">
            <a:avLst/>
          </a:prstGeom>
          <a:noFill/>
        </p:spPr>
        <p:txBody>
          <a:bodyPr wrap="square" rtlCol="0">
            <a:spAutoFit/>
          </a:bodyPr>
          <a:lstStyle/>
          <a:p>
            <a:r>
              <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知识与概念</a:t>
            </a:r>
            <a:endPar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6597091" y="2336809"/>
            <a:ext cx="848310" cy="769441"/>
          </a:xfrm>
          <a:prstGeom prst="rect">
            <a:avLst/>
          </a:prstGeom>
          <a:noFill/>
        </p:spPr>
        <p:txBody>
          <a:bodyPr wrap="none" rtlCol="0">
            <a:spAutoFit/>
          </a:bodyPr>
          <a:lstStyle/>
          <a:p>
            <a:pPr algn="ctr"/>
            <a:r>
              <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rPr>
              <a:t>02</a:t>
            </a:r>
            <a:endPar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algn="ctr"/>
            <a:r>
              <a:rPr lang="en-US" sz="2800" b="1" dirty="0">
                <a:solidFill>
                  <a:schemeClr val="bg1"/>
                </a:solidFill>
                <a:latin typeface="黑体" panose="02010609060101010101" charset="-122"/>
                <a:ea typeface="黑体" panose="02010609060101010101" charset="-122"/>
                <a:sym typeface="思源黑体" panose="020B0500000000000000" pitchFamily="34" charset="-122"/>
              </a:rPr>
              <a:t>2</a:t>
            </a:r>
            <a:endParaRPr lang="en-US" sz="2800" b="1" dirty="0">
              <a:solidFill>
                <a:schemeClr val="bg1"/>
              </a:solidFill>
              <a:latin typeface="黑体" panose="02010609060101010101" charset="-122"/>
              <a:ea typeface="黑体" panose="02010609060101010101" charset="-122"/>
              <a:sym typeface="思源黑体" panose="020B0500000000000000" pitchFamily="34" charset="-122"/>
            </a:endParaRPr>
          </a:p>
        </p:txBody>
      </p:sp>
      <p:sp>
        <p:nvSpPr>
          <p:cNvPr id="2" name="文本框 1"/>
          <p:cNvSpPr txBox="1"/>
          <p:nvPr/>
        </p:nvSpPr>
        <p:spPr>
          <a:xfrm>
            <a:off x="5257800" y="807085"/>
            <a:ext cx="6149566" cy="3969385"/>
          </a:xfrm>
          <a:prstGeom prst="rect">
            <a:avLst/>
          </a:prstGeom>
          <a:noFill/>
        </p:spPr>
        <p:txBody>
          <a:bodyPr wrap="square" rtlCol="0">
            <a:spAutoFit/>
          </a:bodyPr>
          <a:lstStyle/>
          <a:p>
            <a:pPr>
              <a:lnSpc>
                <a:spcPct val="150000"/>
              </a:lnSpc>
            </a:pPr>
            <a:r>
              <a:rPr lang="zh-CN" sz="2400" dirty="0">
                <a:latin typeface="微软雅黑" panose="020B0503020204020204" pitchFamily="34" charset="-122"/>
                <a:ea typeface="微软雅黑" panose="020B0503020204020204" pitchFamily="34" charset="-122"/>
              </a:rPr>
              <a:t>液晶屏还可以直接显示英文文本，该条指令默认显示内容是”</a:t>
            </a:r>
            <a:r>
              <a:rPr lang="en-US" altLang="zh-CN" sz="2400" dirty="0">
                <a:latin typeface="微软雅黑" panose="020B0503020204020204" pitchFamily="34" charset="-122"/>
                <a:ea typeface="微软雅黑" panose="020B0503020204020204" pitchFamily="34" charset="-122"/>
              </a:rPr>
              <a:t>haohaodada</a:t>
            </a:r>
            <a:r>
              <a:rPr lang="zh-CN" sz="2400" dirty="0">
                <a:latin typeface="微软雅黑" panose="020B0503020204020204" pitchFamily="34" charset="-122"/>
                <a:ea typeface="微软雅黑" panose="020B0503020204020204" pitchFamily="34" charset="-122"/>
              </a:rPr>
              <a:t>”，默认是从第一行第一列开始显示。若要设置液晶屏显示其他的文本内容，可以删除“h</a:t>
            </a:r>
            <a:r>
              <a:rPr lang="en-US" altLang="zh-CN" sz="2400" dirty="0">
                <a:latin typeface="微软雅黑" panose="020B0503020204020204" pitchFamily="34" charset="-122"/>
                <a:ea typeface="微软雅黑" panose="020B0503020204020204" pitchFamily="34" charset="-122"/>
              </a:rPr>
              <a:t>aohaodada</a:t>
            </a:r>
            <a:r>
              <a:rPr lang="zh-CN" sz="2400" dirty="0">
                <a:latin typeface="微软雅黑" panose="020B0503020204020204" pitchFamily="34" charset="-122"/>
                <a:ea typeface="微软雅黑" panose="020B0503020204020204" pitchFamily="34" charset="-122"/>
              </a:rPr>
              <a:t>”，保留英文状态下的双引号，在双引号内输入英文文本，同样可以通过下拉菜单选择显示的行列位置。</a:t>
            </a:r>
            <a:endParaRPr lang="zh-CN" sz="2400" dirty="0">
              <a:latin typeface="微软雅黑" panose="020B0503020204020204" pitchFamily="34" charset="-122"/>
              <a:ea typeface="微软雅黑" panose="020B0503020204020204" pitchFamily="34" charset="-122"/>
            </a:endParaRPr>
          </a:p>
        </p:txBody>
      </p:sp>
      <p:pic>
        <p:nvPicPr>
          <p:cNvPr id="4" name="图片 3"/>
          <p:cNvPicPr>
            <a:picLocks noChangeAspect="1"/>
          </p:cNvPicPr>
          <p:nvPr/>
        </p:nvPicPr>
        <p:blipFill>
          <a:blip r:embed="rId1"/>
          <a:stretch>
            <a:fillRect/>
          </a:stretch>
        </p:blipFill>
        <p:spPr>
          <a:xfrm>
            <a:off x="291465" y="2590800"/>
            <a:ext cx="4780280" cy="40259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dirty="0">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115752"/>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4" name="文本框 17"/>
          <p:cNvSpPr txBox="1"/>
          <p:nvPr/>
        </p:nvSpPr>
        <p:spPr>
          <a:xfrm>
            <a:off x="1088390" y="474345"/>
            <a:ext cx="2404110" cy="521970"/>
          </a:xfrm>
          <a:prstGeom prst="rect">
            <a:avLst/>
          </a:prstGeom>
          <a:noFill/>
        </p:spPr>
        <p:txBody>
          <a:bodyPr wrap="square" rtlCol="0">
            <a:spAutoFit/>
          </a:bodyPr>
          <a:lstStyle/>
          <a:p>
            <a:r>
              <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知识与概念</a:t>
            </a:r>
            <a:endPar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6597091" y="2336809"/>
            <a:ext cx="848310" cy="769441"/>
          </a:xfrm>
          <a:prstGeom prst="rect">
            <a:avLst/>
          </a:prstGeom>
          <a:noFill/>
        </p:spPr>
        <p:txBody>
          <a:bodyPr wrap="none" rtlCol="0">
            <a:spAutoFit/>
          </a:bodyPr>
          <a:lstStyle/>
          <a:p>
            <a:pPr algn="ctr"/>
            <a:r>
              <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rPr>
              <a:t>02</a:t>
            </a:r>
            <a:endPar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algn="ctr"/>
            <a:r>
              <a:rPr lang="en-US" sz="2800" b="1" dirty="0">
                <a:solidFill>
                  <a:schemeClr val="bg1"/>
                </a:solidFill>
                <a:latin typeface="黑体" panose="02010609060101010101" charset="-122"/>
                <a:ea typeface="黑体" panose="02010609060101010101" charset="-122"/>
                <a:sym typeface="思源黑体" panose="020B0500000000000000" pitchFamily="34" charset="-122"/>
              </a:rPr>
              <a:t>2</a:t>
            </a:r>
            <a:endParaRPr lang="en-US" sz="2800" b="1" dirty="0">
              <a:solidFill>
                <a:schemeClr val="bg1"/>
              </a:solidFill>
              <a:latin typeface="黑体" panose="02010609060101010101" charset="-122"/>
              <a:ea typeface="黑体" panose="02010609060101010101" charset="-122"/>
              <a:sym typeface="思源黑体" panose="020B0500000000000000" pitchFamily="34" charset="-122"/>
            </a:endParaRPr>
          </a:p>
        </p:txBody>
      </p:sp>
      <p:sp>
        <p:nvSpPr>
          <p:cNvPr id="2" name="文本框 1"/>
          <p:cNvSpPr txBox="1"/>
          <p:nvPr/>
        </p:nvSpPr>
        <p:spPr>
          <a:xfrm>
            <a:off x="5147169" y="2109539"/>
            <a:ext cx="5853430" cy="1198880"/>
          </a:xfrm>
          <a:prstGeom prst="rect">
            <a:avLst/>
          </a:prstGeom>
          <a:noFill/>
        </p:spPr>
        <p:txBody>
          <a:bodyPr wrap="square" rtlCol="0">
            <a:spAutoFit/>
          </a:bodyPr>
          <a:lstStyle/>
          <a:p>
            <a:pPr>
              <a:lnSpc>
                <a:spcPct val="150000"/>
              </a:lnSpc>
            </a:pPr>
            <a:r>
              <a:rPr lang="zh-CN" sz="2400" dirty="0">
                <a:latin typeface="微软雅黑" panose="020B0503020204020204" pitchFamily="34" charset="-122"/>
                <a:ea typeface="微软雅黑" panose="020B0503020204020204" pitchFamily="34" charset="-122"/>
              </a:rPr>
              <a:t>该条指令放置在以上三条OLED写入语句之后，只有放置该条语句，才能显示内容。</a:t>
            </a:r>
            <a:endParaRPr lang="zh-CN" sz="2400" dirty="0">
              <a:latin typeface="微软雅黑" panose="020B0503020204020204" pitchFamily="34" charset="-122"/>
              <a:ea typeface="微软雅黑" panose="020B0503020204020204" pitchFamily="34" charset="-122"/>
            </a:endParaRPr>
          </a:p>
        </p:txBody>
      </p:sp>
      <p:pic>
        <p:nvPicPr>
          <p:cNvPr id="4" name="图片 3"/>
          <p:cNvPicPr>
            <a:picLocks noChangeAspect="1"/>
          </p:cNvPicPr>
          <p:nvPr/>
        </p:nvPicPr>
        <p:blipFill>
          <a:blip r:embed="rId1"/>
          <a:stretch>
            <a:fillRect/>
          </a:stretch>
        </p:blipFill>
        <p:spPr>
          <a:xfrm>
            <a:off x="1088390" y="2407920"/>
            <a:ext cx="2374900" cy="79184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dirty="0">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115752"/>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4" name="文本框 17"/>
          <p:cNvSpPr txBox="1"/>
          <p:nvPr/>
        </p:nvSpPr>
        <p:spPr>
          <a:xfrm>
            <a:off x="1088390" y="474345"/>
            <a:ext cx="2404110" cy="521970"/>
          </a:xfrm>
          <a:prstGeom prst="rect">
            <a:avLst/>
          </a:prstGeom>
          <a:noFill/>
        </p:spPr>
        <p:txBody>
          <a:bodyPr wrap="square" rtlCol="0">
            <a:spAutoFit/>
          </a:bodyPr>
          <a:lstStyle/>
          <a:p>
            <a:r>
              <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知识与概念</a:t>
            </a:r>
            <a:endPar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6597091" y="2336809"/>
            <a:ext cx="848310" cy="769441"/>
          </a:xfrm>
          <a:prstGeom prst="rect">
            <a:avLst/>
          </a:prstGeom>
          <a:noFill/>
        </p:spPr>
        <p:txBody>
          <a:bodyPr wrap="none" rtlCol="0">
            <a:spAutoFit/>
          </a:bodyPr>
          <a:lstStyle/>
          <a:p>
            <a:pPr algn="ctr"/>
            <a:r>
              <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rPr>
              <a:t>02</a:t>
            </a:r>
            <a:endPar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algn="ctr"/>
            <a:r>
              <a:rPr lang="en-US" sz="2800" b="1" dirty="0">
                <a:solidFill>
                  <a:schemeClr val="bg1"/>
                </a:solidFill>
                <a:latin typeface="黑体" panose="02010609060101010101" charset="-122"/>
                <a:ea typeface="黑体" panose="02010609060101010101" charset="-122"/>
                <a:sym typeface="思源黑体" panose="020B0500000000000000" pitchFamily="34" charset="-122"/>
              </a:rPr>
              <a:t>2</a:t>
            </a:r>
            <a:endParaRPr lang="en-US" sz="2800" b="1" dirty="0">
              <a:solidFill>
                <a:schemeClr val="bg1"/>
              </a:solidFill>
              <a:latin typeface="黑体" panose="02010609060101010101" charset="-122"/>
              <a:ea typeface="黑体" panose="02010609060101010101" charset="-122"/>
              <a:sym typeface="思源黑体" panose="020B0500000000000000" pitchFamily="34" charset="-122"/>
            </a:endParaRPr>
          </a:p>
        </p:txBody>
      </p:sp>
      <p:sp>
        <p:nvSpPr>
          <p:cNvPr id="2" name="文本框 1"/>
          <p:cNvSpPr txBox="1"/>
          <p:nvPr/>
        </p:nvSpPr>
        <p:spPr>
          <a:xfrm>
            <a:off x="4590107" y="2336809"/>
            <a:ext cx="6472062" cy="581057"/>
          </a:xfrm>
          <a:prstGeom prst="rect">
            <a:avLst/>
          </a:prstGeom>
          <a:noFill/>
        </p:spPr>
        <p:txBody>
          <a:bodyPr wrap="square" rtlCol="0">
            <a:spAutoFit/>
          </a:bodyPr>
          <a:lstStyle/>
          <a:p>
            <a:pPr>
              <a:lnSpc>
                <a:spcPct val="150000"/>
              </a:lnSpc>
            </a:pPr>
            <a:r>
              <a:rPr lang="zh-CN" sz="2400" dirty="0">
                <a:latin typeface="微软雅黑" panose="020B0503020204020204" pitchFamily="34" charset="-122"/>
                <a:ea typeface="微软雅黑" panose="020B0503020204020204" pitchFamily="34" charset="-122"/>
              </a:rPr>
              <a:t>使用该语句可以清除液晶显示屏上的所有内容。</a:t>
            </a:r>
            <a:endParaRPr lang="zh-CN" sz="2400" dirty="0">
              <a:latin typeface="微软雅黑" panose="020B0503020204020204" pitchFamily="34" charset="-122"/>
              <a:ea typeface="微软雅黑" panose="020B0503020204020204" pitchFamily="34" charset="-122"/>
            </a:endParaRPr>
          </a:p>
        </p:txBody>
      </p:sp>
      <p:pic>
        <p:nvPicPr>
          <p:cNvPr id="4" name="图片 3"/>
          <p:cNvPicPr>
            <a:picLocks noChangeAspect="1"/>
          </p:cNvPicPr>
          <p:nvPr/>
        </p:nvPicPr>
        <p:blipFill>
          <a:blip r:embed="rId1"/>
          <a:stretch>
            <a:fillRect/>
          </a:stretch>
        </p:blipFill>
        <p:spPr>
          <a:xfrm>
            <a:off x="1001395" y="2144395"/>
            <a:ext cx="2451100" cy="129159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390" y="474345"/>
            <a:ext cx="2386330" cy="521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作品制作</a:t>
            </a:r>
            <a:endPar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5864936" y="2336809"/>
            <a:ext cx="848310" cy="76944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rPr>
              <a:t>02</a:t>
            </a:r>
            <a:endPar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3</a:t>
            </a:r>
            <a:endPar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endParaRPr>
          </a:p>
        </p:txBody>
      </p:sp>
      <p:sp>
        <p:nvSpPr>
          <p:cNvPr id="5" name="文本框 4"/>
          <p:cNvSpPr txBox="1"/>
          <p:nvPr/>
        </p:nvSpPr>
        <p:spPr>
          <a:xfrm>
            <a:off x="1088390" y="1271258"/>
            <a:ext cx="5683885" cy="46037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第一步：搭建硬件</a:t>
            </a:r>
            <a:endParaRPr lang="zh-CN" altLang="en-US" sz="2400" b="1"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6" name="文本框 5"/>
          <p:cNvSpPr txBox="1"/>
          <p:nvPr/>
        </p:nvSpPr>
        <p:spPr>
          <a:xfrm>
            <a:off x="1001470" y="1731633"/>
            <a:ext cx="7563107" cy="1476375"/>
          </a:xfrm>
          <a:prstGeom prst="rect">
            <a:avLst/>
          </a:prstGeom>
          <a:noFill/>
        </p:spPr>
        <p:txBody>
          <a:bodyPr wrap="square"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将</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温湿度传感器模块、液晶屏模块、声音传感器模块、亮度传感器模块</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放置于主控板的任意六边形区域，磁铁吸合。接着把主控板和计算机连接起来，打开主控板电源开关</a:t>
            </a: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3" name="图片 2"/>
          <p:cNvPicPr>
            <a:picLocks noChangeAspect="1"/>
          </p:cNvPicPr>
          <p:nvPr/>
        </p:nvPicPr>
        <p:blipFill>
          <a:blip r:embed="rId1"/>
          <a:stretch>
            <a:fillRect/>
          </a:stretch>
        </p:blipFill>
        <p:spPr>
          <a:xfrm>
            <a:off x="2684145" y="3309620"/>
            <a:ext cx="3949065" cy="310197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390" y="474345"/>
            <a:ext cx="2386330" cy="521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作品制作</a:t>
            </a:r>
            <a:endPar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5864936" y="2336809"/>
            <a:ext cx="848310" cy="76944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rPr>
              <a:t>02</a:t>
            </a:r>
            <a:endPar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3</a:t>
            </a:r>
            <a:endPar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endParaRPr>
          </a:p>
        </p:txBody>
      </p:sp>
      <p:sp>
        <p:nvSpPr>
          <p:cNvPr id="2" name="文本框 1"/>
          <p:cNvSpPr txBox="1"/>
          <p:nvPr/>
        </p:nvSpPr>
        <p:spPr>
          <a:xfrm>
            <a:off x="1088390" y="2770505"/>
            <a:ext cx="6030595" cy="1938020"/>
          </a:xfrm>
          <a:prstGeom prst="rect">
            <a:avLst/>
          </a:prstGeom>
          <a:noFill/>
        </p:spPr>
        <p:txBody>
          <a:bodyPr wrap="square"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打开浏览器，登录“好好搭搭”网站；单击网站上方的“创作”按钮，在“创作模板”网页中选择无线下载模式编程中的好搭</a:t>
            </a: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rPr>
              <a:t>BOX</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智能实验箱，点击进入编程界面。</a:t>
            </a: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文本框 2"/>
          <p:cNvSpPr txBox="1"/>
          <p:nvPr/>
        </p:nvSpPr>
        <p:spPr>
          <a:xfrm>
            <a:off x="1088466" y="1741720"/>
            <a:ext cx="5624195" cy="46037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第二步：进入网站编程界面</a:t>
            </a:r>
            <a:endParaRPr lang="zh-CN" altLang="en-US" sz="2400" b="1" dirty="0">
              <a:latin typeface="微软雅黑" panose="020B0503020204020204" pitchFamily="34" charset="-122"/>
              <a:ea typeface="微软雅黑" panose="020B0503020204020204"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118745" y="21544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390" y="474345"/>
            <a:ext cx="2386330" cy="521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作品制作</a:t>
            </a:r>
            <a:endPar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3</a:t>
            </a:r>
            <a:endPar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endParaRPr>
          </a:p>
        </p:txBody>
      </p:sp>
      <p:sp>
        <p:nvSpPr>
          <p:cNvPr id="3" name="文本框 2"/>
          <p:cNvSpPr txBox="1"/>
          <p:nvPr/>
        </p:nvSpPr>
        <p:spPr>
          <a:xfrm>
            <a:off x="730250" y="2217420"/>
            <a:ext cx="3102610" cy="1198880"/>
          </a:xfrm>
          <a:prstGeom prst="rect">
            <a:avLst/>
          </a:prstGeom>
          <a:noFill/>
        </p:spPr>
        <p:txBody>
          <a:bodyPr wrap="square" rtlCol="0">
            <a:spAutoFit/>
          </a:bodyPr>
          <a:lstStyle/>
          <a:p>
            <a:pPr>
              <a:lnSpc>
                <a:spcPct val="150000"/>
              </a:lnSpc>
            </a:pPr>
            <a:r>
              <a:rPr lang="zh-CN" altLang="en-US" sz="2400">
                <a:latin typeface="微软雅黑" panose="020B0503020204020204" pitchFamily="34" charset="-122"/>
                <a:ea typeface="微软雅黑" panose="020B0503020204020204" pitchFamily="34" charset="-122"/>
                <a:cs typeface="微软雅黑" panose="020B0503020204020204" pitchFamily="34" charset="-122"/>
              </a:rPr>
              <a:t>在液晶屏上显示亮度传感器的数值</a:t>
            </a:r>
            <a:endParaRPr lang="zh-CN" altLang="en-US" sz="2400">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2" name="图片 1"/>
          <p:cNvPicPr>
            <a:picLocks noChangeAspect="1"/>
          </p:cNvPicPr>
          <p:nvPr/>
        </p:nvPicPr>
        <p:blipFill>
          <a:blip r:embed="rId1"/>
          <a:stretch>
            <a:fillRect/>
          </a:stretch>
        </p:blipFill>
        <p:spPr>
          <a:xfrm>
            <a:off x="4662805" y="1962785"/>
            <a:ext cx="5131435" cy="186372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390" y="474345"/>
            <a:ext cx="2386330" cy="521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作品制作</a:t>
            </a:r>
            <a:endPar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5864936" y="2336809"/>
            <a:ext cx="848310" cy="76944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rPr>
              <a:t>02</a:t>
            </a:r>
            <a:endPar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3</a:t>
            </a:r>
            <a:endPar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endParaRPr>
          </a:p>
        </p:txBody>
      </p:sp>
      <p:sp>
        <p:nvSpPr>
          <p:cNvPr id="3" name="文本框 2"/>
          <p:cNvSpPr txBox="1"/>
          <p:nvPr/>
        </p:nvSpPr>
        <p:spPr>
          <a:xfrm>
            <a:off x="1001395" y="2399030"/>
            <a:ext cx="2952750" cy="645160"/>
          </a:xfrm>
          <a:prstGeom prst="rect">
            <a:avLst/>
          </a:prstGeom>
          <a:noFill/>
        </p:spPr>
        <p:txBody>
          <a:bodyPr wrap="square" rtlCol="0">
            <a:spAutoFit/>
          </a:bodyPr>
          <a:lstStyle/>
          <a:p>
            <a:pPr>
              <a:lnSpc>
                <a:spcPct val="150000"/>
              </a:lnSpc>
            </a:pPr>
            <a:r>
              <a:rPr lang="zh-CN" altLang="en-US" sz="2400">
                <a:latin typeface="微软雅黑" panose="020B0503020204020204" pitchFamily="34" charset="-122"/>
                <a:ea typeface="微软雅黑" panose="020B0503020204020204" pitchFamily="34" charset="-122"/>
              </a:rPr>
              <a:t>液晶环境检测仪</a:t>
            </a:r>
            <a:endParaRPr lang="zh-CN" altLang="en-US" sz="2400">
              <a:latin typeface="微软雅黑" panose="020B0503020204020204" pitchFamily="34" charset="-122"/>
              <a:ea typeface="微软雅黑" panose="020B0503020204020204" pitchFamily="34" charset="-122"/>
            </a:endParaRPr>
          </a:p>
        </p:txBody>
      </p:sp>
      <p:pic>
        <p:nvPicPr>
          <p:cNvPr id="4" name="图片 3"/>
          <p:cNvPicPr>
            <a:picLocks noChangeAspect="1"/>
          </p:cNvPicPr>
          <p:nvPr/>
        </p:nvPicPr>
        <p:blipFill>
          <a:blip r:embed="rId1"/>
          <a:stretch>
            <a:fillRect/>
          </a:stretch>
        </p:blipFill>
        <p:spPr>
          <a:xfrm>
            <a:off x="3826510" y="1341120"/>
            <a:ext cx="6003925" cy="331406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390" y="474345"/>
            <a:ext cx="2385060" cy="521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拓展与思考</a:t>
            </a:r>
            <a:endPar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4</a:t>
            </a:r>
            <a:endPar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endParaRPr>
          </a:p>
        </p:txBody>
      </p:sp>
      <p:sp>
        <p:nvSpPr>
          <p:cNvPr id="2" name="文本框 1"/>
          <p:cNvSpPr txBox="1"/>
          <p:nvPr/>
        </p:nvSpPr>
        <p:spPr>
          <a:xfrm>
            <a:off x="1176950" y="1600200"/>
            <a:ext cx="8003264" cy="4192943"/>
          </a:xfrm>
          <a:prstGeom prst="rect">
            <a:avLst/>
          </a:prstGeom>
          <a:noFill/>
        </p:spPr>
        <p:txBody>
          <a:bodyPr wrap="square" rtlCol="0">
            <a:spAutoFit/>
          </a:bodyPr>
          <a:lstStyle/>
          <a:p>
            <a:pPr>
              <a:lnSpc>
                <a:spcPct val="150000"/>
              </a:lnSpc>
            </a:pPr>
            <a:r>
              <a:rPr sz="2000" dirty="0">
                <a:latin typeface="微软雅黑" panose="020B0503020204020204" pitchFamily="34" charset="-122"/>
                <a:ea typeface="微软雅黑" panose="020B0503020204020204" pitchFamily="34" charset="-122"/>
                <a:cs typeface="微软雅黑" panose="020B0503020204020204" pitchFamily="34" charset="-122"/>
              </a:rPr>
              <a:t>将</a:t>
            </a:r>
            <a:r>
              <a:rPr lang="zh-CN" sz="2000" dirty="0">
                <a:latin typeface="微软雅黑" panose="020B0503020204020204" pitchFamily="34" charset="-122"/>
                <a:ea typeface="微软雅黑" panose="020B0503020204020204" pitchFamily="34" charset="-122"/>
                <a:cs typeface="微软雅黑" panose="020B0503020204020204" pitchFamily="34" charset="-122"/>
              </a:rPr>
              <a:t>第一个</a:t>
            </a:r>
            <a:r>
              <a:rPr sz="2000" dirty="0" err="1">
                <a:latin typeface="微软雅黑" panose="020B0503020204020204" pitchFamily="34" charset="-122"/>
                <a:ea typeface="微软雅黑" panose="020B0503020204020204" pitchFamily="34" charset="-122"/>
                <a:cs typeface="微软雅黑" panose="020B0503020204020204" pitchFamily="34" charset="-122"/>
              </a:rPr>
              <a:t>程序下载到主控板，可以发现亮度数值显示在屏幕左上角，如何能够让亮度值显示在屏幕中间部位</a:t>
            </a:r>
            <a:r>
              <a:rPr sz="2000" dirty="0">
                <a:latin typeface="微软雅黑" panose="020B0503020204020204" pitchFamily="34" charset="-122"/>
                <a:ea typeface="微软雅黑" panose="020B0503020204020204" pitchFamily="34" charset="-122"/>
                <a:cs typeface="微软雅黑" panose="020B0503020204020204" pitchFamily="34" charset="-122"/>
              </a:rPr>
              <a:t>？</a:t>
            </a:r>
            <a:endParaRPr sz="20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endParaRPr sz="20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zh-CN" sz="2000" dirty="0">
                <a:latin typeface="微软雅黑" panose="020B0503020204020204" pitchFamily="34" charset="-122"/>
                <a:ea typeface="微软雅黑" panose="020B0503020204020204" pitchFamily="34" charset="-122"/>
                <a:cs typeface="微软雅黑" panose="020B0503020204020204" pitchFamily="34" charset="-122"/>
              </a:rPr>
              <a:t>第二个程序</a:t>
            </a:r>
            <a:r>
              <a:rPr sz="2000" dirty="0" err="1">
                <a:latin typeface="微软雅黑" panose="020B0503020204020204" pitchFamily="34" charset="-122"/>
                <a:ea typeface="微软雅黑" panose="020B0503020204020204" pitchFamily="34" charset="-122"/>
                <a:cs typeface="微软雅黑" panose="020B0503020204020204" pitchFamily="34" charset="-122"/>
              </a:rPr>
              <a:t>屏幕上同时显示四个数值难以分辨，请你再分别给每一个数值增加标识</a:t>
            </a:r>
            <a:r>
              <a:rPr sz="2000" dirty="0">
                <a:latin typeface="微软雅黑" panose="020B0503020204020204" pitchFamily="34" charset="-122"/>
                <a:ea typeface="微软雅黑" panose="020B0503020204020204" pitchFamily="34" charset="-122"/>
                <a:cs typeface="微软雅黑" panose="020B0503020204020204" pitchFamily="34" charset="-122"/>
              </a:rPr>
              <a:t>。</a:t>
            </a:r>
            <a:endParaRPr sz="20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endParaRPr sz="20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sz="2000" dirty="0">
                <a:latin typeface="微软雅黑" panose="020B0503020204020204" pitchFamily="34" charset="-122"/>
                <a:ea typeface="微软雅黑" panose="020B0503020204020204" pitchFamily="34" charset="-122"/>
                <a:cs typeface="微软雅黑" panose="020B0503020204020204" pitchFamily="34" charset="-122"/>
              </a:rPr>
              <a:t>智能家居已经慢慢走进了大家的生活，请你通过网络查找或者其他的方式，了解更多关于智能家居的信息和内容。并尝试利用好搭BOX的相关模块，尝试制作更有趣的智能灯、智能风扇等。</a:t>
            </a:r>
            <a:endParaRPr sz="2000" dirty="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9"/>
          <p:cNvSpPr/>
          <p:nvPr/>
        </p:nvSpPr>
        <p:spPr bwMode="auto">
          <a:xfrm>
            <a:off x="5475817" y="3175"/>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7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3" name="Freeform 9"/>
          <p:cNvSpPr/>
          <p:nvPr/>
        </p:nvSpPr>
        <p:spPr bwMode="auto">
          <a:xfrm>
            <a:off x="8905461" y="3630414"/>
            <a:ext cx="3286538" cy="3227586"/>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1"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sp>
        <p:nvSpPr>
          <p:cNvPr id="7" name="文本框 9"/>
          <p:cNvSpPr txBox="1"/>
          <p:nvPr/>
        </p:nvSpPr>
        <p:spPr>
          <a:xfrm>
            <a:off x="-765979" y="2908947"/>
            <a:ext cx="2436860" cy="264687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6600" b="0" i="0" u="none" strike="noStrike" kern="1200" cap="none" spc="0" normalizeH="0" baseline="0" noProof="0" dirty="0">
                <a:ln>
                  <a:noFill/>
                </a:ln>
                <a:gradFill>
                  <a:gsLst>
                    <a:gs pos="0">
                      <a:srgbClr val="1D9A78"/>
                    </a:gs>
                    <a:gs pos="43000">
                      <a:srgbClr val="8BC145"/>
                    </a:gs>
                  </a:gsLst>
                  <a:lin ang="10800000" scaled="1"/>
                </a:gradFill>
                <a:effectLst/>
                <a:uLnTx/>
                <a:uFillTx/>
                <a:latin typeface="思源黑体" panose="020B0500000000000000" pitchFamily="34" charset="-122"/>
                <a:ea typeface="思源黑体" panose="020B0500000000000000" pitchFamily="34" charset="-122"/>
                <a:cs typeface="Open Sans" charset="0"/>
                <a:sym typeface="思源黑体" panose="020B0500000000000000" pitchFamily="34" charset="-122"/>
              </a:rPr>
              <a:t>“</a:t>
            </a:r>
            <a:endParaRPr kumimoji="0" lang="zh-CN" altLang="en-US" sz="16600" b="0" i="0" u="none" strike="noStrike" kern="1200" cap="none" spc="0" normalizeH="0" baseline="0" noProof="0" dirty="0">
              <a:ln>
                <a:noFill/>
              </a:ln>
              <a:gradFill>
                <a:gsLst>
                  <a:gs pos="0">
                    <a:srgbClr val="1D9A78"/>
                  </a:gs>
                  <a:gs pos="43000">
                    <a:srgbClr val="8BC145"/>
                  </a:gs>
                </a:gsLst>
                <a:lin ang="10800000" scaled="1"/>
              </a:gradFill>
              <a:effectLst/>
              <a:uLnTx/>
              <a:uFillTx/>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sp>
        <p:nvSpPr>
          <p:cNvPr id="8" name="半闭框 6"/>
          <p:cNvSpPr/>
          <p:nvPr/>
        </p:nvSpPr>
        <p:spPr>
          <a:xfrm rot="5400000">
            <a:off x="7642979" y="1662031"/>
            <a:ext cx="809804" cy="776251"/>
          </a:xfrm>
          <a:prstGeom prst="halfFrame">
            <a:avLst>
              <a:gd name="adj1" fmla="val 5058"/>
              <a:gd name="adj2" fmla="val 448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9" name="PA-矩形 3"/>
          <p:cNvSpPr/>
          <p:nvPr>
            <p:custDataLst>
              <p:tags r:id="rId1"/>
            </p:custDataLst>
          </p:nvPr>
        </p:nvSpPr>
        <p:spPr>
          <a:xfrm>
            <a:off x="1969583" y="2401115"/>
            <a:ext cx="5690172" cy="1015663"/>
          </a:xfrm>
          <a:prstGeom prst="rect">
            <a:avLst/>
          </a:prstGeom>
        </p:spPr>
        <p:txBody>
          <a:bodyPr wrap="square">
            <a:spAutoFit/>
          </a:bodyPr>
          <a:lstStyle/>
          <a:p>
            <a:pPr marL="0" marR="0" lvl="0" indent="0" algn="dist" defTabSz="457200" rtl="0" eaLnBrk="1" fontAlgn="auto" latinLnBrk="0" hangingPunct="1">
              <a:lnSpc>
                <a:spcPct val="100000"/>
              </a:lnSpc>
              <a:spcBef>
                <a:spcPts val="0"/>
              </a:spcBef>
              <a:spcAft>
                <a:spcPts val="0"/>
              </a:spcAft>
              <a:buClrTx/>
              <a:buSzTx/>
              <a:buFontTx/>
              <a:buNone/>
              <a:defRPr/>
            </a:pPr>
            <a:r>
              <a:rPr kumimoji="0" lang="zh-CN" altLang="en-US" sz="6000" b="0" i="0" u="none" strike="noStrike" kern="1200" cap="none" spc="0" normalizeH="0" baseline="0" noProof="0" dirty="0">
                <a:ln>
                  <a:noFill/>
                </a:ln>
                <a:solidFill>
                  <a:prstClr val="black">
                    <a:lumMod val="75000"/>
                    <a:lumOff val="25000"/>
                  </a:prstClr>
                </a:solidFill>
                <a:effectLst/>
                <a:uLnTx/>
                <a:uFillTx/>
                <a:latin typeface="字魂35号-经典雅黑" panose="02000000000000000000" pitchFamily="2" charset="-122"/>
                <a:ea typeface="字魂35号-经典雅黑" panose="02000000000000000000" pitchFamily="2" charset="-122"/>
                <a:cs typeface="+mn-cs"/>
                <a:sym typeface="思源黑体" panose="020B0500000000000000" pitchFamily="34" charset="-122"/>
              </a:rPr>
              <a:t>谢谢观看</a:t>
            </a:r>
            <a:endParaRPr kumimoji="0" lang="zh-CN" altLang="en-US" sz="6000" b="0" i="0" u="none" strike="noStrike" kern="1200" cap="none" spc="0" normalizeH="0" baseline="0" noProof="0" dirty="0">
              <a:ln>
                <a:noFill/>
              </a:ln>
              <a:solidFill>
                <a:prstClr val="black">
                  <a:lumMod val="75000"/>
                  <a:lumOff val="25000"/>
                </a:prstClr>
              </a:solidFill>
              <a:effectLst/>
              <a:uLnTx/>
              <a:uFillTx/>
              <a:latin typeface="字魂35号-经典雅黑" panose="02000000000000000000" pitchFamily="2" charset="-122"/>
              <a:ea typeface="字魂35号-经典雅黑" panose="02000000000000000000" pitchFamily="2" charset="-122"/>
              <a:cs typeface="+mn-cs"/>
              <a:sym typeface="思源黑体" panose="020B0500000000000000" pitchFamily="34" charset="-122"/>
            </a:endParaRPr>
          </a:p>
        </p:txBody>
      </p:sp>
      <p:sp>
        <p:nvSpPr>
          <p:cNvPr id="11" name="椭圆 5"/>
          <p:cNvSpPr/>
          <p:nvPr/>
        </p:nvSpPr>
        <p:spPr>
          <a:xfrm>
            <a:off x="452451" y="426058"/>
            <a:ext cx="551745" cy="551745"/>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pic>
        <p:nvPicPr>
          <p:cNvPr id="13" name="图片 12"/>
          <p:cNvPicPr>
            <a:picLocks noChangeAspect="1"/>
          </p:cNvPicPr>
          <p:nvPr/>
        </p:nvPicPr>
        <p:blipFill>
          <a:blip r:embed="rId2"/>
          <a:stretch>
            <a:fillRect/>
          </a:stretch>
        </p:blipFill>
        <p:spPr>
          <a:xfrm>
            <a:off x="1267034" y="306689"/>
            <a:ext cx="1946275" cy="67111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9"/>
          <p:cNvSpPr/>
          <p:nvPr/>
        </p:nvSpPr>
        <p:spPr bwMode="auto">
          <a:xfrm>
            <a:off x="5935844" y="472698"/>
            <a:ext cx="6256156" cy="6385302"/>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7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 name="矩形 13"/>
          <p:cNvSpPr/>
          <p:nvPr/>
        </p:nvSpPr>
        <p:spPr>
          <a:xfrm>
            <a:off x="0" y="1815548"/>
            <a:ext cx="12192000" cy="3783496"/>
          </a:xfrm>
          <a:prstGeom prst="rect">
            <a:avLst/>
          </a:prstGeom>
          <a:blipFill>
            <a:blip r:embed="rId1"/>
            <a:stretch>
              <a:fillRect t="-57242" b="-5724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3" name="矩形 12"/>
          <p:cNvSpPr/>
          <p:nvPr/>
        </p:nvSpPr>
        <p:spPr>
          <a:xfrm>
            <a:off x="0" y="1815548"/>
            <a:ext cx="12192000" cy="3783496"/>
          </a:xfrm>
          <a:prstGeom prst="rect">
            <a:avLst/>
          </a:prstGeom>
          <a:solidFill>
            <a:schemeClr val="accent1">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 name="椭圆 5"/>
          <p:cNvSpPr/>
          <p:nvPr/>
        </p:nvSpPr>
        <p:spPr>
          <a:xfrm>
            <a:off x="452451" y="426058"/>
            <a:ext cx="551745" cy="551745"/>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grpSp>
        <p:nvGrpSpPr>
          <p:cNvPr id="12" name="Group 11"/>
          <p:cNvGrpSpPr/>
          <p:nvPr/>
        </p:nvGrpSpPr>
        <p:grpSpPr>
          <a:xfrm>
            <a:off x="2318096" y="2611830"/>
            <a:ext cx="2381772" cy="2190931"/>
            <a:chOff x="1470701" y="1821913"/>
            <a:chExt cx="3820826" cy="3607097"/>
          </a:xfrm>
        </p:grpSpPr>
        <p:sp>
          <p:nvSpPr>
            <p:cNvPr id="8" name="矩形 1"/>
            <p:cNvSpPr/>
            <p:nvPr/>
          </p:nvSpPr>
          <p:spPr>
            <a:xfrm>
              <a:off x="1470701" y="1821913"/>
              <a:ext cx="3820826" cy="360709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5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 name="矩形 3"/>
            <p:cNvSpPr/>
            <p:nvPr/>
          </p:nvSpPr>
          <p:spPr>
            <a:xfrm>
              <a:off x="1470701" y="4952492"/>
              <a:ext cx="1339401" cy="47651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5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0" name="矩形 4"/>
            <p:cNvSpPr/>
            <p:nvPr/>
          </p:nvSpPr>
          <p:spPr>
            <a:xfrm>
              <a:off x="2810101" y="4952492"/>
              <a:ext cx="1566931" cy="4765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5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1" name="文本框 15"/>
            <p:cNvSpPr txBox="1"/>
            <p:nvPr/>
          </p:nvSpPr>
          <p:spPr>
            <a:xfrm>
              <a:off x="2019199" y="2196421"/>
              <a:ext cx="2723828" cy="2381566"/>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4400" b="0" i="0" u="none" strike="noStrike" kern="0" cap="none" spc="0" normalizeH="0" baseline="0" noProof="0" dirty="0">
                  <a:ln>
                    <a:noFill/>
                  </a:ln>
                  <a:solidFill>
                    <a:schemeClr val="accent1"/>
                  </a:solidFill>
                  <a:effectLst/>
                  <a:uLnTx/>
                  <a:uFillTx/>
                  <a:latin typeface="黑体" panose="02010609060101010101" charset="-122"/>
                  <a:ea typeface="黑体" panose="02010609060101010101" charset="-122"/>
                  <a:sym typeface="思源黑体" panose="020B0500000000000000" pitchFamily="34" charset="-122"/>
                </a:rPr>
                <a:t>好好搭搭</a:t>
              </a:r>
              <a:endParaRPr kumimoji="0" lang="zh-CN" altLang="en-US" sz="4800" b="0" i="0" u="none" strike="noStrike" kern="0" cap="none" spc="0" normalizeH="0" baseline="0" noProof="0" dirty="0">
                <a:ln>
                  <a:noFill/>
                </a:ln>
                <a:solidFill>
                  <a:schemeClr val="accent1"/>
                </a:solidFill>
                <a:effectLst/>
                <a:uLnTx/>
                <a:uFillTx/>
                <a:latin typeface="黑体" panose="02010609060101010101" charset="-122"/>
                <a:ea typeface="黑体" panose="02010609060101010101" charset="-122"/>
                <a:sym typeface="思源黑体" panose="020B0500000000000000" pitchFamily="34" charset="-122"/>
              </a:endParaRPr>
            </a:p>
          </p:txBody>
        </p:sp>
      </p:grpSp>
      <p:sp>
        <p:nvSpPr>
          <p:cNvPr id="14" name="文本框 17"/>
          <p:cNvSpPr txBox="1"/>
          <p:nvPr/>
        </p:nvSpPr>
        <p:spPr>
          <a:xfrm>
            <a:off x="5053965" y="2922905"/>
            <a:ext cx="5957570" cy="1445260"/>
          </a:xfrm>
          <a:prstGeom prst="rect">
            <a:avLst/>
          </a:prstGeom>
          <a:noFill/>
        </p:spPr>
        <p:txBody>
          <a:bodyPr wrap="square" rtlCol="0">
            <a:spAutoFit/>
          </a:bodyPr>
          <a:lstStyle/>
          <a:p>
            <a:r>
              <a:rPr lang="en-US" altLang="zh-CN" sz="4000" b="1" dirty="0">
                <a:solidFill>
                  <a:schemeClr val="bg1"/>
                </a:solidFill>
                <a:latin typeface="黑体" panose="02010609060101010101" charset="-122"/>
                <a:ea typeface="黑体" panose="02010609060101010101" charset="-122"/>
                <a:sym typeface="思源黑体" panose="020B0500000000000000" pitchFamily="34" charset="-122"/>
              </a:rPr>
              <a:t>      </a:t>
            </a:r>
            <a:r>
              <a:rPr lang="zh-CN" altLang="en-US" sz="4400" b="1" dirty="0">
                <a:solidFill>
                  <a:schemeClr val="bg1"/>
                </a:solidFill>
                <a:latin typeface="黑体" panose="02010609060101010101" charset="-122"/>
                <a:ea typeface="黑体" panose="02010609060101010101" charset="-122"/>
                <a:sym typeface="思源黑体" panose="020B0500000000000000" pitchFamily="34" charset="-122"/>
              </a:rPr>
              <a:t>液晶屏模块</a:t>
            </a:r>
            <a:endParaRPr lang="zh-CN" altLang="en-US" sz="4400" b="1" dirty="0">
              <a:solidFill>
                <a:schemeClr val="bg1"/>
              </a:solidFill>
              <a:latin typeface="黑体" panose="02010609060101010101" charset="-122"/>
              <a:ea typeface="黑体" panose="02010609060101010101" charset="-122"/>
              <a:sym typeface="思源黑体" panose="020B0500000000000000" pitchFamily="34" charset="-122"/>
            </a:endParaRPr>
          </a:p>
          <a:p>
            <a:r>
              <a:rPr lang="en-US" altLang="zh-CN" sz="4400" b="1" dirty="0">
                <a:solidFill>
                  <a:schemeClr val="bg1"/>
                </a:solidFill>
                <a:latin typeface="黑体" panose="02010609060101010101" charset="-122"/>
                <a:ea typeface="黑体" panose="02010609060101010101" charset="-122"/>
                <a:sym typeface="思源黑体" panose="020B0500000000000000" pitchFamily="34" charset="-122"/>
              </a:rPr>
              <a:t>   ——</a:t>
            </a:r>
            <a:r>
              <a:rPr lang="zh-CN" altLang="en-US" sz="4400" b="1" dirty="0">
                <a:solidFill>
                  <a:schemeClr val="bg1"/>
                </a:solidFill>
                <a:latin typeface="黑体" panose="02010609060101010101" charset="-122"/>
                <a:ea typeface="黑体" panose="02010609060101010101" charset="-122"/>
                <a:sym typeface="思源黑体" panose="020B0500000000000000" pitchFamily="34" charset="-122"/>
              </a:rPr>
              <a:t>环境检测仪</a:t>
            </a:r>
            <a:endParaRPr lang="zh-CN" altLang="en-US" sz="4400" b="1" dirty="0">
              <a:solidFill>
                <a:schemeClr val="bg1"/>
              </a:solidFill>
              <a:latin typeface="黑体" panose="02010609060101010101" charset="-122"/>
              <a:ea typeface="黑体" panose="02010609060101010101" charset="-122"/>
              <a:sym typeface="思源黑体" panose="020B0500000000000000" pitchFamily="34" charset="-122"/>
            </a:endParaRPr>
          </a:p>
        </p:txBody>
      </p:sp>
      <p:pic>
        <p:nvPicPr>
          <p:cNvPr id="17" name="图片 16"/>
          <p:cNvPicPr>
            <a:picLocks noChangeAspect="1"/>
          </p:cNvPicPr>
          <p:nvPr/>
        </p:nvPicPr>
        <p:blipFill>
          <a:blip r:embed="rId2"/>
          <a:stretch>
            <a:fillRect/>
          </a:stretch>
        </p:blipFill>
        <p:spPr>
          <a:xfrm>
            <a:off x="1267034" y="306689"/>
            <a:ext cx="1946275" cy="67111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9"/>
          <p:cNvSpPr/>
          <p:nvPr/>
        </p:nvSpPr>
        <p:spPr bwMode="auto">
          <a:xfrm>
            <a:off x="9554817" y="4268122"/>
            <a:ext cx="2637181" cy="2589877"/>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grpSp>
        <p:nvGrpSpPr>
          <p:cNvPr id="32" name="组合 31"/>
          <p:cNvGrpSpPr/>
          <p:nvPr/>
        </p:nvGrpSpPr>
        <p:grpSpPr>
          <a:xfrm>
            <a:off x="0" y="0"/>
            <a:ext cx="10266691" cy="6858000"/>
            <a:chOff x="0" y="0"/>
            <a:chExt cx="10266691" cy="6858000"/>
          </a:xfrm>
        </p:grpSpPr>
        <p:sp>
          <p:nvSpPr>
            <p:cNvPr id="26" name="Freeform 9"/>
            <p:cNvSpPr/>
            <p:nvPr/>
          </p:nvSpPr>
          <p:spPr bwMode="auto">
            <a:xfrm rot="10800000">
              <a:off x="3550508" y="3175"/>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75000"/>
              </a:schemeClr>
            </a:solidFill>
            <a:ln>
              <a:noFill/>
            </a:ln>
          </p:spPr>
          <p:txBody>
            <a:bodyPr vert="horz" wrap="square" lIns="91440" tIns="45720" rIns="91440" bIns="45720" numCol="1" anchor="t" anchorCtr="0" compatLnSpc="1"/>
            <a:lstStyle/>
            <a:p>
              <a:pPr algn="dist"/>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 name="矩形 1"/>
            <p:cNvSpPr/>
            <p:nvPr/>
          </p:nvSpPr>
          <p:spPr>
            <a:xfrm>
              <a:off x="0" y="0"/>
              <a:ext cx="35505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7" name="íślîḑê"/>
          <p:cNvGrpSpPr/>
          <p:nvPr/>
        </p:nvGrpSpPr>
        <p:grpSpPr>
          <a:xfrm>
            <a:off x="5060704" y="1224309"/>
            <a:ext cx="4494112" cy="776715"/>
            <a:chOff x="2070781" y="1670076"/>
            <a:chExt cx="3612877" cy="624412"/>
          </a:xfrm>
        </p:grpSpPr>
        <p:sp>
          <p:nvSpPr>
            <p:cNvPr id="21" name="ïş1îḓê"/>
            <p:cNvSpPr/>
            <p:nvPr/>
          </p:nvSpPr>
          <p:spPr>
            <a:xfrm>
              <a:off x="2070781" y="1670139"/>
              <a:ext cx="624349" cy="624349"/>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r>
                <a:rPr lang="en-US" altLang="zh-CN" sz="2800" dirty="0">
                  <a:solidFill>
                    <a:schemeClr val="tx1"/>
                  </a:solidFill>
                  <a:latin typeface="黑体" panose="02010609060101010101" charset="-122"/>
                  <a:ea typeface="黑体" panose="02010609060101010101" charset="-122"/>
                  <a:sym typeface="思源黑体" panose="020B0500000000000000" pitchFamily="34" charset="-122"/>
                </a:rPr>
                <a:t>01</a:t>
              </a:r>
              <a:endParaRPr lang="en-US" altLang="zh-CN" sz="2800" dirty="0">
                <a:solidFill>
                  <a:schemeClr val="tx1"/>
                </a:solidFill>
                <a:latin typeface="黑体" panose="02010609060101010101" charset="-122"/>
                <a:ea typeface="黑体" panose="02010609060101010101" charset="-122"/>
                <a:sym typeface="思源黑体" panose="020B0500000000000000" pitchFamily="34" charset="-122"/>
              </a:endParaRPr>
            </a:p>
          </p:txBody>
        </p:sp>
        <p:sp>
          <p:nvSpPr>
            <p:cNvPr id="22" name="ïṣḷîḓe"/>
            <p:cNvSpPr/>
            <p:nvPr/>
          </p:nvSpPr>
          <p:spPr bwMode="auto">
            <a:xfrm>
              <a:off x="2763152" y="1670076"/>
              <a:ext cx="2920506" cy="558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lnSpc>
                  <a:spcPct val="120000"/>
                </a:lnSpc>
              </a:pPr>
              <a:r>
                <a:rPr lang="zh-CN" altLang="en-US" sz="3200" spc="1200" dirty="0">
                  <a:latin typeface="黑体" panose="02010609060101010101" charset="-122"/>
                  <a:ea typeface="黑体" panose="02010609060101010101" charset="-122"/>
                  <a:sym typeface="思源黑体" panose="020B0500000000000000" pitchFamily="34" charset="-122"/>
                </a:rPr>
                <a:t>情景描述</a:t>
              </a:r>
              <a:endParaRPr lang="zh-CN" altLang="en-US" sz="3200" spc="1200" dirty="0">
                <a:latin typeface="黑体" panose="02010609060101010101" charset="-122"/>
                <a:ea typeface="黑体" panose="02010609060101010101" charset="-122"/>
                <a:sym typeface="思源黑体" panose="020B0500000000000000" pitchFamily="34" charset="-122"/>
              </a:endParaRPr>
            </a:p>
          </p:txBody>
        </p:sp>
      </p:grpSp>
      <p:grpSp>
        <p:nvGrpSpPr>
          <p:cNvPr id="8" name="ïslidé"/>
          <p:cNvGrpSpPr/>
          <p:nvPr/>
        </p:nvGrpSpPr>
        <p:grpSpPr>
          <a:xfrm>
            <a:off x="5014984" y="2292786"/>
            <a:ext cx="4562690" cy="776637"/>
            <a:chOff x="2034026" y="2490855"/>
            <a:chExt cx="3668008" cy="624349"/>
          </a:xfrm>
        </p:grpSpPr>
        <p:sp>
          <p:nvSpPr>
            <p:cNvPr id="19" name="išḻíḋê"/>
            <p:cNvSpPr/>
            <p:nvPr/>
          </p:nvSpPr>
          <p:spPr>
            <a:xfrm>
              <a:off x="2034026" y="2490855"/>
              <a:ext cx="624349" cy="624349"/>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r>
                <a:rPr lang="en-US" altLang="zh-CN" sz="2800" dirty="0">
                  <a:solidFill>
                    <a:schemeClr val="tx1"/>
                  </a:solidFill>
                  <a:latin typeface="黑体" panose="02010609060101010101" charset="-122"/>
                  <a:ea typeface="黑体" panose="02010609060101010101" charset="-122"/>
                  <a:sym typeface="思源黑体" panose="020B0500000000000000" pitchFamily="34" charset="-122"/>
                </a:rPr>
                <a:t>02</a:t>
              </a:r>
              <a:endParaRPr lang="en-US" altLang="zh-CN" sz="2800" dirty="0">
                <a:solidFill>
                  <a:schemeClr val="tx1"/>
                </a:solidFill>
                <a:latin typeface="黑体" panose="02010609060101010101" charset="-122"/>
                <a:ea typeface="黑体" panose="02010609060101010101" charset="-122"/>
                <a:sym typeface="思源黑体" panose="020B0500000000000000" pitchFamily="34" charset="-122"/>
              </a:endParaRPr>
            </a:p>
          </p:txBody>
        </p:sp>
        <p:sp>
          <p:nvSpPr>
            <p:cNvPr id="20" name="ïSľíḑe"/>
            <p:cNvSpPr/>
            <p:nvPr/>
          </p:nvSpPr>
          <p:spPr bwMode="auto">
            <a:xfrm>
              <a:off x="2781528" y="2564444"/>
              <a:ext cx="2920506" cy="480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lnSpc>
                  <a:spcPct val="120000"/>
                </a:lnSpc>
              </a:pPr>
              <a:r>
                <a:rPr lang="zh-CN" altLang="en-US" sz="3200" spc="1200" dirty="0">
                  <a:latin typeface="黑体" panose="02010609060101010101" charset="-122"/>
                  <a:ea typeface="黑体" panose="02010609060101010101" charset="-122"/>
                  <a:sym typeface="思源黑体" panose="020B0500000000000000" pitchFamily="34" charset="-122"/>
                </a:rPr>
                <a:t>知识与概念</a:t>
              </a:r>
              <a:endParaRPr lang="zh-CN" altLang="en-US" sz="3200" spc="1200" dirty="0">
                <a:latin typeface="黑体" panose="02010609060101010101" charset="-122"/>
                <a:ea typeface="黑体" panose="02010609060101010101" charset="-122"/>
                <a:sym typeface="思源黑体" panose="020B0500000000000000" pitchFamily="34" charset="-122"/>
              </a:endParaRPr>
            </a:p>
          </p:txBody>
        </p:sp>
      </p:grpSp>
      <p:grpSp>
        <p:nvGrpSpPr>
          <p:cNvPr id="9" name="ísļïďe"/>
          <p:cNvGrpSpPr/>
          <p:nvPr/>
        </p:nvGrpSpPr>
        <p:grpSpPr>
          <a:xfrm>
            <a:off x="5060651" y="3394360"/>
            <a:ext cx="4494164" cy="776637"/>
            <a:chOff x="2034026" y="3326376"/>
            <a:chExt cx="3612919" cy="624349"/>
          </a:xfrm>
        </p:grpSpPr>
        <p:sp>
          <p:nvSpPr>
            <p:cNvPr id="17" name="íšḻídè"/>
            <p:cNvSpPr/>
            <p:nvPr/>
          </p:nvSpPr>
          <p:spPr>
            <a:xfrm>
              <a:off x="2034026" y="3326376"/>
              <a:ext cx="624349" cy="624349"/>
            </a:xfrm>
            <a:prstGeom prst="ellipse">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r>
                <a:rPr lang="en-US" altLang="zh-CN" sz="2800" dirty="0">
                  <a:solidFill>
                    <a:schemeClr val="tx1"/>
                  </a:solidFill>
                  <a:latin typeface="黑体" panose="02010609060101010101" charset="-122"/>
                  <a:ea typeface="黑体" panose="02010609060101010101" charset="-122"/>
                  <a:sym typeface="思源黑体" panose="020B0500000000000000" pitchFamily="34" charset="-122"/>
                </a:rPr>
                <a:t>03</a:t>
              </a:r>
              <a:endParaRPr lang="en-US" altLang="zh-CN" sz="2800" dirty="0">
                <a:solidFill>
                  <a:schemeClr val="tx1"/>
                </a:solidFill>
                <a:latin typeface="黑体" panose="02010609060101010101" charset="-122"/>
                <a:ea typeface="黑体" panose="02010609060101010101" charset="-122"/>
                <a:sym typeface="思源黑体" panose="020B0500000000000000" pitchFamily="34" charset="-122"/>
              </a:endParaRPr>
            </a:p>
          </p:txBody>
        </p:sp>
        <p:sp>
          <p:nvSpPr>
            <p:cNvPr id="18" name="îśļïḑè"/>
            <p:cNvSpPr/>
            <p:nvPr/>
          </p:nvSpPr>
          <p:spPr bwMode="auto">
            <a:xfrm>
              <a:off x="2763151" y="3397923"/>
              <a:ext cx="2883794" cy="480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lnSpc>
                  <a:spcPct val="120000"/>
                </a:lnSpc>
              </a:pPr>
              <a:r>
                <a:rPr lang="zh-CN" altLang="en-US" sz="3200" spc="1200" dirty="0">
                  <a:latin typeface="黑体" panose="02010609060101010101" charset="-122"/>
                  <a:ea typeface="黑体" panose="02010609060101010101" charset="-122"/>
                  <a:sym typeface="思源黑体" panose="020B0500000000000000" pitchFamily="34" charset="-122"/>
                </a:rPr>
                <a:t>作品制作</a:t>
              </a:r>
              <a:endParaRPr lang="zh-CN" altLang="en-US" sz="3200" spc="1200" dirty="0">
                <a:latin typeface="黑体" panose="02010609060101010101" charset="-122"/>
                <a:ea typeface="黑体" panose="02010609060101010101" charset="-122"/>
                <a:sym typeface="思源黑体" panose="020B0500000000000000" pitchFamily="34" charset="-122"/>
              </a:endParaRPr>
            </a:p>
          </p:txBody>
        </p:sp>
      </p:grpSp>
      <p:cxnSp>
        <p:nvCxnSpPr>
          <p:cNvPr id="11" name="直接连接符 19"/>
          <p:cNvCxnSpPr/>
          <p:nvPr/>
        </p:nvCxnSpPr>
        <p:spPr>
          <a:xfrm>
            <a:off x="6051164" y="2097330"/>
            <a:ext cx="3503651"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20"/>
          <p:cNvCxnSpPr/>
          <p:nvPr/>
        </p:nvCxnSpPr>
        <p:spPr>
          <a:xfrm>
            <a:off x="6051164" y="3173984"/>
            <a:ext cx="3503651"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21"/>
          <p:cNvCxnSpPr/>
          <p:nvPr/>
        </p:nvCxnSpPr>
        <p:spPr>
          <a:xfrm>
            <a:off x="6096831" y="4245713"/>
            <a:ext cx="3503651"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3" name="MH_Others_1"/>
          <p:cNvSpPr txBox="1"/>
          <p:nvPr>
            <p:custDataLst>
              <p:tags r:id="rId1"/>
            </p:custDataLst>
          </p:nvPr>
        </p:nvSpPr>
        <p:spPr>
          <a:xfrm>
            <a:off x="700179" y="2982026"/>
            <a:ext cx="2150150" cy="923290"/>
          </a:xfrm>
          <a:prstGeom prst="rect">
            <a:avLst/>
          </a:prstGeom>
          <a:noFill/>
        </p:spPr>
        <p:txBody>
          <a:bodyPr wrap="square" lIns="108000" tIns="0" rIns="0" bIns="0" rtlCol="0" anchor="ctr" anchorCtr="0">
            <a:spAutoFit/>
          </a:bodyPr>
          <a:lstStyle/>
          <a:p>
            <a:pPr marL="0" marR="0" lvl="0" indent="0" algn="ctr" defTabSz="685800" rtl="0" eaLnBrk="1" fontAlgn="auto" latinLnBrk="0" hangingPunct="1">
              <a:lnSpc>
                <a:spcPct val="100000"/>
              </a:lnSpc>
              <a:spcBef>
                <a:spcPts val="0"/>
              </a:spcBef>
              <a:spcAft>
                <a:spcPts val="0"/>
              </a:spcAft>
              <a:buClrTx/>
              <a:buSzTx/>
              <a:buFontTx/>
              <a:buNone/>
              <a:defRPr/>
            </a:pPr>
            <a:r>
              <a:rPr kumimoji="0" lang="zh-CN" altLang="en-US" sz="6000" b="1" i="0" u="none" strike="noStrike" kern="1200" cap="none" spc="600" normalizeH="0" baseline="0" noProof="0" dirty="0">
                <a:ln>
                  <a:noFill/>
                </a:ln>
                <a:solidFill>
                  <a:schemeClr val="bg1"/>
                </a:solidFill>
                <a:uLnTx/>
                <a:uFillTx/>
                <a:latin typeface="黑体" panose="02010609060101010101" charset="-122"/>
                <a:ea typeface="黑体" panose="02010609060101010101" charset="-122"/>
                <a:cs typeface="微软雅黑" panose="020B0503020204020204" pitchFamily="34" charset="-122"/>
                <a:sym typeface="思源黑体" panose="020B0500000000000000" pitchFamily="34" charset="-122"/>
              </a:rPr>
              <a:t>目录</a:t>
            </a:r>
            <a:endParaRPr kumimoji="0" lang="zh-CN" altLang="en-US" sz="6000" b="1" i="0" u="none" strike="noStrike" kern="1200" cap="none" spc="600" normalizeH="0" baseline="0" noProof="0" dirty="0">
              <a:ln>
                <a:noFill/>
              </a:ln>
              <a:solidFill>
                <a:schemeClr val="bg1"/>
              </a:solidFill>
              <a:uLnTx/>
              <a:uFillTx/>
              <a:latin typeface="黑体" panose="02010609060101010101" charset="-122"/>
              <a:ea typeface="黑体" panose="02010609060101010101" charset="-122"/>
              <a:cs typeface="微软雅黑" panose="020B0503020204020204" pitchFamily="34" charset="-122"/>
              <a:sym typeface="思源黑体" panose="020B0500000000000000" pitchFamily="34" charset="-122"/>
            </a:endParaRPr>
          </a:p>
        </p:txBody>
      </p:sp>
      <p:grpSp>
        <p:nvGrpSpPr>
          <p:cNvPr id="3" name="ísļïďe"/>
          <p:cNvGrpSpPr/>
          <p:nvPr/>
        </p:nvGrpSpPr>
        <p:grpSpPr>
          <a:xfrm>
            <a:off x="5060651" y="4598320"/>
            <a:ext cx="4448444" cy="776637"/>
            <a:chOff x="2034026" y="3326376"/>
            <a:chExt cx="3576164" cy="624349"/>
          </a:xfrm>
        </p:grpSpPr>
        <p:sp>
          <p:nvSpPr>
            <p:cNvPr id="4" name="íšḻídè"/>
            <p:cNvSpPr/>
            <p:nvPr/>
          </p:nvSpPr>
          <p:spPr>
            <a:xfrm>
              <a:off x="2034026" y="3326376"/>
              <a:ext cx="624349" cy="624349"/>
            </a:xfrm>
            <a:prstGeom prst="ellipse">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r>
                <a:rPr lang="en-US" altLang="zh-CN" sz="2800" dirty="0">
                  <a:solidFill>
                    <a:schemeClr val="tx1"/>
                  </a:solidFill>
                  <a:latin typeface="黑体" panose="02010609060101010101" charset="-122"/>
                  <a:ea typeface="黑体" panose="02010609060101010101" charset="-122"/>
                  <a:sym typeface="思源黑体" panose="020B0500000000000000" pitchFamily="34" charset="-122"/>
                </a:rPr>
                <a:t>04</a:t>
              </a:r>
              <a:endParaRPr lang="en-US" altLang="zh-CN" sz="2800" dirty="0">
                <a:solidFill>
                  <a:schemeClr val="tx1"/>
                </a:solidFill>
                <a:latin typeface="黑体" panose="02010609060101010101" charset="-122"/>
                <a:ea typeface="黑体" panose="02010609060101010101" charset="-122"/>
                <a:sym typeface="思源黑体" panose="020B0500000000000000" pitchFamily="34" charset="-122"/>
              </a:endParaRPr>
            </a:p>
          </p:txBody>
        </p:sp>
        <p:sp>
          <p:nvSpPr>
            <p:cNvPr id="5" name="îśļïḑè"/>
            <p:cNvSpPr/>
            <p:nvPr/>
          </p:nvSpPr>
          <p:spPr bwMode="auto">
            <a:xfrm>
              <a:off x="2726396" y="3390266"/>
              <a:ext cx="2883794" cy="480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lnSpc>
                  <a:spcPct val="120000"/>
                </a:lnSpc>
              </a:pPr>
              <a:r>
                <a:rPr lang="zh-CN" altLang="en-US" sz="3200" spc="1200" dirty="0">
                  <a:latin typeface="黑体" panose="02010609060101010101" charset="-122"/>
                  <a:ea typeface="黑体" panose="02010609060101010101" charset="-122"/>
                  <a:sym typeface="思源黑体" panose="020B0500000000000000" pitchFamily="34" charset="-122"/>
                </a:rPr>
                <a:t>拓展与思考</a:t>
              </a:r>
              <a:endParaRPr lang="zh-CN" altLang="en-US" sz="3200" spc="1200" dirty="0">
                <a:latin typeface="黑体" panose="02010609060101010101" charset="-122"/>
                <a:ea typeface="黑体" panose="02010609060101010101" charset="-122"/>
                <a:sym typeface="思源黑体" panose="020B0500000000000000" pitchFamily="34" charset="-122"/>
              </a:endParaRPr>
            </a:p>
          </p:txBody>
        </p:sp>
      </p:grpSp>
      <p:cxnSp>
        <p:nvCxnSpPr>
          <p:cNvPr id="6" name="直接连接符 21"/>
          <p:cNvCxnSpPr/>
          <p:nvPr/>
        </p:nvCxnSpPr>
        <p:spPr>
          <a:xfrm>
            <a:off x="6051111" y="5275683"/>
            <a:ext cx="3503651"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dirty="0">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4" name="文本框 17"/>
          <p:cNvSpPr txBox="1"/>
          <p:nvPr/>
        </p:nvSpPr>
        <p:spPr>
          <a:xfrm>
            <a:off x="1088390" y="474345"/>
            <a:ext cx="2404110" cy="521970"/>
          </a:xfrm>
          <a:prstGeom prst="rect">
            <a:avLst/>
          </a:prstGeom>
          <a:noFill/>
        </p:spPr>
        <p:txBody>
          <a:bodyPr wrap="square" rtlCol="0">
            <a:spAutoFit/>
          </a:bodyPr>
          <a:lstStyle/>
          <a:p>
            <a:r>
              <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情景描述</a:t>
            </a:r>
            <a:endPar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6597091" y="2336809"/>
            <a:ext cx="848310" cy="769441"/>
          </a:xfrm>
          <a:prstGeom prst="rect">
            <a:avLst/>
          </a:prstGeom>
          <a:noFill/>
        </p:spPr>
        <p:txBody>
          <a:bodyPr wrap="none" rtlCol="0">
            <a:spAutoFit/>
          </a:bodyPr>
          <a:lstStyle/>
          <a:p>
            <a:pPr algn="ctr"/>
            <a:r>
              <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rPr>
              <a:t>02</a:t>
            </a:r>
            <a:endPar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5" name="TextBox 74"/>
          <p:cNvSpPr txBox="1"/>
          <p:nvPr/>
        </p:nvSpPr>
        <p:spPr>
          <a:xfrm>
            <a:off x="520394" y="474297"/>
            <a:ext cx="365806" cy="523220"/>
          </a:xfrm>
          <a:prstGeom prst="rect">
            <a:avLst/>
          </a:prstGeom>
          <a:noFill/>
        </p:spPr>
        <p:txBody>
          <a:bodyPr wrap="none" rtlCol="0" anchor="b">
            <a:spAutoFit/>
          </a:bodyPr>
          <a:lstStyle/>
          <a:p>
            <a:pPr algn="ctr"/>
            <a:r>
              <a:rPr lang="en-US" sz="2800" b="1" dirty="0">
                <a:solidFill>
                  <a:schemeClr val="bg1"/>
                </a:solidFill>
                <a:latin typeface="黑体" panose="02010609060101010101" charset="-122"/>
                <a:ea typeface="黑体" panose="02010609060101010101" charset="-122"/>
                <a:sym typeface="思源黑体" panose="020B0500000000000000" pitchFamily="34" charset="-122"/>
              </a:rPr>
              <a:t>1</a:t>
            </a:r>
            <a:endParaRPr lang="en-US" sz="2800" b="1" dirty="0">
              <a:solidFill>
                <a:schemeClr val="bg1"/>
              </a:solidFill>
              <a:latin typeface="黑体" panose="02010609060101010101" charset="-122"/>
              <a:ea typeface="黑体" panose="02010609060101010101" charset="-122"/>
              <a:sym typeface="思源黑体" panose="020B0500000000000000" pitchFamily="34" charset="-122"/>
            </a:endParaRPr>
          </a:p>
        </p:txBody>
      </p:sp>
      <p:sp>
        <p:nvSpPr>
          <p:cNvPr id="2" name="文本框 1"/>
          <p:cNvSpPr txBox="1"/>
          <p:nvPr/>
        </p:nvSpPr>
        <p:spPr>
          <a:xfrm>
            <a:off x="2262505" y="2169795"/>
            <a:ext cx="6873240" cy="1753235"/>
          </a:xfrm>
          <a:prstGeom prst="rect">
            <a:avLst/>
          </a:prstGeom>
          <a:noFill/>
        </p:spPr>
        <p:txBody>
          <a:bodyPr wrap="square" rtlCol="0">
            <a:spAutoFit/>
          </a:bodyPr>
          <a:lstStyle/>
          <a:p>
            <a:pPr>
              <a:lnSpc>
                <a:spcPct val="150000"/>
              </a:lnSpc>
            </a:pPr>
            <a:r>
              <a:rPr lang="zh-CN" altLang="en-US" sz="2400">
                <a:latin typeface="微软雅黑" panose="020B0503020204020204" pitchFamily="34" charset="-122"/>
                <a:ea typeface="微软雅黑" panose="020B0503020204020204" pitchFamily="34" charset="-122"/>
                <a:cs typeface="微软雅黑" panose="020B0503020204020204" pitchFamily="34" charset="-122"/>
              </a:rPr>
              <a:t>环境检测仪是智能家居中常见的仪器设备，可以清晰准确的显示出各个传感器的数值，如何将多个传感器数值显示在一个显示屏中呢？</a:t>
            </a:r>
            <a:endParaRPr lang="zh-CN" altLang="en-US" sz="24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dirty="0">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10622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4" name="文本框 17"/>
          <p:cNvSpPr txBox="1"/>
          <p:nvPr/>
        </p:nvSpPr>
        <p:spPr>
          <a:xfrm>
            <a:off x="1088390" y="474345"/>
            <a:ext cx="2404110" cy="521970"/>
          </a:xfrm>
          <a:prstGeom prst="rect">
            <a:avLst/>
          </a:prstGeom>
          <a:noFill/>
        </p:spPr>
        <p:txBody>
          <a:bodyPr wrap="square" rtlCol="0">
            <a:spAutoFit/>
          </a:bodyPr>
          <a:lstStyle/>
          <a:p>
            <a:r>
              <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知识与概念</a:t>
            </a:r>
            <a:endPar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6597091" y="2336809"/>
            <a:ext cx="848310" cy="769441"/>
          </a:xfrm>
          <a:prstGeom prst="rect">
            <a:avLst/>
          </a:prstGeom>
          <a:noFill/>
        </p:spPr>
        <p:txBody>
          <a:bodyPr wrap="none" rtlCol="0">
            <a:spAutoFit/>
          </a:bodyPr>
          <a:lstStyle/>
          <a:p>
            <a:pPr algn="ctr"/>
            <a:r>
              <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rPr>
              <a:t>02</a:t>
            </a:r>
            <a:endPar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algn="ctr"/>
            <a:r>
              <a:rPr lang="en-US" sz="2800" b="1" dirty="0">
                <a:solidFill>
                  <a:schemeClr val="bg1"/>
                </a:solidFill>
                <a:latin typeface="黑体" panose="02010609060101010101" charset="-122"/>
                <a:ea typeface="黑体" panose="02010609060101010101" charset="-122"/>
                <a:sym typeface="思源黑体" panose="020B0500000000000000" pitchFamily="34" charset="-122"/>
              </a:rPr>
              <a:t>2</a:t>
            </a:r>
            <a:endParaRPr lang="en-US" sz="2800" b="1" dirty="0">
              <a:solidFill>
                <a:schemeClr val="bg1"/>
              </a:solidFill>
              <a:latin typeface="黑体" panose="02010609060101010101" charset="-122"/>
              <a:ea typeface="黑体" panose="02010609060101010101" charset="-122"/>
              <a:sym typeface="思源黑体" panose="020B0500000000000000" pitchFamily="34" charset="-122"/>
            </a:endParaRPr>
          </a:p>
        </p:txBody>
      </p:sp>
      <p:sp>
        <p:nvSpPr>
          <p:cNvPr id="2" name="文本框 1"/>
          <p:cNvSpPr txBox="1"/>
          <p:nvPr/>
        </p:nvSpPr>
        <p:spPr>
          <a:xfrm>
            <a:off x="884589" y="1962443"/>
            <a:ext cx="5894035" cy="4246245"/>
          </a:xfrm>
          <a:prstGeom prst="rect">
            <a:avLst/>
          </a:prstGeom>
          <a:noFill/>
        </p:spPr>
        <p:txBody>
          <a:bodyPr wrap="square" rtlCol="0">
            <a:spAutoFit/>
          </a:bodyPr>
          <a:lstStyle/>
          <a:p>
            <a:pPr>
              <a:lnSpc>
                <a:spcPct val="150000"/>
              </a:lnSpc>
            </a:pPr>
            <a:r>
              <a:rPr lang="zh-CN" sz="2000" dirty="0">
                <a:latin typeface="微软雅黑" panose="020B0503020204020204" pitchFamily="34" charset="-122"/>
                <a:ea typeface="微软雅黑" panose="020B0503020204020204" pitchFamily="34" charset="-122"/>
                <a:cs typeface="微软雅黑" panose="020B0503020204020204" pitchFamily="34" charset="-122"/>
              </a:rPr>
              <a:t>温湿度传感器</a:t>
            </a:r>
            <a:r>
              <a:rPr sz="2000" dirty="0" err="1">
                <a:latin typeface="微软雅黑" panose="020B0503020204020204" pitchFamily="34" charset="-122"/>
                <a:ea typeface="微软雅黑" panose="020B0503020204020204" pitchFamily="34" charset="-122"/>
                <a:cs typeface="微软雅黑" panose="020B0503020204020204" pitchFamily="34" charset="-122"/>
              </a:rPr>
              <a:t>是指能将温度量和湿度量转换成容易被测量处理的电信号的设备或装置</a:t>
            </a:r>
            <a:r>
              <a:rPr sz="2000" dirty="0">
                <a:latin typeface="微软雅黑" panose="020B0503020204020204" pitchFamily="34" charset="-122"/>
                <a:ea typeface="微软雅黑" panose="020B0503020204020204" pitchFamily="34" charset="-122"/>
                <a:cs typeface="微软雅黑" panose="020B0503020204020204" pitchFamily="34" charset="-122"/>
              </a:rPr>
              <a:t>。</a:t>
            </a:r>
            <a:endParaRPr sz="20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endParaRPr sz="20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sz="2000" dirty="0">
                <a:latin typeface="微软雅黑" panose="020B0503020204020204" pitchFamily="34" charset="-122"/>
                <a:ea typeface="微软雅黑" panose="020B0503020204020204" pitchFamily="34" charset="-122"/>
                <a:cs typeface="微软雅黑" panose="020B0503020204020204" pitchFamily="34" charset="-122"/>
              </a:rPr>
              <a:t>温湿度传感器只是把空气中的温湿度通过一定检测装置，测量到温湿度后，按一定的规律变换成电信号或其他所需形式的信息输出，用以满足用户需求。由于温度与湿度不管是从物理量本身还是在实际人们的生活中都有着密切的关系，所以温湿度一体的传感器就相应产生。</a:t>
            </a:r>
            <a:endParaRPr sz="20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文本框 2"/>
          <p:cNvSpPr txBox="1"/>
          <p:nvPr/>
        </p:nvSpPr>
        <p:spPr>
          <a:xfrm>
            <a:off x="1647402" y="1231888"/>
            <a:ext cx="3520440" cy="645160"/>
          </a:xfrm>
          <a:prstGeom prst="rect">
            <a:avLst/>
          </a:prstGeom>
          <a:noFill/>
        </p:spPr>
        <p:txBody>
          <a:bodyPr wrap="square" rtlCol="0">
            <a:spAutoFit/>
          </a:bodyPr>
          <a:lstStyle/>
          <a:p>
            <a:pPr>
              <a:lnSpc>
                <a:spcPct val="150000"/>
              </a:lnSpc>
            </a:pPr>
            <a:r>
              <a:rPr lang="en-US" altLang="zh-CN" sz="2400" b="1" dirty="0">
                <a:latin typeface="微软雅黑" panose="020B0503020204020204" pitchFamily="34" charset="-122"/>
                <a:ea typeface="微软雅黑" panose="020B0503020204020204" pitchFamily="34" charset="-122"/>
              </a:rPr>
              <a:t>   </a:t>
            </a:r>
            <a:r>
              <a:rPr lang="zh-CN" altLang="en-US" sz="2400" b="1" dirty="0">
                <a:latin typeface="微软雅黑" panose="020B0503020204020204" pitchFamily="34" charset="-122"/>
                <a:ea typeface="微软雅黑" panose="020B0503020204020204" pitchFamily="34" charset="-122"/>
              </a:rPr>
              <a:t>温度、湿度传感器模块</a:t>
            </a:r>
            <a:endParaRPr lang="zh-CN" altLang="en-US" sz="2400" b="1" dirty="0">
              <a:latin typeface="微软雅黑" panose="020B0503020204020204" pitchFamily="34" charset="-122"/>
              <a:ea typeface="微软雅黑" panose="020B0503020204020204" pitchFamily="34" charset="-122"/>
            </a:endParaRPr>
          </a:p>
        </p:txBody>
      </p:sp>
      <p:sp>
        <p:nvSpPr>
          <p:cNvPr id="8" name="文本框 7"/>
          <p:cNvSpPr txBox="1"/>
          <p:nvPr/>
        </p:nvSpPr>
        <p:spPr>
          <a:xfrm>
            <a:off x="7168515" y="3874770"/>
            <a:ext cx="3449955" cy="553085"/>
          </a:xfrm>
          <a:prstGeom prst="rect">
            <a:avLst/>
          </a:prstGeom>
          <a:noFill/>
        </p:spPr>
        <p:txBody>
          <a:bodyPr wrap="square" rtlCol="0">
            <a:spAutoFit/>
          </a:bodyPr>
          <a:lstStyle/>
          <a:p>
            <a:pPr>
              <a:lnSpc>
                <a:spcPct val="150000"/>
              </a:lnSpc>
            </a:pPr>
            <a:r>
              <a:rPr lang="en-US" altLang="zh-CN" sz="2000">
                <a:latin typeface="微软雅黑" panose="020B0503020204020204" pitchFamily="34" charset="-122"/>
                <a:ea typeface="微软雅黑" panose="020B0503020204020204" pitchFamily="34" charset="-122"/>
              </a:rPr>
              <a:t>    DHT11</a:t>
            </a:r>
            <a:r>
              <a:rPr lang="zh-CN" altLang="en-US" sz="2000">
                <a:latin typeface="微软雅黑" panose="020B0503020204020204" pitchFamily="34" charset="-122"/>
                <a:ea typeface="微软雅黑" panose="020B0503020204020204" pitchFamily="34" charset="-122"/>
              </a:rPr>
              <a:t>温湿度传感器模块</a:t>
            </a:r>
            <a:endParaRPr lang="zh-CN" altLang="en-US" sz="2000">
              <a:latin typeface="微软雅黑" panose="020B0503020204020204" pitchFamily="34" charset="-122"/>
              <a:ea typeface="微软雅黑" panose="020B0503020204020204" pitchFamily="34" charset="-122"/>
            </a:endParaRPr>
          </a:p>
        </p:txBody>
      </p:sp>
      <p:pic>
        <p:nvPicPr>
          <p:cNvPr id="5" name="图片 4"/>
          <p:cNvPicPr>
            <a:picLocks noChangeAspect="1"/>
          </p:cNvPicPr>
          <p:nvPr/>
        </p:nvPicPr>
        <p:blipFill>
          <a:blip r:embed="rId1"/>
          <a:stretch>
            <a:fillRect/>
          </a:stretch>
        </p:blipFill>
        <p:spPr>
          <a:xfrm>
            <a:off x="6778625" y="817880"/>
            <a:ext cx="4110355" cy="287782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dirty="0">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10622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4" name="文本框 17"/>
          <p:cNvSpPr txBox="1"/>
          <p:nvPr/>
        </p:nvSpPr>
        <p:spPr>
          <a:xfrm>
            <a:off x="1088390" y="474345"/>
            <a:ext cx="2404110" cy="521970"/>
          </a:xfrm>
          <a:prstGeom prst="rect">
            <a:avLst/>
          </a:prstGeom>
          <a:noFill/>
        </p:spPr>
        <p:txBody>
          <a:bodyPr wrap="square" rtlCol="0">
            <a:spAutoFit/>
          </a:bodyPr>
          <a:lstStyle/>
          <a:p>
            <a:r>
              <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知识与概念</a:t>
            </a:r>
            <a:endPar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6597091" y="2336809"/>
            <a:ext cx="848310" cy="769441"/>
          </a:xfrm>
          <a:prstGeom prst="rect">
            <a:avLst/>
          </a:prstGeom>
          <a:noFill/>
        </p:spPr>
        <p:txBody>
          <a:bodyPr wrap="none" rtlCol="0">
            <a:spAutoFit/>
          </a:bodyPr>
          <a:lstStyle/>
          <a:p>
            <a:pPr algn="ctr"/>
            <a:r>
              <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rPr>
              <a:t>02</a:t>
            </a:r>
            <a:endPar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algn="ctr"/>
            <a:r>
              <a:rPr lang="en-US" sz="2800" b="1" dirty="0">
                <a:solidFill>
                  <a:schemeClr val="bg1"/>
                </a:solidFill>
                <a:latin typeface="黑体" panose="02010609060101010101" charset="-122"/>
                <a:ea typeface="黑体" panose="02010609060101010101" charset="-122"/>
                <a:sym typeface="思源黑体" panose="020B0500000000000000" pitchFamily="34" charset="-122"/>
              </a:rPr>
              <a:t>2</a:t>
            </a:r>
            <a:endParaRPr lang="en-US" sz="2800" b="1" dirty="0">
              <a:solidFill>
                <a:schemeClr val="bg1"/>
              </a:solidFill>
              <a:latin typeface="黑体" panose="02010609060101010101" charset="-122"/>
              <a:ea typeface="黑体" panose="02010609060101010101" charset="-122"/>
              <a:sym typeface="思源黑体" panose="020B0500000000000000" pitchFamily="34" charset="-122"/>
            </a:endParaRPr>
          </a:p>
        </p:txBody>
      </p:sp>
      <p:sp>
        <p:nvSpPr>
          <p:cNvPr id="2" name="文本框 1"/>
          <p:cNvSpPr txBox="1"/>
          <p:nvPr/>
        </p:nvSpPr>
        <p:spPr>
          <a:xfrm>
            <a:off x="1001395" y="1165860"/>
            <a:ext cx="5595696" cy="5169535"/>
          </a:xfrm>
          <a:prstGeom prst="rect">
            <a:avLst/>
          </a:prstGeom>
          <a:noFill/>
        </p:spPr>
        <p:txBody>
          <a:bodyPr wrap="square" rtlCol="0">
            <a:spAutoFit/>
          </a:bodyPr>
          <a:lstStyle/>
          <a:p>
            <a:pPr>
              <a:lnSpc>
                <a:spcPct val="150000"/>
              </a:lnSpc>
            </a:pPr>
            <a:r>
              <a:rPr sz="2000" dirty="0">
                <a:latin typeface="微软雅黑" panose="020B0503020204020204" pitchFamily="34" charset="-122"/>
                <a:ea typeface="微软雅黑" panose="020B0503020204020204" pitchFamily="34" charset="-122"/>
                <a:cs typeface="微软雅黑" panose="020B0503020204020204" pitchFamily="34" charset="-122"/>
              </a:rPr>
              <a:t>好搭BOX套件中的温度、湿度传感器采用的是“DHT11”温湿度传感器（如</a:t>
            </a:r>
            <a:r>
              <a:rPr lang="zh-CN" sz="2000" dirty="0">
                <a:latin typeface="微软雅黑" panose="020B0503020204020204" pitchFamily="34" charset="-122"/>
                <a:ea typeface="微软雅黑" panose="020B0503020204020204" pitchFamily="34" charset="-122"/>
                <a:cs typeface="微软雅黑" panose="020B0503020204020204" pitchFamily="34" charset="-122"/>
              </a:rPr>
              <a:t>右图</a:t>
            </a:r>
            <a:r>
              <a:rPr sz="2000" dirty="0" err="1">
                <a:latin typeface="微软雅黑" panose="020B0503020204020204" pitchFamily="34" charset="-122"/>
                <a:ea typeface="微软雅黑" panose="020B0503020204020204" pitchFamily="34" charset="-122"/>
                <a:cs typeface="微软雅黑" panose="020B0503020204020204" pitchFamily="34" charset="-122"/>
              </a:rPr>
              <a:t>所示</a:t>
            </a:r>
            <a:r>
              <a:rPr sz="2000" dirty="0">
                <a:latin typeface="微软雅黑" panose="020B0503020204020204" pitchFamily="34" charset="-122"/>
                <a:ea typeface="微软雅黑" panose="020B0503020204020204" pitchFamily="34" charset="-122"/>
                <a:cs typeface="微软雅黑" panose="020B0503020204020204" pitchFamily="34" charset="-122"/>
              </a:rPr>
              <a:t>）。这是一款温湿度复合传感器，既能够检测温度、又能够检测湿度。它的温度检测范围是（0℃-50℃）、误差值±2℃；湿度检测范围是（20%-90%RH）、误差值±5%RH。</a:t>
            </a:r>
            <a:endParaRPr sz="20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endParaRPr sz="20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sz="2000" dirty="0">
                <a:latin typeface="微软雅黑" panose="020B0503020204020204" pitchFamily="34" charset="-122"/>
                <a:ea typeface="微软雅黑" panose="020B0503020204020204" pitchFamily="34" charset="-122"/>
                <a:cs typeface="微软雅黑" panose="020B0503020204020204" pitchFamily="34" charset="-122"/>
              </a:rPr>
              <a:t>日常生活中所指的湿度是“相对湿度”，采用“%RH”表示。“90%RH”就是指空气中实际水蒸气的含量与相同温度下饱和水蒸气含量的百分比是90%。</a:t>
            </a:r>
            <a:endParaRPr sz="20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 name="文本框 7"/>
          <p:cNvSpPr txBox="1"/>
          <p:nvPr/>
        </p:nvSpPr>
        <p:spPr>
          <a:xfrm>
            <a:off x="7168515" y="3874770"/>
            <a:ext cx="3449955" cy="553085"/>
          </a:xfrm>
          <a:prstGeom prst="rect">
            <a:avLst/>
          </a:prstGeom>
          <a:noFill/>
        </p:spPr>
        <p:txBody>
          <a:bodyPr wrap="square" rtlCol="0">
            <a:spAutoFit/>
          </a:bodyPr>
          <a:lstStyle/>
          <a:p>
            <a:pPr>
              <a:lnSpc>
                <a:spcPct val="150000"/>
              </a:lnSpc>
            </a:pPr>
            <a:r>
              <a:rPr lang="en-US" altLang="zh-CN" sz="2000">
                <a:latin typeface="微软雅黑" panose="020B0503020204020204" pitchFamily="34" charset="-122"/>
                <a:ea typeface="微软雅黑" panose="020B0503020204020204" pitchFamily="34" charset="-122"/>
              </a:rPr>
              <a:t>    DHT11</a:t>
            </a:r>
            <a:r>
              <a:rPr lang="zh-CN" altLang="en-US" sz="2000">
                <a:latin typeface="微软雅黑" panose="020B0503020204020204" pitchFamily="34" charset="-122"/>
                <a:ea typeface="微软雅黑" panose="020B0503020204020204" pitchFamily="34" charset="-122"/>
              </a:rPr>
              <a:t>温湿度传感器模块</a:t>
            </a:r>
            <a:endParaRPr lang="zh-CN" altLang="en-US" sz="2000">
              <a:latin typeface="微软雅黑" panose="020B0503020204020204" pitchFamily="34" charset="-122"/>
              <a:ea typeface="微软雅黑" panose="020B0503020204020204" pitchFamily="34" charset="-122"/>
            </a:endParaRPr>
          </a:p>
        </p:txBody>
      </p:sp>
      <p:pic>
        <p:nvPicPr>
          <p:cNvPr id="5" name="图片 4"/>
          <p:cNvPicPr>
            <a:picLocks noChangeAspect="1"/>
          </p:cNvPicPr>
          <p:nvPr/>
        </p:nvPicPr>
        <p:blipFill>
          <a:blip r:embed="rId1"/>
          <a:stretch>
            <a:fillRect/>
          </a:stretch>
        </p:blipFill>
        <p:spPr>
          <a:xfrm>
            <a:off x="6778625" y="817880"/>
            <a:ext cx="4110355" cy="287782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dirty="0">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115752"/>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4" name="文本框 17"/>
          <p:cNvSpPr txBox="1"/>
          <p:nvPr/>
        </p:nvSpPr>
        <p:spPr>
          <a:xfrm>
            <a:off x="1088390" y="474345"/>
            <a:ext cx="2404110" cy="521970"/>
          </a:xfrm>
          <a:prstGeom prst="rect">
            <a:avLst/>
          </a:prstGeom>
          <a:noFill/>
        </p:spPr>
        <p:txBody>
          <a:bodyPr wrap="square" rtlCol="0">
            <a:spAutoFit/>
          </a:bodyPr>
          <a:lstStyle/>
          <a:p>
            <a:r>
              <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知识与概念</a:t>
            </a:r>
            <a:endPar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6597091" y="2336809"/>
            <a:ext cx="848310" cy="769441"/>
          </a:xfrm>
          <a:prstGeom prst="rect">
            <a:avLst/>
          </a:prstGeom>
          <a:noFill/>
        </p:spPr>
        <p:txBody>
          <a:bodyPr wrap="none" rtlCol="0">
            <a:spAutoFit/>
          </a:bodyPr>
          <a:lstStyle/>
          <a:p>
            <a:pPr algn="ctr"/>
            <a:r>
              <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rPr>
              <a:t>02</a:t>
            </a:r>
            <a:endPar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algn="ctr"/>
            <a:r>
              <a:rPr lang="en-US" sz="2800" b="1" dirty="0">
                <a:solidFill>
                  <a:schemeClr val="bg1"/>
                </a:solidFill>
                <a:latin typeface="黑体" panose="02010609060101010101" charset="-122"/>
                <a:ea typeface="黑体" panose="02010609060101010101" charset="-122"/>
                <a:sym typeface="思源黑体" panose="020B0500000000000000" pitchFamily="34" charset="-122"/>
              </a:rPr>
              <a:t>2</a:t>
            </a:r>
            <a:endParaRPr lang="en-US" sz="2800" b="1" dirty="0">
              <a:solidFill>
                <a:schemeClr val="bg1"/>
              </a:solidFill>
              <a:latin typeface="黑体" panose="02010609060101010101" charset="-122"/>
              <a:ea typeface="黑体" panose="02010609060101010101" charset="-122"/>
              <a:sym typeface="思源黑体" panose="020B0500000000000000" pitchFamily="34" charset="-122"/>
            </a:endParaRPr>
          </a:p>
        </p:txBody>
      </p:sp>
      <p:sp>
        <p:nvSpPr>
          <p:cNvPr id="2" name="文本框 1"/>
          <p:cNvSpPr txBox="1"/>
          <p:nvPr/>
        </p:nvSpPr>
        <p:spPr>
          <a:xfrm>
            <a:off x="4870764" y="1915160"/>
            <a:ext cx="6091876" cy="1753235"/>
          </a:xfrm>
          <a:prstGeom prst="rect">
            <a:avLst/>
          </a:prstGeom>
          <a:noFill/>
        </p:spPr>
        <p:txBody>
          <a:bodyPr wrap="square" rtlCol="0">
            <a:spAutoFit/>
          </a:bodyPr>
          <a:lstStyle/>
          <a:p>
            <a:pPr>
              <a:lnSpc>
                <a:spcPct val="150000"/>
              </a:lnSpc>
            </a:pPr>
            <a:r>
              <a:rPr lang="zh-CN" sz="2400" dirty="0">
                <a:latin typeface="微软雅黑" panose="020B0503020204020204" pitchFamily="34" charset="-122"/>
                <a:ea typeface="微软雅黑" panose="020B0503020204020204" pitchFamily="34" charset="-122"/>
              </a:rPr>
              <a:t>使用这个指令可以读取温湿度传感器上输出的温度、湿度值。通过单击下拉列表，可以选择读“温度”还是“湿度”。</a:t>
            </a:r>
            <a:endParaRPr lang="zh-CN" sz="2400" dirty="0">
              <a:latin typeface="微软雅黑" panose="020B0503020204020204" pitchFamily="34" charset="-122"/>
              <a:ea typeface="微软雅黑" panose="020B0503020204020204" pitchFamily="34" charset="-122"/>
            </a:endParaRPr>
          </a:p>
        </p:txBody>
      </p:sp>
      <p:pic>
        <p:nvPicPr>
          <p:cNvPr id="4" name="图片 3"/>
          <p:cNvPicPr>
            <a:picLocks noChangeAspect="1"/>
          </p:cNvPicPr>
          <p:nvPr/>
        </p:nvPicPr>
        <p:blipFill>
          <a:blip r:embed="rId1"/>
          <a:stretch>
            <a:fillRect/>
          </a:stretch>
        </p:blipFill>
        <p:spPr>
          <a:xfrm>
            <a:off x="521970" y="2544445"/>
            <a:ext cx="3761105" cy="64071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dirty="0">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10622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4" name="文本框 17"/>
          <p:cNvSpPr txBox="1"/>
          <p:nvPr/>
        </p:nvSpPr>
        <p:spPr>
          <a:xfrm>
            <a:off x="1088390" y="474345"/>
            <a:ext cx="2404110" cy="521970"/>
          </a:xfrm>
          <a:prstGeom prst="rect">
            <a:avLst/>
          </a:prstGeom>
          <a:noFill/>
        </p:spPr>
        <p:txBody>
          <a:bodyPr wrap="square" rtlCol="0">
            <a:spAutoFit/>
          </a:bodyPr>
          <a:lstStyle/>
          <a:p>
            <a:r>
              <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知识与概念</a:t>
            </a:r>
            <a:endPar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6597091" y="2336809"/>
            <a:ext cx="848310" cy="769441"/>
          </a:xfrm>
          <a:prstGeom prst="rect">
            <a:avLst/>
          </a:prstGeom>
          <a:noFill/>
        </p:spPr>
        <p:txBody>
          <a:bodyPr wrap="none" rtlCol="0">
            <a:spAutoFit/>
          </a:bodyPr>
          <a:lstStyle/>
          <a:p>
            <a:pPr algn="ctr"/>
            <a:r>
              <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rPr>
              <a:t>02</a:t>
            </a:r>
            <a:endPar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algn="ctr"/>
            <a:r>
              <a:rPr lang="en-US" sz="2800" b="1" dirty="0">
                <a:solidFill>
                  <a:schemeClr val="bg1"/>
                </a:solidFill>
                <a:latin typeface="黑体" panose="02010609060101010101" charset="-122"/>
                <a:ea typeface="黑体" panose="02010609060101010101" charset="-122"/>
                <a:sym typeface="思源黑体" panose="020B0500000000000000" pitchFamily="34" charset="-122"/>
              </a:rPr>
              <a:t>2</a:t>
            </a:r>
            <a:endParaRPr lang="en-US" sz="2800" b="1" dirty="0">
              <a:solidFill>
                <a:schemeClr val="bg1"/>
              </a:solidFill>
              <a:latin typeface="黑体" panose="02010609060101010101" charset="-122"/>
              <a:ea typeface="黑体" panose="02010609060101010101" charset="-122"/>
              <a:sym typeface="思源黑体" panose="020B0500000000000000" pitchFamily="34" charset="-122"/>
            </a:endParaRPr>
          </a:p>
        </p:txBody>
      </p:sp>
      <p:sp>
        <p:nvSpPr>
          <p:cNvPr id="2" name="文本框 1"/>
          <p:cNvSpPr txBox="1"/>
          <p:nvPr/>
        </p:nvSpPr>
        <p:spPr>
          <a:xfrm>
            <a:off x="884555" y="2154555"/>
            <a:ext cx="5278120" cy="2861310"/>
          </a:xfrm>
          <a:prstGeom prst="rect">
            <a:avLst/>
          </a:prstGeom>
          <a:noFill/>
        </p:spPr>
        <p:txBody>
          <a:bodyPr wrap="square" rtlCol="0">
            <a:spAutoFit/>
          </a:bodyPr>
          <a:lstStyle/>
          <a:p>
            <a:pPr>
              <a:lnSpc>
                <a:spcPct val="150000"/>
              </a:lnSpc>
            </a:pPr>
            <a:r>
              <a:rPr sz="2000">
                <a:latin typeface="微软雅黑" panose="020B0503020204020204" pitchFamily="34" charset="-122"/>
                <a:ea typeface="微软雅黑" panose="020B0503020204020204" pitchFamily="34" charset="-122"/>
                <a:cs typeface="微软雅黑" panose="020B0503020204020204" pitchFamily="34" charset="-122"/>
              </a:rPr>
              <a:t>液晶屏是以液晶材料为基本组件，在两块平行板之间填充液晶材料，通过电压来改变液晶材料内部分子的排列状况，以达到遮光和透光的目的来显示深浅不一，错落有致的图象，在好搭BOX课程中，我们可以用液晶显示屏来显示图案、数字、文本。</a:t>
            </a:r>
            <a:endParaRPr sz="200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文本框 2"/>
          <p:cNvSpPr txBox="1"/>
          <p:nvPr/>
        </p:nvSpPr>
        <p:spPr>
          <a:xfrm>
            <a:off x="2073910" y="1344295"/>
            <a:ext cx="3520440" cy="645160"/>
          </a:xfrm>
          <a:prstGeom prst="rect">
            <a:avLst/>
          </a:prstGeom>
          <a:noFill/>
        </p:spPr>
        <p:txBody>
          <a:bodyPr wrap="square" rtlCol="0">
            <a:spAutoFit/>
          </a:bodyPr>
          <a:lstStyle/>
          <a:p>
            <a:pPr>
              <a:lnSpc>
                <a:spcPct val="150000"/>
              </a:lnSpc>
            </a:pPr>
            <a:r>
              <a:rPr lang="en-US" altLang="zh-CN" sz="2400" b="1">
                <a:latin typeface="微软雅黑" panose="020B0503020204020204" pitchFamily="34" charset="-122"/>
                <a:ea typeface="微软雅黑" panose="020B0503020204020204" pitchFamily="34" charset="-122"/>
              </a:rPr>
              <a:t>   </a:t>
            </a:r>
            <a:r>
              <a:rPr lang="zh-CN" altLang="en-US" sz="2400" b="1">
                <a:latin typeface="微软雅黑" panose="020B0503020204020204" pitchFamily="34" charset="-122"/>
                <a:ea typeface="微软雅黑" panose="020B0503020204020204" pitchFamily="34" charset="-122"/>
              </a:rPr>
              <a:t>液晶显示屏模块</a:t>
            </a:r>
            <a:endParaRPr lang="zh-CN" altLang="en-US" sz="2400" b="1">
              <a:latin typeface="微软雅黑" panose="020B0503020204020204" pitchFamily="34" charset="-122"/>
              <a:ea typeface="微软雅黑" panose="020B0503020204020204" pitchFamily="34" charset="-122"/>
            </a:endParaRPr>
          </a:p>
        </p:txBody>
      </p:sp>
      <p:sp>
        <p:nvSpPr>
          <p:cNvPr id="8" name="文本框 7"/>
          <p:cNvSpPr txBox="1"/>
          <p:nvPr/>
        </p:nvSpPr>
        <p:spPr>
          <a:xfrm>
            <a:off x="7168515" y="3874770"/>
            <a:ext cx="3449955" cy="553085"/>
          </a:xfrm>
          <a:prstGeom prst="rect">
            <a:avLst/>
          </a:prstGeom>
          <a:noFill/>
        </p:spPr>
        <p:txBody>
          <a:bodyPr wrap="square" rtlCol="0">
            <a:spAutoFit/>
          </a:bodyPr>
          <a:lstStyle/>
          <a:p>
            <a:pPr>
              <a:lnSpc>
                <a:spcPct val="150000"/>
              </a:lnSpc>
            </a:pPr>
            <a:r>
              <a:rPr lang="en-US" altLang="zh-CN" sz="2000">
                <a:latin typeface="微软雅黑" panose="020B0503020204020204" pitchFamily="34" charset="-122"/>
                <a:ea typeface="微软雅黑" panose="020B0503020204020204" pitchFamily="34" charset="-122"/>
              </a:rPr>
              <a:t>    </a:t>
            </a:r>
            <a:r>
              <a:rPr lang="zh-CN" altLang="en-US" sz="2000">
                <a:latin typeface="微软雅黑" panose="020B0503020204020204" pitchFamily="34" charset="-122"/>
                <a:ea typeface="微软雅黑" panose="020B0503020204020204" pitchFamily="34" charset="-122"/>
              </a:rPr>
              <a:t>液晶显示屏模块</a:t>
            </a:r>
            <a:endParaRPr lang="zh-CN" altLang="en-US" sz="2000">
              <a:latin typeface="微软雅黑" panose="020B0503020204020204" pitchFamily="34" charset="-122"/>
              <a:ea typeface="微软雅黑" panose="020B0503020204020204" pitchFamily="34" charset="-122"/>
            </a:endParaRPr>
          </a:p>
        </p:txBody>
      </p:sp>
      <p:pic>
        <p:nvPicPr>
          <p:cNvPr id="4" name="图片 3"/>
          <p:cNvPicPr>
            <a:picLocks noChangeAspect="1"/>
          </p:cNvPicPr>
          <p:nvPr/>
        </p:nvPicPr>
        <p:blipFill>
          <a:blip r:embed="rId1"/>
          <a:stretch>
            <a:fillRect/>
          </a:stretch>
        </p:blipFill>
        <p:spPr>
          <a:xfrm>
            <a:off x="6895465" y="897890"/>
            <a:ext cx="3996055" cy="281051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dirty="0">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115752"/>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4" name="文本框 17"/>
          <p:cNvSpPr txBox="1"/>
          <p:nvPr/>
        </p:nvSpPr>
        <p:spPr>
          <a:xfrm>
            <a:off x="1088390" y="474345"/>
            <a:ext cx="2404110" cy="521970"/>
          </a:xfrm>
          <a:prstGeom prst="rect">
            <a:avLst/>
          </a:prstGeom>
          <a:noFill/>
        </p:spPr>
        <p:txBody>
          <a:bodyPr wrap="square" rtlCol="0">
            <a:spAutoFit/>
          </a:bodyPr>
          <a:lstStyle/>
          <a:p>
            <a:r>
              <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知识与概念</a:t>
            </a:r>
            <a:endPar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6597091" y="2336809"/>
            <a:ext cx="848310" cy="769441"/>
          </a:xfrm>
          <a:prstGeom prst="rect">
            <a:avLst/>
          </a:prstGeom>
          <a:noFill/>
        </p:spPr>
        <p:txBody>
          <a:bodyPr wrap="none" rtlCol="0">
            <a:spAutoFit/>
          </a:bodyPr>
          <a:lstStyle/>
          <a:p>
            <a:pPr algn="ctr"/>
            <a:r>
              <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rPr>
              <a:t>02</a:t>
            </a:r>
            <a:endPar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algn="ctr"/>
            <a:r>
              <a:rPr lang="en-US" sz="2800" b="1" dirty="0">
                <a:solidFill>
                  <a:schemeClr val="bg1"/>
                </a:solidFill>
                <a:latin typeface="黑体" panose="02010609060101010101" charset="-122"/>
                <a:ea typeface="黑体" panose="02010609060101010101" charset="-122"/>
                <a:sym typeface="思源黑体" panose="020B0500000000000000" pitchFamily="34" charset="-122"/>
              </a:rPr>
              <a:t>2</a:t>
            </a:r>
            <a:endParaRPr lang="en-US" sz="2800" b="1" dirty="0">
              <a:solidFill>
                <a:schemeClr val="bg1"/>
              </a:solidFill>
              <a:latin typeface="黑体" panose="02010609060101010101" charset="-122"/>
              <a:ea typeface="黑体" panose="02010609060101010101" charset="-122"/>
              <a:sym typeface="思源黑体" panose="020B0500000000000000" pitchFamily="34" charset="-122"/>
            </a:endParaRPr>
          </a:p>
        </p:txBody>
      </p:sp>
      <p:sp>
        <p:nvSpPr>
          <p:cNvPr id="2" name="文本框 1"/>
          <p:cNvSpPr txBox="1"/>
          <p:nvPr/>
        </p:nvSpPr>
        <p:spPr>
          <a:xfrm>
            <a:off x="5109210" y="1915160"/>
            <a:ext cx="5853430" cy="1753235"/>
          </a:xfrm>
          <a:prstGeom prst="rect">
            <a:avLst/>
          </a:prstGeom>
          <a:noFill/>
        </p:spPr>
        <p:txBody>
          <a:bodyPr wrap="square" rtlCol="0">
            <a:spAutoFit/>
          </a:bodyPr>
          <a:lstStyle/>
          <a:p>
            <a:pPr>
              <a:lnSpc>
                <a:spcPct val="150000"/>
              </a:lnSpc>
            </a:pPr>
            <a:r>
              <a:rPr lang="zh-CN" sz="2400" dirty="0">
                <a:latin typeface="微软雅黑" panose="020B0503020204020204" pitchFamily="34" charset="-122"/>
                <a:ea typeface="微软雅黑" panose="020B0503020204020204" pitchFamily="34" charset="-122"/>
              </a:rPr>
              <a:t>整个液晶显示屏的分辨率为128x64，液晶显示屏和点阵的显示原理一致，也可以通过输入x轴和y轴的值指定点亮一个点</a:t>
            </a:r>
            <a:r>
              <a:rPr lang="zh-CN" altLang="en-US" sz="2400" dirty="0">
                <a:latin typeface="微软雅黑" panose="020B0503020204020204" pitchFamily="34" charset="-122"/>
                <a:ea typeface="微软雅黑" panose="020B0503020204020204" pitchFamily="34" charset="-122"/>
              </a:rPr>
              <a:t>。</a:t>
            </a:r>
            <a:endParaRPr lang="zh-CN" sz="2400" dirty="0">
              <a:latin typeface="微软雅黑" panose="020B0503020204020204" pitchFamily="34" charset="-122"/>
              <a:ea typeface="微软雅黑" panose="020B0503020204020204" pitchFamily="34" charset="-122"/>
            </a:endParaRPr>
          </a:p>
        </p:txBody>
      </p:sp>
      <p:pic>
        <p:nvPicPr>
          <p:cNvPr id="3" name="图片 2"/>
          <p:cNvPicPr>
            <a:picLocks noChangeAspect="1"/>
          </p:cNvPicPr>
          <p:nvPr/>
        </p:nvPicPr>
        <p:blipFill>
          <a:blip r:embed="rId1"/>
          <a:stretch>
            <a:fillRect/>
          </a:stretch>
        </p:blipFill>
        <p:spPr>
          <a:xfrm>
            <a:off x="285115" y="2336800"/>
            <a:ext cx="4707255" cy="1086485"/>
          </a:xfrm>
          <a:prstGeom prst="rect">
            <a:avLst/>
          </a:prstGeom>
        </p:spPr>
      </p:pic>
    </p:spTree>
  </p:cSld>
  <p:clrMapOvr>
    <a:masterClrMapping/>
  </p:clrMapOvr>
</p:sld>
</file>

<file path=ppt/tags/tag1.xml><?xml version="1.0" encoding="utf-8"?>
<p:tagLst xmlns:p="http://schemas.openxmlformats.org/presentationml/2006/main">
  <p:tag name="PA" val="v5.1.0"/>
</p:tagLst>
</file>

<file path=ppt/tags/tag2.xml><?xml version="1.0" encoding="utf-8"?>
<p:tagLst xmlns:p="http://schemas.openxmlformats.org/presentationml/2006/main">
  <p:tag name="PA" val="v5.1.0"/>
</p:tagLst>
</file>

<file path=ppt/tags/tag3.xml><?xml version="1.0" encoding="utf-8"?>
<p:tagLst xmlns:p="http://schemas.openxmlformats.org/presentationml/2006/main">
  <p:tag name="MH" val="20161008230036"/>
  <p:tag name="MH_LIBRARY" val="CONTENTS"/>
  <p:tag name="MH_TYPE" val="OTHERS"/>
  <p:tag name="ID" val="553514"/>
</p:tagLst>
</file>

<file path=ppt/tags/tag4.xml><?xml version="1.0" encoding="utf-8"?>
<p:tagLst xmlns:p="http://schemas.openxmlformats.org/presentationml/2006/main">
  <p:tag name="PA" val="v5.1.0"/>
</p:tagLst>
</file>

<file path=ppt/tags/tag5.xml><?xml version="1.0" encoding="utf-8"?>
<p:tagLst xmlns:p="http://schemas.openxmlformats.org/presentationml/2006/main">
  <p:tag name="ISPRING_SCORM_RATE_SLIDES" val="0"/>
  <p:tag name="ISPRING_SCORM_RATE_QUIZZES" val="0"/>
  <p:tag name="ISPRING_SCORM_PASSING_SCORE" val="0.000000"/>
  <p:tag name="ISPRING_ULTRA_SCORM_COURSE_ID" val="0E1D4189-C6CE-4E0A-8573-37DE6D2BCA26"/>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内容列表"/>
  <p:tag name="ISPRINGCLOUDFOLDERID" val="0"/>
  <p:tag name="ISPRINGCLOUDFOLDERPATH" val="资源库"/>
  <p:tag name="ISPRING_OUTPUT_FOLDER" val="C:\Users\codi\Desktop"/>
  <p:tag name="ISPRING_PRESENTATION_TITLE" val="演示文稿2"/>
  <p:tag name="ISPRING_FIRST_PUBLI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1532</Words>
  <Application>WPS 演示</Application>
  <PresentationFormat>宽屏</PresentationFormat>
  <Paragraphs>171</Paragraphs>
  <Slides>19</Slides>
  <Notes>16</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19</vt:i4>
      </vt:variant>
    </vt:vector>
  </HeadingPairs>
  <TitlesOfParts>
    <vt:vector size="34" baseType="lpstr">
      <vt:lpstr>Arial</vt:lpstr>
      <vt:lpstr>宋体</vt:lpstr>
      <vt:lpstr>Wingdings</vt:lpstr>
      <vt:lpstr>思源黑体</vt:lpstr>
      <vt:lpstr>Open Sans</vt:lpstr>
      <vt:lpstr>黑体</vt:lpstr>
      <vt:lpstr>思源黑体 CN Heavy</vt:lpstr>
      <vt:lpstr>微软雅黑</vt:lpstr>
      <vt:lpstr>等线</vt:lpstr>
      <vt:lpstr>字魂35号-经典雅黑</vt:lpstr>
      <vt:lpstr>Arial Unicode MS</vt:lpstr>
      <vt:lpstr>Calibri Light</vt:lpstr>
      <vt:lpstr>Calibri</vt:lpstr>
      <vt:lpstr>Segoe Print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dc:description>http://www.ypppt.com/</dc:description>
  <cp:lastModifiedBy>starl</cp:lastModifiedBy>
  <cp:revision>61</cp:revision>
  <dcterms:created xsi:type="dcterms:W3CDTF">2019-11-11T11:40:00Z</dcterms:created>
  <dcterms:modified xsi:type="dcterms:W3CDTF">2020-05-07T06:01:37Z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