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5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314" r:id="rId2"/>
    <p:sldId id="2316" r:id="rId3"/>
    <p:sldId id="2315" r:id="rId4"/>
    <p:sldId id="1489" r:id="rId5"/>
    <p:sldId id="2326" r:id="rId6"/>
    <p:sldId id="2338" r:id="rId7"/>
    <p:sldId id="2339" r:id="rId8"/>
    <p:sldId id="2357" r:id="rId9"/>
    <p:sldId id="2367" r:id="rId10"/>
    <p:sldId id="2368" r:id="rId11"/>
    <p:sldId id="2329" r:id="rId12"/>
    <p:sldId id="2330" r:id="rId13"/>
    <p:sldId id="2353" r:id="rId14"/>
    <p:sldId id="2359" r:id="rId15"/>
    <p:sldId id="2360" r:id="rId16"/>
    <p:sldId id="2323" r:id="rId17"/>
    <p:sldId id="2325" r:id="rId18"/>
  </p:sldIdLst>
  <p:sldSz cx="12192000" cy="6858000"/>
  <p:notesSz cx="6858000" cy="9144000"/>
  <p:custDataLst>
    <p:tags r:id="rId2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8"/>
    <p:restoredTop sz="96318" autoAdjust="0"/>
  </p:normalViewPr>
  <p:slideViewPr>
    <p:cSldViewPr snapToGrid="0">
      <p:cViewPr varScale="1">
        <p:scale>
          <a:sx n="106" d="100"/>
          <a:sy n="106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33F80-539D-4707-9841-183974CC1F85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A775D-D46C-46CC-AD07-85213D52E0F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17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A775D-D46C-46CC-AD07-85213D52E0F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15A775D-D46C-46CC-AD07-85213D52E0F3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A338-C754-4EDE-B0F7-9C541DAB2653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BA338-C754-4EDE-B0F7-9C541DAB2653}" type="datetimeFigureOut">
              <a:rPr lang="zh-CN" altLang="en-US" smtClean="0"/>
              <a:t>2020/5/6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E5F2F-2341-4894-9DB8-674B4B2A6DE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962107" y="3746763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600" dirty="0">
                <a:gradFill>
                  <a:gsLst>
                    <a:gs pos="0">
                      <a:schemeClr val="accent1"/>
                    </a:gs>
                    <a:gs pos="43000">
                      <a:schemeClr val="accent2"/>
                    </a:gs>
                  </a:gsLst>
                  <a:lin ang="10800000" scaled="1"/>
                </a:gradFill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770" y="2291715"/>
            <a:ext cx="6687820" cy="829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好搭</a:t>
            </a:r>
            <a:r>
              <a:rPr lang="en-US" altLang="zh-CN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BOX</a:t>
            </a:r>
            <a:r>
              <a:rPr lang="zh-CN" alt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智能实验箱</a:t>
            </a:r>
          </a:p>
        </p:txBody>
      </p:sp>
      <p:sp>
        <p:nvSpPr>
          <p:cNvPr id="10" name="PA-文本框 6"/>
          <p:cNvSpPr txBox="1"/>
          <p:nvPr>
            <p:custDataLst>
              <p:tags r:id="rId2"/>
            </p:custDataLst>
          </p:nvPr>
        </p:nvSpPr>
        <p:spPr>
          <a:xfrm>
            <a:off x="2010484" y="3368804"/>
            <a:ext cx="6537168" cy="584775"/>
          </a:xfrm>
          <a:prstGeom prst="rect">
            <a:avLst/>
          </a:prstGeom>
          <a:solidFill>
            <a:schemeClr val="tx1">
              <a:alpha val="0"/>
            </a:schemeClr>
          </a:solidFill>
          <a:effectLst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4800">
                <a:solidFill>
                  <a:schemeClr val="bg1"/>
                </a:solidFill>
                <a:latin typeface="思源黑体 CN Heavy" panose="020B0A00000000000000" pitchFamily="34" charset="-122"/>
                <a:ea typeface="思源黑体 CN Heavy" panose="020B0A00000000000000" pitchFamily="34" charset="-122"/>
              </a:defRPr>
            </a:lvl1pPr>
          </a:lstStyle>
          <a:p>
            <a:pPr algn="dist"/>
            <a:r>
              <a:rPr lang="zh-CN" altLang="en-US" sz="3200" spc="300" dirty="0">
                <a:solidFill>
                  <a:schemeClr val="accent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好好搭搭在线</a:t>
            </a:r>
            <a:endParaRPr lang="en-US" altLang="zh-CN" sz="3200" spc="300" dirty="0">
              <a:solidFill>
                <a:schemeClr val="accent1"/>
              </a:solidFill>
              <a:latin typeface="黑体" panose="02010609060101010101" charset="-122"/>
              <a:ea typeface="黑体" panose="02010609060101010101" charset="-122"/>
              <a:sym typeface="思源黑体" panose="020B0500000000000000" pitchFamily="34" charset="-122"/>
            </a:endParaRPr>
          </a:p>
        </p:txBody>
      </p:sp>
      <p:sp>
        <p:nvSpPr>
          <p:cNvPr id="13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88390" y="2770505"/>
            <a:ext cx="603059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打开浏览器，登录“好好搭搭”网站；单击网站上方的“创作”按钮，在“创作模板”网页中选择无线下载模式编程中的好搭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BOX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智能实验箱，点击进入编程界面。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88466" y="1741720"/>
            <a:ext cx="56241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第二步：进入网站编程界面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86542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05130" y="2146300"/>
            <a:ext cx="439610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编写一个简单的程序来熟悉数码管吧！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240" y="996315"/>
            <a:ext cx="3496945" cy="417893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54380" y="1294130"/>
            <a:ext cx="4509770" cy="5077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2400">
                <a:latin typeface="微软雅黑" panose="020B0503020204020204" pitchFamily="34" charset="-122"/>
                <a:ea typeface="微软雅黑" panose="020B0503020204020204" pitchFamily="34" charset="-122"/>
              </a:rPr>
              <a:t>计</a:t>
            </a:r>
            <a:r>
              <a:rPr sz="2400">
                <a:latin typeface="微软雅黑" panose="020B0503020204020204" pitchFamily="34" charset="-122"/>
                <a:ea typeface="微软雅黑" panose="020B0503020204020204" pitchFamily="34" charset="-122"/>
              </a:rPr>
              <a:t>时器可以是从0开始记录所用时长，也可以是先设置一个时间长度，倒数计时至0。以上两种形式都有一个共同特点，即有一个数，从初始值开始依此递增或者依此递减，且在数码管上显示这个不断变化的数。从“不断变化的数”分析可得，这一效果的实现需要借助“变量”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593840" y="1360170"/>
            <a:ext cx="4291330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变量的添加方法如下：单击“变量”选项卡中的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创建变量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”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按钮，在弹出的对话框中输入“新变量的名称”为“Time”，最后单击“确定”按钮，即新建了一个名为“Time”的变量。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14432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759460" y="2395855"/>
            <a:ext cx="318389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这就是我们的 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“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简易计时器</a:t>
            </a:r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”</a:t>
            </a: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的程序代码。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4765" y="996315"/>
            <a:ext cx="5199380" cy="388302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01395" y="1721485"/>
            <a:ext cx="3777615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若没有控制计时器启停的按键，以上的简易计时器会一直工作。思考如何实现按下“上”按键后松开，启动计时器，按下“下”按键后松开，计时器停止计时。计时结束后继续处于条件判断状态，等待再次按下“上”按键重新计时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1450" y="1144905"/>
            <a:ext cx="3657600" cy="443420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062605" y="1628140"/>
            <a:ext cx="4863465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制作一个倒数计时器，是先设定一个数值，例如：设置变量“Time”的初始值为10，当按下“中”按键时，变量“Time”每隔1秒减1，直至变量“Time”值为0时，停止计时，数码管显示内容为0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50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拓展与思考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4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640205" y="1828165"/>
            <a:ext cx="7000240" cy="4246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当倒计时时间只剩3秒时，能否增加蜂鸣器或者LED灯，用来提醒倒计时的结束，并且当时间为0时，结束提醒。</a:t>
            </a:r>
          </a:p>
          <a:p>
            <a:pPr>
              <a:lnSpc>
                <a:spcPct val="150000"/>
              </a:lnSpc>
            </a:pPr>
            <a:endParaRPr sz="20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sz="20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能</a:t>
            </a:r>
            <a:r>
              <a:rPr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否能再增加一个按钮，让以上的倒计时器更智能，按“上”按键开始计时，按“下”按键，可以改变倒计时的数值，按一下“下”按键，倒计时数值增加10秒，再按一下“下”按键，倒计时数值再增加10秒，当按“下”按键次数达到5次，第6次按下后不再改变倒计时数值。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9"/>
          <p:cNvSpPr/>
          <p:nvPr/>
        </p:nvSpPr>
        <p:spPr bwMode="auto">
          <a:xfrm>
            <a:off x="5475817" y="3175"/>
            <a:ext cx="6716183" cy="6854825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3" name="Freeform 9"/>
          <p:cNvSpPr/>
          <p:nvPr/>
        </p:nvSpPr>
        <p:spPr bwMode="auto">
          <a:xfrm>
            <a:off x="8905461" y="3630414"/>
            <a:ext cx="3286538" cy="3227586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sp>
        <p:nvSpPr>
          <p:cNvPr id="7" name="文本框 9"/>
          <p:cNvSpPr txBox="1"/>
          <p:nvPr/>
        </p:nvSpPr>
        <p:spPr>
          <a:xfrm>
            <a:off x="-765979" y="2908947"/>
            <a:ext cx="243686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srgbClr val="1D9A78"/>
                    </a:gs>
                    <a:gs pos="43000">
                      <a:srgbClr val="8BC145"/>
                    </a:gs>
                  </a:gsLst>
                  <a:lin ang="10800000" scaled="1"/>
                </a:gra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Open Sans" charset="0"/>
                <a:sym typeface="思源黑体" panose="020B0500000000000000" pitchFamily="34" charset="-122"/>
              </a:rPr>
              <a:t>“</a:t>
            </a:r>
          </a:p>
        </p:txBody>
      </p:sp>
      <p:sp>
        <p:nvSpPr>
          <p:cNvPr id="8" name="半闭框 6"/>
          <p:cNvSpPr/>
          <p:nvPr/>
        </p:nvSpPr>
        <p:spPr>
          <a:xfrm rot="5400000">
            <a:off x="7642979" y="1662031"/>
            <a:ext cx="809804" cy="776251"/>
          </a:xfrm>
          <a:prstGeom prst="halfFrame">
            <a:avLst>
              <a:gd name="adj1" fmla="val 5058"/>
              <a:gd name="adj2" fmla="val 448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500000000000000" pitchFamily="34" charset="-122"/>
              <a:ea typeface="思源黑体" panose="020B0500000000000000" pitchFamily="34" charset="-122"/>
              <a:cs typeface="+mn-cs"/>
              <a:sym typeface="思源黑体" panose="020B0500000000000000" pitchFamily="34" charset="-122"/>
            </a:endParaRPr>
          </a:p>
        </p:txBody>
      </p:sp>
      <p:sp>
        <p:nvSpPr>
          <p:cNvPr id="9" name="PA-矩形 3"/>
          <p:cNvSpPr/>
          <p:nvPr>
            <p:custDataLst>
              <p:tags r:id="rId1"/>
            </p:custDataLst>
          </p:nvPr>
        </p:nvSpPr>
        <p:spPr>
          <a:xfrm>
            <a:off x="1969583" y="2401115"/>
            <a:ext cx="56901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di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字魂35号-经典雅黑" panose="02000000000000000000" pitchFamily="2" charset="-122"/>
                <a:ea typeface="字魂35号-经典雅黑" panose="02000000000000000000" pitchFamily="2" charset="-122"/>
                <a:cs typeface="+mn-cs"/>
                <a:sym typeface="思源黑体" panose="020B0500000000000000" pitchFamily="34" charset="-122"/>
              </a:rPr>
              <a:t>谢谢观看</a:t>
            </a:r>
          </a:p>
        </p:txBody>
      </p:sp>
      <p:sp>
        <p:nvSpPr>
          <p:cNvPr id="11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"/>
          <p:cNvSpPr/>
          <p:nvPr/>
        </p:nvSpPr>
        <p:spPr bwMode="auto">
          <a:xfrm>
            <a:off x="5935844" y="472698"/>
            <a:ext cx="6256156" cy="6385302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solidFill>
            <a:schemeClr val="bg1">
              <a:lumMod val="95000"/>
              <a:alpha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 dirty="0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2" name="矩形 13"/>
          <p:cNvSpPr/>
          <p:nvPr/>
        </p:nvSpPr>
        <p:spPr>
          <a:xfrm>
            <a:off x="0" y="1815548"/>
            <a:ext cx="12192000" cy="3783496"/>
          </a:xfrm>
          <a:prstGeom prst="rect">
            <a:avLst/>
          </a:prstGeom>
          <a:blipFill>
            <a:blip r:embed="rId3"/>
            <a:stretch>
              <a:fillRect t="-57242" b="-57242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3" name="矩形 12"/>
          <p:cNvSpPr/>
          <p:nvPr/>
        </p:nvSpPr>
        <p:spPr>
          <a:xfrm>
            <a:off x="0" y="1815548"/>
            <a:ext cx="12192000" cy="3783496"/>
          </a:xfrm>
          <a:prstGeom prst="rect">
            <a:avLst/>
          </a:prstGeom>
          <a:solidFill>
            <a:schemeClr val="accent1"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思源黑体" panose="020B0500000000000000" pitchFamily="34" charset="-122"/>
              <a:ea typeface="思源黑体" panose="020B0500000000000000" pitchFamily="34" charset="-122"/>
              <a:sym typeface="思源黑体" panose="020B0500000000000000" pitchFamily="34" charset="-122"/>
            </a:endParaRPr>
          </a:p>
        </p:txBody>
      </p:sp>
      <p:sp>
        <p:nvSpPr>
          <p:cNvPr id="4" name="椭圆 5"/>
          <p:cNvSpPr/>
          <p:nvPr/>
        </p:nvSpPr>
        <p:spPr>
          <a:xfrm>
            <a:off x="452451" y="426058"/>
            <a:ext cx="551745" cy="551745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318096" y="2611830"/>
            <a:ext cx="2381772" cy="2190931"/>
            <a:chOff x="1470701" y="1821913"/>
            <a:chExt cx="3820826" cy="3607097"/>
          </a:xfrm>
        </p:grpSpPr>
        <p:sp>
          <p:nvSpPr>
            <p:cNvPr id="8" name="矩形 1"/>
            <p:cNvSpPr/>
            <p:nvPr/>
          </p:nvSpPr>
          <p:spPr>
            <a:xfrm>
              <a:off x="1470701" y="1821913"/>
              <a:ext cx="3820826" cy="3607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9" name="矩形 3"/>
            <p:cNvSpPr/>
            <p:nvPr/>
          </p:nvSpPr>
          <p:spPr>
            <a:xfrm>
              <a:off x="1470701" y="4952492"/>
              <a:ext cx="1339401" cy="476518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0" name="矩形 4"/>
            <p:cNvSpPr/>
            <p:nvPr/>
          </p:nvSpPr>
          <p:spPr>
            <a:xfrm>
              <a:off x="2810101" y="4952492"/>
              <a:ext cx="1566931" cy="47651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05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1" name="文本框 15"/>
            <p:cNvSpPr txBox="1"/>
            <p:nvPr/>
          </p:nvSpPr>
          <p:spPr>
            <a:xfrm>
              <a:off x="2019199" y="2196421"/>
              <a:ext cx="2723828" cy="23815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44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好好搭搭</a:t>
              </a:r>
              <a:endParaRPr kumimoji="0" lang="zh-CN" altLang="en-US" sz="4800" b="0" i="0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14" name="文本框 17"/>
          <p:cNvSpPr txBox="1"/>
          <p:nvPr/>
        </p:nvSpPr>
        <p:spPr>
          <a:xfrm>
            <a:off x="5053965" y="2922905"/>
            <a:ext cx="5957570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 </a:t>
            </a:r>
            <a:r>
              <a:rPr lang="zh-CN" altLang="en-US" sz="40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在好搭</a:t>
            </a:r>
            <a:r>
              <a:rPr lang="en-US" altLang="zh-CN" sz="40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BOX</a:t>
            </a:r>
            <a:r>
              <a:rPr lang="zh-CN" altLang="en-US" sz="40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中使用数码管</a:t>
            </a:r>
          </a:p>
          <a:p>
            <a:r>
              <a:rPr lang="en-US" altLang="zh-CN" sz="40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      ——</a:t>
            </a:r>
            <a:r>
              <a:rPr lang="zh-CN" altLang="en-US" sz="40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计时器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7034" y="306689"/>
            <a:ext cx="1946275" cy="6711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 9"/>
          <p:cNvSpPr/>
          <p:nvPr/>
        </p:nvSpPr>
        <p:spPr bwMode="auto">
          <a:xfrm>
            <a:off x="9554817" y="4268122"/>
            <a:ext cx="2637181" cy="2589877"/>
          </a:xfrm>
          <a:custGeom>
            <a:avLst/>
            <a:gdLst>
              <a:gd name="T0" fmla="*/ 1295 w 1295"/>
              <a:gd name="T1" fmla="*/ 1062 h 1062"/>
              <a:gd name="T2" fmla="*/ 1295 w 1295"/>
              <a:gd name="T3" fmla="*/ 0 h 1062"/>
              <a:gd name="T4" fmla="*/ 1081 w 1295"/>
              <a:gd name="T5" fmla="*/ 163 h 1062"/>
              <a:gd name="T6" fmla="*/ 878 w 1295"/>
              <a:gd name="T7" fmla="*/ 281 h 1062"/>
              <a:gd name="T8" fmla="*/ 641 w 1295"/>
              <a:gd name="T9" fmla="*/ 438 h 1062"/>
              <a:gd name="T10" fmla="*/ 274 w 1295"/>
              <a:gd name="T11" fmla="*/ 590 h 1062"/>
              <a:gd name="T12" fmla="*/ 45 w 1295"/>
              <a:gd name="T13" fmla="*/ 979 h 1062"/>
              <a:gd name="T14" fmla="*/ 0 w 1295"/>
              <a:gd name="T15" fmla="*/ 1062 h 1062"/>
              <a:gd name="T16" fmla="*/ 1295 w 1295"/>
              <a:gd name="T17" fmla="*/ 1062 h 1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5" h="1062">
                <a:moveTo>
                  <a:pt x="1295" y="1062"/>
                </a:moveTo>
                <a:cubicBezTo>
                  <a:pt x="1295" y="0"/>
                  <a:pt x="1295" y="0"/>
                  <a:pt x="1295" y="0"/>
                </a:cubicBezTo>
                <a:cubicBezTo>
                  <a:pt x="1176" y="15"/>
                  <a:pt x="1104" y="111"/>
                  <a:pt x="1081" y="163"/>
                </a:cubicBezTo>
                <a:cubicBezTo>
                  <a:pt x="1045" y="243"/>
                  <a:pt x="985" y="294"/>
                  <a:pt x="878" y="281"/>
                </a:cubicBezTo>
                <a:cubicBezTo>
                  <a:pt x="771" y="268"/>
                  <a:pt x="707" y="299"/>
                  <a:pt x="641" y="438"/>
                </a:cubicBezTo>
                <a:cubicBezTo>
                  <a:pt x="582" y="560"/>
                  <a:pt x="520" y="531"/>
                  <a:pt x="274" y="590"/>
                </a:cubicBezTo>
                <a:cubicBezTo>
                  <a:pt x="28" y="649"/>
                  <a:pt x="96" y="812"/>
                  <a:pt x="45" y="979"/>
                </a:cubicBezTo>
                <a:cubicBezTo>
                  <a:pt x="35" y="1011"/>
                  <a:pt x="19" y="1038"/>
                  <a:pt x="0" y="1062"/>
                </a:cubicBezTo>
                <a:lnTo>
                  <a:pt x="1295" y="1062"/>
                </a:lnTo>
                <a:close/>
              </a:path>
            </a:pathLst>
          </a:cu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en-US" sz="1400" b="1">
              <a:latin typeface="思源黑体" panose="020B0500000000000000" pitchFamily="34" charset="-122"/>
              <a:ea typeface="思源黑体" panose="020B0500000000000000" pitchFamily="34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0" y="0"/>
            <a:ext cx="10266691" cy="6858000"/>
            <a:chOff x="0" y="0"/>
            <a:chExt cx="10266691" cy="6858000"/>
          </a:xfrm>
        </p:grpSpPr>
        <p:sp>
          <p:nvSpPr>
            <p:cNvPr id="26" name="Freeform 9"/>
            <p:cNvSpPr/>
            <p:nvPr/>
          </p:nvSpPr>
          <p:spPr bwMode="auto">
            <a:xfrm rot="10800000">
              <a:off x="3550508" y="3175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algn="dist"/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0" y="0"/>
              <a:ext cx="3550508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grpSp>
        <p:nvGrpSpPr>
          <p:cNvPr id="7" name="íślîḑê"/>
          <p:cNvGrpSpPr/>
          <p:nvPr/>
        </p:nvGrpSpPr>
        <p:grpSpPr>
          <a:xfrm>
            <a:off x="5060704" y="1224309"/>
            <a:ext cx="4494112" cy="776715"/>
            <a:chOff x="2070781" y="1670076"/>
            <a:chExt cx="3612877" cy="624412"/>
          </a:xfrm>
        </p:grpSpPr>
        <p:sp>
          <p:nvSpPr>
            <p:cNvPr id="21" name="ïş1îḓê"/>
            <p:cNvSpPr/>
            <p:nvPr/>
          </p:nvSpPr>
          <p:spPr>
            <a:xfrm>
              <a:off x="2070781" y="1670139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01</a:t>
              </a:r>
            </a:p>
          </p:txBody>
        </p:sp>
        <p:sp>
          <p:nvSpPr>
            <p:cNvPr id="22" name="ïṣḷîḓe"/>
            <p:cNvSpPr/>
            <p:nvPr/>
          </p:nvSpPr>
          <p:spPr bwMode="auto">
            <a:xfrm>
              <a:off x="2763152" y="1670076"/>
              <a:ext cx="2920506" cy="5585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情景描述</a:t>
              </a:r>
            </a:p>
          </p:txBody>
        </p:sp>
      </p:grpSp>
      <p:grpSp>
        <p:nvGrpSpPr>
          <p:cNvPr id="8" name="ïslidé"/>
          <p:cNvGrpSpPr/>
          <p:nvPr/>
        </p:nvGrpSpPr>
        <p:grpSpPr>
          <a:xfrm>
            <a:off x="5014984" y="2292786"/>
            <a:ext cx="4562690" cy="776637"/>
            <a:chOff x="2034026" y="2490855"/>
            <a:chExt cx="3668008" cy="624349"/>
          </a:xfrm>
        </p:grpSpPr>
        <p:sp>
          <p:nvSpPr>
            <p:cNvPr id="19" name="išḻíḋê"/>
            <p:cNvSpPr/>
            <p:nvPr/>
          </p:nvSpPr>
          <p:spPr>
            <a:xfrm>
              <a:off x="2034026" y="2490855"/>
              <a:ext cx="624349" cy="62434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02</a:t>
              </a:r>
            </a:p>
          </p:txBody>
        </p:sp>
        <p:sp>
          <p:nvSpPr>
            <p:cNvPr id="20" name="ïSľíḑe"/>
            <p:cNvSpPr/>
            <p:nvPr/>
          </p:nvSpPr>
          <p:spPr bwMode="auto">
            <a:xfrm>
              <a:off x="2781528" y="2564444"/>
              <a:ext cx="2920506" cy="480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知识与概念</a:t>
              </a:r>
            </a:p>
          </p:txBody>
        </p:sp>
      </p:grpSp>
      <p:grpSp>
        <p:nvGrpSpPr>
          <p:cNvPr id="9" name="ísļïďe"/>
          <p:cNvGrpSpPr/>
          <p:nvPr/>
        </p:nvGrpSpPr>
        <p:grpSpPr>
          <a:xfrm>
            <a:off x="5060651" y="3394360"/>
            <a:ext cx="4494164" cy="776637"/>
            <a:chOff x="2034026" y="3326376"/>
            <a:chExt cx="3612919" cy="624349"/>
          </a:xfrm>
        </p:grpSpPr>
        <p:sp>
          <p:nvSpPr>
            <p:cNvPr id="17" name="íšḻídè"/>
            <p:cNvSpPr/>
            <p:nvPr/>
          </p:nvSpPr>
          <p:spPr>
            <a:xfrm>
              <a:off x="2034026" y="3326376"/>
              <a:ext cx="624349" cy="624349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03</a:t>
              </a:r>
            </a:p>
          </p:txBody>
        </p:sp>
        <p:sp>
          <p:nvSpPr>
            <p:cNvPr id="18" name="îśļïḑè"/>
            <p:cNvSpPr/>
            <p:nvPr/>
          </p:nvSpPr>
          <p:spPr bwMode="auto">
            <a:xfrm>
              <a:off x="2763151" y="3397923"/>
              <a:ext cx="2883794" cy="480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作品制作</a:t>
              </a:r>
            </a:p>
          </p:txBody>
        </p:sp>
      </p:grpSp>
      <p:cxnSp>
        <p:nvCxnSpPr>
          <p:cNvPr id="11" name="直接连接符 19"/>
          <p:cNvCxnSpPr/>
          <p:nvPr/>
        </p:nvCxnSpPr>
        <p:spPr>
          <a:xfrm>
            <a:off x="6051164" y="2097330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20"/>
          <p:cNvCxnSpPr/>
          <p:nvPr/>
        </p:nvCxnSpPr>
        <p:spPr>
          <a:xfrm>
            <a:off x="6051164" y="3173984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21"/>
          <p:cNvCxnSpPr/>
          <p:nvPr/>
        </p:nvCxnSpPr>
        <p:spPr>
          <a:xfrm>
            <a:off x="6096831" y="4245713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MH_Others_1"/>
          <p:cNvSpPr txBox="1"/>
          <p:nvPr>
            <p:custDataLst>
              <p:tags r:id="rId1"/>
            </p:custDataLst>
          </p:nvPr>
        </p:nvSpPr>
        <p:spPr>
          <a:xfrm>
            <a:off x="700179" y="2982026"/>
            <a:ext cx="2150150" cy="923290"/>
          </a:xfrm>
          <a:prstGeom prst="rect">
            <a:avLst/>
          </a:prstGeom>
          <a:noFill/>
        </p:spPr>
        <p:txBody>
          <a:bodyPr wrap="square" lIns="108000" tIns="0" rIns="0" bIns="0" rtlCol="0" anchor="ctr" anchorCtr="0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6000" b="1" i="0" u="none" strike="noStrike" kern="1200" cap="none" spc="60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黑体" panose="02010609060101010101" charset="-122"/>
                <a:ea typeface="黑体" panose="02010609060101010101" charset="-122"/>
                <a:cs typeface="微软雅黑" panose="020B0503020204020204" pitchFamily="34" charset="-122"/>
                <a:sym typeface="思源黑体" panose="020B0500000000000000" pitchFamily="34" charset="-122"/>
              </a:rPr>
              <a:t>目录</a:t>
            </a:r>
          </a:p>
        </p:txBody>
      </p:sp>
      <p:grpSp>
        <p:nvGrpSpPr>
          <p:cNvPr id="3" name="ísļïďe"/>
          <p:cNvGrpSpPr/>
          <p:nvPr/>
        </p:nvGrpSpPr>
        <p:grpSpPr>
          <a:xfrm>
            <a:off x="5060651" y="4598320"/>
            <a:ext cx="4448444" cy="776637"/>
            <a:chOff x="2034026" y="3326376"/>
            <a:chExt cx="3576164" cy="624349"/>
          </a:xfrm>
        </p:grpSpPr>
        <p:sp>
          <p:nvSpPr>
            <p:cNvPr id="4" name="íšḻídè"/>
            <p:cNvSpPr/>
            <p:nvPr/>
          </p:nvSpPr>
          <p:spPr>
            <a:xfrm>
              <a:off x="2034026" y="3326376"/>
              <a:ext cx="624349" cy="624349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r>
                <a:rPr lang="en-US" altLang="zh-CN" sz="2800" dirty="0">
                  <a:solidFill>
                    <a:schemeClr val="tx1"/>
                  </a:solidFill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04</a:t>
              </a:r>
            </a:p>
          </p:txBody>
        </p:sp>
        <p:sp>
          <p:nvSpPr>
            <p:cNvPr id="5" name="îśļïḑè"/>
            <p:cNvSpPr/>
            <p:nvPr/>
          </p:nvSpPr>
          <p:spPr bwMode="auto">
            <a:xfrm>
              <a:off x="2726396" y="3390266"/>
              <a:ext cx="2883794" cy="480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dist">
                <a:lnSpc>
                  <a:spcPct val="120000"/>
                </a:lnSpc>
              </a:pPr>
              <a:r>
                <a:rPr lang="zh-CN" altLang="en-US" sz="3200" spc="1200" dirty="0">
                  <a:latin typeface="黑体" panose="02010609060101010101" charset="-122"/>
                  <a:ea typeface="黑体" panose="02010609060101010101" charset="-122"/>
                  <a:sym typeface="思源黑体" panose="020B0500000000000000" pitchFamily="34" charset="-122"/>
                </a:rPr>
                <a:t>拓展与思考</a:t>
              </a:r>
            </a:p>
          </p:txBody>
        </p:sp>
      </p:grpSp>
      <p:cxnSp>
        <p:nvCxnSpPr>
          <p:cNvPr id="6" name="直接连接符 21"/>
          <p:cNvCxnSpPr/>
          <p:nvPr/>
        </p:nvCxnSpPr>
        <p:spPr>
          <a:xfrm>
            <a:off x="6051111" y="5275683"/>
            <a:ext cx="3503651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情景描述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0394" y="474297"/>
            <a:ext cx="365806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1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560830" y="1473835"/>
            <a:ext cx="6873240" cy="4246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时间是一个较为抽象的概念，人类一直在寻找方法记录和标识它。公元前20000年，人类以在木棍和骨头上刻标记来计时； 到公元前4000年，古巴比伦人创造了日晷，以太阳的投影方向来测定并划分时刻，在尧统治时代，华夏子孙也开始使用日晷；到春秋战国时期，中国的漏壶计时更是达到了很高水平。之后，还出现了各种刻漏、沙漏、机械钟表、石英钟、闹钟、秒表、计时器等，如今手机、电脑都具有较为丰富的计时功能，那你知道常见的这些计时工具都是怎么工作的吗？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21970" y="2124710"/>
            <a:ext cx="484378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20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秒表和计时器的制作都需要有时间显示屏和控制按键。这次好搭BOX给我们提供的新工具是数码管</a:t>
            </a:r>
            <a:r>
              <a:rPr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365" y="996315"/>
            <a:ext cx="5212080" cy="365633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01395" y="2451100"/>
            <a:ext cx="5278120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好搭BOX套件中包含1个数码管模块，它最多可以显示由四个数字组成的数，所以叫做“四位数码管”。数码管的每个数都是由八段LED组成，其中七段LED用于显示数字，第八段在数字的右下角，用于显示小数点。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172970" y="1374140"/>
            <a:ext cx="33026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rPr>
              <a:t>数码管模块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8975" y="1038860"/>
            <a:ext cx="4133850" cy="290004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895340" y="1721485"/>
            <a:ext cx="520001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这个指令在输出类别指令中。</a:t>
            </a:r>
          </a:p>
          <a:p>
            <a:pPr>
              <a:lnSpc>
                <a:spcPct val="150000"/>
              </a:lnSpc>
            </a:pP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使用这个指令可以设置数码管显示指定的数值，可选择“整数”和“小数”这些数值类型；需要显示的数值可以在最后一个输入框中输入。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475" y="2336800"/>
            <a:ext cx="4073525" cy="74866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algn="r" defTabSz="914400"/>
            <a:endParaRPr lang="zh-CN" altLang="en-US" sz="1400" b="1" dirty="0"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 dirty="0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4041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spc="600" dirty="0">
                <a:solidFill>
                  <a:schemeClr val="tx1">
                    <a:lumMod val="75000"/>
                    <a:lumOff val="25000"/>
                  </a:scheme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知识与概念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6597091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思源黑体" panose="020B0500000000000000" pitchFamily="34" charset="-122"/>
                <a:ea typeface="思源黑体" panose="020B0500000000000000" pitchFamily="34" charset="-122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2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638165" y="1948815"/>
            <a:ext cx="5200015" cy="175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这个指令在输出类别指令中。</a:t>
            </a:r>
          </a:p>
          <a:p>
            <a:pPr>
              <a:lnSpc>
                <a:spcPct val="150000"/>
              </a:lnSpc>
            </a:pPr>
            <a:r>
              <a:rPr 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使用这个指令可以清除数码管上显示的内容。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555" y="2218055"/>
            <a:ext cx="3049905" cy="82931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椭圆 5"/>
          <p:cNvSpPr/>
          <p:nvPr/>
        </p:nvSpPr>
        <p:spPr>
          <a:xfrm>
            <a:off x="405123" y="442851"/>
            <a:ext cx="596348" cy="596348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  <a:effectLst>
            <a:outerShdw blurRad="762000" dist="2540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360000" bIns="45720" numCol="1" spcCol="0" rtlCol="0" fromWordArt="0" anchor="ctr" anchorCtr="0" forceAA="0" compatLnSpc="1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黑体" panose="02010609060101010101" charset="-122"/>
              <a:ea typeface="黑体" panose="02010609060101010101" charset="-122"/>
              <a:cs typeface="Open Sans" charset="0"/>
              <a:sym typeface="思源黑体" panose="020B0500000000000000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0" y="96067"/>
            <a:ext cx="12192000" cy="6854825"/>
            <a:chOff x="0" y="96067"/>
            <a:chExt cx="12192000" cy="6854825"/>
          </a:xfrm>
        </p:grpSpPr>
        <p:sp>
          <p:nvSpPr>
            <p:cNvPr id="21" name="Freeform 9"/>
            <p:cNvSpPr/>
            <p:nvPr/>
          </p:nvSpPr>
          <p:spPr bwMode="auto">
            <a:xfrm>
              <a:off x="5475817" y="96067"/>
              <a:ext cx="6716183" cy="6854825"/>
            </a:xfrm>
            <a:custGeom>
              <a:avLst/>
              <a:gdLst>
                <a:gd name="T0" fmla="*/ 1295 w 1295"/>
                <a:gd name="T1" fmla="*/ 1062 h 1062"/>
                <a:gd name="T2" fmla="*/ 1295 w 1295"/>
                <a:gd name="T3" fmla="*/ 0 h 1062"/>
                <a:gd name="T4" fmla="*/ 1081 w 1295"/>
                <a:gd name="T5" fmla="*/ 163 h 1062"/>
                <a:gd name="T6" fmla="*/ 878 w 1295"/>
                <a:gd name="T7" fmla="*/ 281 h 1062"/>
                <a:gd name="T8" fmla="*/ 641 w 1295"/>
                <a:gd name="T9" fmla="*/ 438 h 1062"/>
                <a:gd name="T10" fmla="*/ 274 w 1295"/>
                <a:gd name="T11" fmla="*/ 590 h 1062"/>
                <a:gd name="T12" fmla="*/ 45 w 1295"/>
                <a:gd name="T13" fmla="*/ 979 h 1062"/>
                <a:gd name="T14" fmla="*/ 0 w 1295"/>
                <a:gd name="T15" fmla="*/ 1062 h 1062"/>
                <a:gd name="T16" fmla="*/ 1295 w 1295"/>
                <a:gd name="T17" fmla="*/ 1062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95" h="1062">
                  <a:moveTo>
                    <a:pt x="1295" y="1062"/>
                  </a:moveTo>
                  <a:cubicBezTo>
                    <a:pt x="1295" y="0"/>
                    <a:pt x="1295" y="0"/>
                    <a:pt x="1295" y="0"/>
                  </a:cubicBezTo>
                  <a:cubicBezTo>
                    <a:pt x="1176" y="15"/>
                    <a:pt x="1104" y="111"/>
                    <a:pt x="1081" y="163"/>
                  </a:cubicBezTo>
                  <a:cubicBezTo>
                    <a:pt x="1045" y="243"/>
                    <a:pt x="985" y="294"/>
                    <a:pt x="878" y="281"/>
                  </a:cubicBezTo>
                  <a:cubicBezTo>
                    <a:pt x="771" y="268"/>
                    <a:pt x="707" y="299"/>
                    <a:pt x="641" y="438"/>
                  </a:cubicBezTo>
                  <a:cubicBezTo>
                    <a:pt x="582" y="560"/>
                    <a:pt x="520" y="531"/>
                    <a:pt x="274" y="590"/>
                  </a:cubicBezTo>
                  <a:cubicBezTo>
                    <a:pt x="28" y="649"/>
                    <a:pt x="96" y="812"/>
                    <a:pt x="45" y="979"/>
                  </a:cubicBezTo>
                  <a:cubicBezTo>
                    <a:pt x="35" y="1011"/>
                    <a:pt x="19" y="1038"/>
                    <a:pt x="0" y="1062"/>
                  </a:cubicBezTo>
                  <a:lnTo>
                    <a:pt x="1295" y="1062"/>
                  </a:lnTo>
                  <a:close/>
                </a:path>
              </a:pathLst>
            </a:custGeom>
            <a:solidFill>
              <a:schemeClr val="bg1">
                <a:lumMod val="95000"/>
                <a:alpha val="5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  <p:sp>
          <p:nvSpPr>
            <p:cNvPr id="23" name="矩形 12"/>
            <p:cNvSpPr/>
            <p:nvPr/>
          </p:nvSpPr>
          <p:spPr>
            <a:xfrm>
              <a:off x="0" y="6626213"/>
              <a:ext cx="12192000" cy="324679"/>
            </a:xfrm>
            <a:prstGeom prst="rect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endParaRPr>
            </a:p>
          </p:txBody>
        </p:sp>
      </p:grpSp>
      <p:sp>
        <p:nvSpPr>
          <p:cNvPr id="24" name="文本框 17"/>
          <p:cNvSpPr txBox="1"/>
          <p:nvPr/>
        </p:nvSpPr>
        <p:spPr>
          <a:xfrm>
            <a:off x="1088390" y="474345"/>
            <a:ext cx="23863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800" spc="600" dirty="0">
                <a:solidFill>
                  <a:prstClr val="black">
                    <a:lumMod val="75000"/>
                    <a:lumOff val="25000"/>
                  </a:prstClr>
                </a:solidFill>
                <a:latin typeface="黑体" panose="02010609060101010101" charset="-122"/>
                <a:ea typeface="黑体" panose="02010609060101010101" charset="-122"/>
                <a:sym typeface="思源黑体" panose="020B0500000000000000" pitchFamily="34" charset="-122"/>
              </a:rPr>
              <a:t>作品制作</a:t>
            </a:r>
          </a:p>
        </p:txBody>
      </p:sp>
      <p:sp>
        <p:nvSpPr>
          <p:cNvPr id="9" name="TextBox 10"/>
          <p:cNvSpPr txBox="1"/>
          <p:nvPr/>
        </p:nvSpPr>
        <p:spPr>
          <a:xfrm>
            <a:off x="5864936" y="2336809"/>
            <a:ext cx="84831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思源黑体" panose="020B0500000000000000" pitchFamily="34" charset="-122"/>
                <a:ea typeface="思源黑体" panose="020B0500000000000000" pitchFamily="34" charset="-122"/>
                <a:cs typeface="+mn-cs"/>
                <a:sym typeface="思源黑体" panose="020B0500000000000000" pitchFamily="34" charset="-122"/>
              </a:rPr>
              <a:t>02</a:t>
            </a:r>
          </a:p>
        </p:txBody>
      </p:sp>
      <p:sp>
        <p:nvSpPr>
          <p:cNvPr id="25" name="TextBox 74"/>
          <p:cNvSpPr txBox="1"/>
          <p:nvPr/>
        </p:nvSpPr>
        <p:spPr>
          <a:xfrm>
            <a:off x="522005" y="475547"/>
            <a:ext cx="362585" cy="52197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黑体" panose="02010609060101010101" charset="-122"/>
                <a:ea typeface="黑体" panose="02010609060101010101" charset="-122"/>
                <a:cs typeface="+mn-cs"/>
                <a:sym typeface="思源黑体" panose="020B0500000000000000" pitchFamily="34" charset="-122"/>
              </a:rPr>
              <a:t>3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88390" y="1310628"/>
            <a:ext cx="56838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第一步：搭建硬件，连接网络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01471" y="2010052"/>
            <a:ext cx="626872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将数码管模块和按键模块，放置在主控板上的任意六边形位置，磁铁吸合；打开主控板电源开关，等待主控板连接网络成功。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6995" y="3486150"/>
            <a:ext cx="3888105" cy="286829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RATE_SLIDES" val="0"/>
  <p:tag name="ISPRING_SCORM_RATE_QUIZZES" val="0"/>
  <p:tag name="ISPRING_SCORM_PASSING_SCORE" val="0.000000"/>
  <p:tag name="ISPRING_ULTRA_SCORM_COURSE_ID" val="0E1D4189-C6CE-4E0A-8573-37DE6D2BCA26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内容列表"/>
  <p:tag name="ISPRINGCLOUDFOLDERID" val="0"/>
  <p:tag name="ISPRINGCLOUDFOLDERPATH" val="资源库"/>
  <p:tag name="ISPRING_OUTPUT_FOLDER" val="C:\Users\codi\Desktop"/>
  <p:tag name="ISPRING_PRESENTATION_TITLE" val="演示文稿2"/>
  <p:tag name="ISPRING_FIRST_PUBLI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08230036"/>
  <p:tag name="MH_LIBRARY" val="CONTENTS"/>
  <p:tag name="MH_TYPE" val="OTHERS"/>
  <p:tag name="ID" val="55351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1.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706</Words>
  <Application>Microsoft Office PowerPoint</Application>
  <PresentationFormat>宽屏</PresentationFormat>
  <Paragraphs>94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等线</vt:lpstr>
      <vt:lpstr>黑体</vt:lpstr>
      <vt:lpstr>思源黑体</vt:lpstr>
      <vt:lpstr>微软雅黑</vt:lpstr>
      <vt:lpstr>字魂35号-经典雅黑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Administrator</cp:lastModifiedBy>
  <cp:revision>50</cp:revision>
  <dcterms:created xsi:type="dcterms:W3CDTF">2019-11-11T11:40:00Z</dcterms:created>
  <dcterms:modified xsi:type="dcterms:W3CDTF">2020-05-06T09:24:25Z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