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5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tags/tag6.xml" ContentType="application/vnd.openxmlformats-officedocument.presentationml.tags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314" r:id="rId2"/>
    <p:sldId id="2316" r:id="rId3"/>
    <p:sldId id="2315" r:id="rId4"/>
    <p:sldId id="1489" r:id="rId5"/>
    <p:sldId id="2326" r:id="rId6"/>
    <p:sldId id="2338" r:id="rId7"/>
    <p:sldId id="2339" r:id="rId8"/>
    <p:sldId id="2360" r:id="rId9"/>
    <p:sldId id="2361" r:id="rId10"/>
    <p:sldId id="2329" r:id="rId11"/>
    <p:sldId id="2362" r:id="rId12"/>
    <p:sldId id="2330" r:id="rId13"/>
    <p:sldId id="2356" r:id="rId14"/>
    <p:sldId id="2353" r:id="rId15"/>
    <p:sldId id="2323" r:id="rId16"/>
    <p:sldId id="2325" r:id="rId17"/>
  </p:sldIdLst>
  <p:sldSz cx="12192000" cy="6858000"/>
  <p:notesSz cx="6858000" cy="9144000"/>
  <p:custDataLst>
    <p:tags r:id="rId1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38"/>
    <p:restoredTop sz="96318" autoAdjust="0"/>
  </p:normalViewPr>
  <p:slideViewPr>
    <p:cSldViewPr snapToGrid="0">
      <p:cViewPr varScale="1">
        <p:scale>
          <a:sx n="106" d="100"/>
          <a:sy n="106" d="100"/>
        </p:scale>
        <p:origin x="660" y="-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133F80-539D-4707-9841-183974CC1F85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5A775D-D46C-46CC-AD07-85213D52E0F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11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14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15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16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BA338-C754-4EDE-B0F7-9C541DAB2653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9"/>
          <p:cNvSpPr/>
          <p:nvPr/>
        </p:nvSpPr>
        <p:spPr bwMode="auto">
          <a:xfrm>
            <a:off x="5475817" y="3175"/>
            <a:ext cx="6716183" cy="6854825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3" name="Freeform 9"/>
          <p:cNvSpPr/>
          <p:nvPr/>
        </p:nvSpPr>
        <p:spPr bwMode="auto">
          <a:xfrm>
            <a:off x="8905461" y="3630414"/>
            <a:ext cx="3286538" cy="3227586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sp>
        <p:nvSpPr>
          <p:cNvPr id="7" name="文本框 9"/>
          <p:cNvSpPr txBox="1"/>
          <p:nvPr/>
        </p:nvSpPr>
        <p:spPr>
          <a:xfrm>
            <a:off x="962107" y="3746763"/>
            <a:ext cx="243686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600" dirty="0">
                <a:gradFill>
                  <a:gsLst>
                    <a:gs pos="0">
                      <a:schemeClr val="accent1"/>
                    </a:gs>
                    <a:gs pos="43000">
                      <a:schemeClr val="accent2"/>
                    </a:gs>
                  </a:gsLst>
                  <a:lin ang="10800000" scaled="1"/>
                </a:gradFill>
                <a:latin typeface="思源黑体" panose="020B0500000000000000" pitchFamily="34" charset="-122"/>
                <a:ea typeface="思源黑体" panose="020B0500000000000000" pitchFamily="34" charset="-122"/>
                <a:cs typeface="Open Sans" charset="0"/>
                <a:sym typeface="思源黑体" panose="020B0500000000000000" pitchFamily="34" charset="-122"/>
              </a:rPr>
              <a:t>“</a:t>
            </a:r>
          </a:p>
        </p:txBody>
      </p:sp>
      <p:sp>
        <p:nvSpPr>
          <p:cNvPr id="8" name="半闭框 6"/>
          <p:cNvSpPr/>
          <p:nvPr/>
        </p:nvSpPr>
        <p:spPr>
          <a:xfrm rot="5400000">
            <a:off x="7642979" y="1662031"/>
            <a:ext cx="809804" cy="776251"/>
          </a:xfrm>
          <a:prstGeom prst="halfFrame">
            <a:avLst>
              <a:gd name="adj1" fmla="val 5058"/>
              <a:gd name="adj2" fmla="val 448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9" name="PA-矩形 3"/>
          <p:cNvSpPr/>
          <p:nvPr>
            <p:custDataLst>
              <p:tags r:id="rId1"/>
            </p:custDataLst>
          </p:nvPr>
        </p:nvSpPr>
        <p:spPr>
          <a:xfrm>
            <a:off x="1969770" y="2291715"/>
            <a:ext cx="6687820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好搭</a:t>
            </a:r>
            <a:r>
              <a:rPr lang="en-US" altLang="zh-CN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BOX</a:t>
            </a:r>
            <a:r>
              <a:rPr lang="zh-CN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智能实验箱</a:t>
            </a:r>
          </a:p>
        </p:txBody>
      </p:sp>
      <p:sp>
        <p:nvSpPr>
          <p:cNvPr id="10" name="PA-文本框 6"/>
          <p:cNvSpPr txBox="1"/>
          <p:nvPr>
            <p:custDataLst>
              <p:tags r:id="rId2"/>
            </p:custDataLst>
          </p:nvPr>
        </p:nvSpPr>
        <p:spPr>
          <a:xfrm>
            <a:off x="2010484" y="3368804"/>
            <a:ext cx="6537168" cy="584775"/>
          </a:xfrm>
          <a:prstGeom prst="rect">
            <a:avLst/>
          </a:prstGeom>
          <a:solidFill>
            <a:schemeClr val="tx1">
              <a:alpha val="0"/>
            </a:schemeClr>
          </a:solidFill>
          <a:effectLst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4800">
                <a:solidFill>
                  <a:schemeClr val="bg1"/>
                </a:solidFill>
                <a:latin typeface="思源黑体 CN Heavy" panose="020B0A00000000000000" pitchFamily="34" charset="-122"/>
                <a:ea typeface="思源黑体 CN Heavy" panose="020B0A00000000000000" pitchFamily="34" charset="-122"/>
              </a:defRPr>
            </a:lvl1pPr>
          </a:lstStyle>
          <a:p>
            <a:pPr algn="dist"/>
            <a:r>
              <a:rPr lang="zh-CN" altLang="en-US" sz="3200" spc="300" dirty="0">
                <a:solidFill>
                  <a:schemeClr val="accent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好好搭搭在线</a:t>
            </a:r>
            <a:endParaRPr lang="en-US" altLang="zh-CN" sz="3200" spc="300" dirty="0">
              <a:solidFill>
                <a:schemeClr val="accent1"/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13" name="椭圆 5"/>
          <p:cNvSpPr/>
          <p:nvPr/>
        </p:nvSpPr>
        <p:spPr>
          <a:xfrm>
            <a:off x="452451" y="426058"/>
            <a:ext cx="551745" cy="55174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67034" y="306689"/>
            <a:ext cx="1946275" cy="67111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99770" y="2336800"/>
            <a:ext cx="43961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单按键控制灯亮灭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4905" y="1311275"/>
            <a:ext cx="6871335" cy="269621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421890" y="1408430"/>
            <a:ext cx="429133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如果-执行-否则指令是如果执行指令变形而来的，变形操作如下：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1540" y="2879090"/>
            <a:ext cx="5295900" cy="303847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05790" y="1837690"/>
            <a:ext cx="376745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单按键控制全部灯的亮灭：</a:t>
            </a: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例如按住“上”按键，全部灯点亮，松开“上”按键，全部灯熄灭。</a:t>
            </a:r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4711700" y="2199640"/>
            <a:ext cx="4312920" cy="321818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11700" y="1530350"/>
            <a:ext cx="2486025" cy="51435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85165" y="2589530"/>
            <a:ext cx="37674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双按键控制灯的亮灭：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7625" y="406400"/>
            <a:ext cx="5127625" cy="501142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78485" y="2044700"/>
            <a:ext cx="340677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设置变量来控制，按下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上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，灯光秀开始</a:t>
            </a:r>
            <a:endParaRPr lang="en-US" altLang="zh-CN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6080" y="601980"/>
            <a:ext cx="6023610" cy="4083685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50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拓展与思考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4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630680" y="1205230"/>
            <a:ext cx="7000240" cy="5077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按键模块中也有五个按键，那是否可以实现一个按键控制一种灯光效果的起停呢？即按下某一个按钮后松开，启动一种灯光效果，再按下该按钮后松开，关闭该种灯光效果。</a:t>
            </a:r>
          </a:p>
          <a:p>
            <a:pPr>
              <a:lnSpc>
                <a:spcPct val="150000"/>
              </a:lnSpc>
            </a:pPr>
            <a:endParaRPr sz="24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假设“中”按键控制彩色LED灯的亮灭，按一下“中”按键后松开，彩色LED全部亮起，再按一下“中”按键松开，彩色LED灯全部熄灭,如此循环</a:t>
            </a:r>
            <a:r>
              <a:rPr lang="zh-CN"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</a:t>
            </a:r>
            <a:r>
              <a:rPr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lang="zh-CN"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那么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效果会怎么样呢？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9"/>
          <p:cNvSpPr/>
          <p:nvPr/>
        </p:nvSpPr>
        <p:spPr bwMode="auto">
          <a:xfrm>
            <a:off x="5475817" y="3175"/>
            <a:ext cx="6716183" cy="6854825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3" name="Freeform 9"/>
          <p:cNvSpPr/>
          <p:nvPr/>
        </p:nvSpPr>
        <p:spPr bwMode="auto">
          <a:xfrm>
            <a:off x="8905461" y="3630414"/>
            <a:ext cx="3286538" cy="3227586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sp>
        <p:nvSpPr>
          <p:cNvPr id="7" name="文本框 9"/>
          <p:cNvSpPr txBox="1"/>
          <p:nvPr/>
        </p:nvSpPr>
        <p:spPr>
          <a:xfrm>
            <a:off x="-765979" y="2908947"/>
            <a:ext cx="243686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600" b="0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1D9A78"/>
                    </a:gs>
                    <a:gs pos="43000">
                      <a:srgbClr val="8BC145"/>
                    </a:gs>
                  </a:gsLst>
                  <a:lin ang="10800000" scaled="1"/>
                </a:gra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Open Sans" charset="0"/>
                <a:sym typeface="思源黑体" panose="020B0500000000000000" pitchFamily="34" charset="-122"/>
              </a:rPr>
              <a:t>“</a:t>
            </a:r>
          </a:p>
        </p:txBody>
      </p:sp>
      <p:sp>
        <p:nvSpPr>
          <p:cNvPr id="8" name="半闭框 6"/>
          <p:cNvSpPr/>
          <p:nvPr/>
        </p:nvSpPr>
        <p:spPr>
          <a:xfrm rot="5400000">
            <a:off x="7642979" y="1662031"/>
            <a:ext cx="809804" cy="776251"/>
          </a:xfrm>
          <a:prstGeom prst="halfFrame">
            <a:avLst>
              <a:gd name="adj1" fmla="val 5058"/>
              <a:gd name="adj2" fmla="val 448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9" name="PA-矩形 3"/>
          <p:cNvSpPr/>
          <p:nvPr>
            <p:custDataLst>
              <p:tags r:id="rId1"/>
            </p:custDataLst>
          </p:nvPr>
        </p:nvSpPr>
        <p:spPr>
          <a:xfrm>
            <a:off x="1969583" y="2401115"/>
            <a:ext cx="56901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字魂35号-经典雅黑" panose="02000000000000000000" pitchFamily="2" charset="-122"/>
                <a:ea typeface="字魂35号-经典雅黑" panose="02000000000000000000" pitchFamily="2" charset="-122"/>
                <a:cs typeface="+mn-cs"/>
                <a:sym typeface="思源黑体" panose="020B0500000000000000" pitchFamily="34" charset="-122"/>
              </a:rPr>
              <a:t>谢谢观看</a:t>
            </a:r>
          </a:p>
        </p:txBody>
      </p:sp>
      <p:sp>
        <p:nvSpPr>
          <p:cNvPr id="11" name="椭圆 5"/>
          <p:cNvSpPr/>
          <p:nvPr/>
        </p:nvSpPr>
        <p:spPr>
          <a:xfrm>
            <a:off x="452451" y="426058"/>
            <a:ext cx="551745" cy="55174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7034" y="306689"/>
            <a:ext cx="1946275" cy="67111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9"/>
          <p:cNvSpPr/>
          <p:nvPr/>
        </p:nvSpPr>
        <p:spPr bwMode="auto">
          <a:xfrm>
            <a:off x="5935844" y="472698"/>
            <a:ext cx="6256156" cy="6385302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" name="矩形 13"/>
          <p:cNvSpPr/>
          <p:nvPr/>
        </p:nvSpPr>
        <p:spPr>
          <a:xfrm>
            <a:off x="0" y="1815548"/>
            <a:ext cx="12192000" cy="3783496"/>
          </a:xfrm>
          <a:prstGeom prst="rect">
            <a:avLst/>
          </a:prstGeom>
          <a:blipFill>
            <a:blip r:embed="rId3"/>
            <a:stretch>
              <a:fillRect t="-57242" b="-57242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3" name="矩形 12"/>
          <p:cNvSpPr/>
          <p:nvPr/>
        </p:nvSpPr>
        <p:spPr>
          <a:xfrm>
            <a:off x="0" y="1815548"/>
            <a:ext cx="12192000" cy="3783496"/>
          </a:xfrm>
          <a:prstGeom prst="rect">
            <a:avLst/>
          </a:prstGeom>
          <a:solidFill>
            <a:schemeClr val="accent1"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4" name="椭圆 5"/>
          <p:cNvSpPr/>
          <p:nvPr/>
        </p:nvSpPr>
        <p:spPr>
          <a:xfrm>
            <a:off x="452451" y="426058"/>
            <a:ext cx="551745" cy="55174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318096" y="2611830"/>
            <a:ext cx="2381772" cy="2190931"/>
            <a:chOff x="1470701" y="1821913"/>
            <a:chExt cx="3820826" cy="3607097"/>
          </a:xfrm>
        </p:grpSpPr>
        <p:sp>
          <p:nvSpPr>
            <p:cNvPr id="8" name="矩形 1"/>
            <p:cNvSpPr/>
            <p:nvPr/>
          </p:nvSpPr>
          <p:spPr>
            <a:xfrm>
              <a:off x="1470701" y="1821913"/>
              <a:ext cx="3820826" cy="360709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9" name="矩形 3"/>
            <p:cNvSpPr/>
            <p:nvPr/>
          </p:nvSpPr>
          <p:spPr>
            <a:xfrm>
              <a:off x="1470701" y="4952492"/>
              <a:ext cx="1339401" cy="47651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0" name="矩形 4"/>
            <p:cNvSpPr/>
            <p:nvPr/>
          </p:nvSpPr>
          <p:spPr>
            <a:xfrm>
              <a:off x="2810101" y="4952492"/>
              <a:ext cx="1566931" cy="47651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1" name="文本框 15"/>
            <p:cNvSpPr txBox="1"/>
            <p:nvPr/>
          </p:nvSpPr>
          <p:spPr>
            <a:xfrm>
              <a:off x="2019199" y="2196421"/>
              <a:ext cx="2723828" cy="2381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44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好好搭搭</a:t>
              </a:r>
              <a:endParaRPr kumimoji="0" lang="zh-CN" altLang="en-US" sz="48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14" name="文本框 17"/>
          <p:cNvSpPr txBox="1"/>
          <p:nvPr/>
        </p:nvSpPr>
        <p:spPr>
          <a:xfrm>
            <a:off x="5252309" y="2923120"/>
            <a:ext cx="5333873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   </a:t>
            </a:r>
            <a:r>
              <a:rPr lang="zh-CN" altLang="en-US" sz="4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按钮的使用</a:t>
            </a:r>
          </a:p>
          <a:p>
            <a:r>
              <a:rPr lang="en-US" altLang="zh-CN" sz="4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 ——</a:t>
            </a:r>
            <a:r>
              <a:rPr lang="zh-CN" altLang="en-US" sz="4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幸运轮盘灯</a:t>
            </a: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7034" y="306689"/>
            <a:ext cx="1946275" cy="67111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9"/>
          <p:cNvSpPr/>
          <p:nvPr/>
        </p:nvSpPr>
        <p:spPr bwMode="auto">
          <a:xfrm>
            <a:off x="9554817" y="4268122"/>
            <a:ext cx="2637181" cy="2589877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32" name="组合 31"/>
          <p:cNvGrpSpPr/>
          <p:nvPr/>
        </p:nvGrpSpPr>
        <p:grpSpPr>
          <a:xfrm>
            <a:off x="0" y="0"/>
            <a:ext cx="10266691" cy="6858000"/>
            <a:chOff x="0" y="0"/>
            <a:chExt cx="10266691" cy="6858000"/>
          </a:xfrm>
        </p:grpSpPr>
        <p:sp>
          <p:nvSpPr>
            <p:cNvPr id="26" name="Freeform 9"/>
            <p:cNvSpPr/>
            <p:nvPr/>
          </p:nvSpPr>
          <p:spPr bwMode="auto">
            <a:xfrm rot="10800000">
              <a:off x="3550508" y="3175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algn="dist"/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" name="矩形 1"/>
            <p:cNvSpPr/>
            <p:nvPr/>
          </p:nvSpPr>
          <p:spPr>
            <a:xfrm>
              <a:off x="0" y="0"/>
              <a:ext cx="3550508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7" name="íślîḑê"/>
          <p:cNvGrpSpPr/>
          <p:nvPr/>
        </p:nvGrpSpPr>
        <p:grpSpPr>
          <a:xfrm>
            <a:off x="5060704" y="1224309"/>
            <a:ext cx="4494112" cy="776715"/>
            <a:chOff x="2070781" y="1670076"/>
            <a:chExt cx="3612877" cy="624412"/>
          </a:xfrm>
        </p:grpSpPr>
        <p:sp>
          <p:nvSpPr>
            <p:cNvPr id="21" name="ïş1îḓê"/>
            <p:cNvSpPr/>
            <p:nvPr/>
          </p:nvSpPr>
          <p:spPr>
            <a:xfrm>
              <a:off x="2070781" y="1670139"/>
              <a:ext cx="624349" cy="62434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01</a:t>
              </a:r>
            </a:p>
          </p:txBody>
        </p:sp>
        <p:sp>
          <p:nvSpPr>
            <p:cNvPr id="22" name="ïṣḷîḓe"/>
            <p:cNvSpPr/>
            <p:nvPr/>
          </p:nvSpPr>
          <p:spPr bwMode="auto">
            <a:xfrm>
              <a:off x="2763152" y="1670076"/>
              <a:ext cx="2920506" cy="558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情景描述</a:t>
              </a:r>
            </a:p>
          </p:txBody>
        </p:sp>
      </p:grpSp>
      <p:grpSp>
        <p:nvGrpSpPr>
          <p:cNvPr id="8" name="ïslidé"/>
          <p:cNvGrpSpPr/>
          <p:nvPr/>
        </p:nvGrpSpPr>
        <p:grpSpPr>
          <a:xfrm>
            <a:off x="5014984" y="2292786"/>
            <a:ext cx="4562690" cy="776637"/>
            <a:chOff x="2034026" y="2490855"/>
            <a:chExt cx="3668008" cy="624349"/>
          </a:xfrm>
        </p:grpSpPr>
        <p:sp>
          <p:nvSpPr>
            <p:cNvPr id="19" name="išḻíḋê"/>
            <p:cNvSpPr/>
            <p:nvPr/>
          </p:nvSpPr>
          <p:spPr>
            <a:xfrm>
              <a:off x="2034026" y="2490855"/>
              <a:ext cx="624349" cy="62434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02</a:t>
              </a:r>
            </a:p>
          </p:txBody>
        </p:sp>
        <p:sp>
          <p:nvSpPr>
            <p:cNvPr id="20" name="ïSľíḑe"/>
            <p:cNvSpPr/>
            <p:nvPr/>
          </p:nvSpPr>
          <p:spPr bwMode="auto">
            <a:xfrm>
              <a:off x="2781528" y="2564444"/>
              <a:ext cx="2920506" cy="480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知识与概念</a:t>
              </a:r>
            </a:p>
          </p:txBody>
        </p:sp>
      </p:grpSp>
      <p:grpSp>
        <p:nvGrpSpPr>
          <p:cNvPr id="9" name="ísļïďe"/>
          <p:cNvGrpSpPr/>
          <p:nvPr/>
        </p:nvGrpSpPr>
        <p:grpSpPr>
          <a:xfrm>
            <a:off x="5060651" y="3394360"/>
            <a:ext cx="4494164" cy="776637"/>
            <a:chOff x="2034026" y="3326376"/>
            <a:chExt cx="3612919" cy="624349"/>
          </a:xfrm>
        </p:grpSpPr>
        <p:sp>
          <p:nvSpPr>
            <p:cNvPr id="17" name="íšḻídè"/>
            <p:cNvSpPr/>
            <p:nvPr/>
          </p:nvSpPr>
          <p:spPr>
            <a:xfrm>
              <a:off x="2034026" y="3326376"/>
              <a:ext cx="624349" cy="624349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03</a:t>
              </a:r>
            </a:p>
          </p:txBody>
        </p:sp>
        <p:sp>
          <p:nvSpPr>
            <p:cNvPr id="18" name="îśļïḑè"/>
            <p:cNvSpPr/>
            <p:nvPr/>
          </p:nvSpPr>
          <p:spPr bwMode="auto">
            <a:xfrm>
              <a:off x="2763151" y="3397923"/>
              <a:ext cx="2883794" cy="480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作品制作</a:t>
              </a:r>
            </a:p>
          </p:txBody>
        </p:sp>
      </p:grpSp>
      <p:cxnSp>
        <p:nvCxnSpPr>
          <p:cNvPr id="11" name="直接连接符 19"/>
          <p:cNvCxnSpPr/>
          <p:nvPr/>
        </p:nvCxnSpPr>
        <p:spPr>
          <a:xfrm>
            <a:off x="6051164" y="2097330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20"/>
          <p:cNvCxnSpPr/>
          <p:nvPr/>
        </p:nvCxnSpPr>
        <p:spPr>
          <a:xfrm>
            <a:off x="6051164" y="3173984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21"/>
          <p:cNvCxnSpPr/>
          <p:nvPr/>
        </p:nvCxnSpPr>
        <p:spPr>
          <a:xfrm>
            <a:off x="6096831" y="4245713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MH_Others_1"/>
          <p:cNvSpPr txBox="1"/>
          <p:nvPr>
            <p:custDataLst>
              <p:tags r:id="rId1"/>
            </p:custDataLst>
          </p:nvPr>
        </p:nvSpPr>
        <p:spPr>
          <a:xfrm>
            <a:off x="700179" y="2982026"/>
            <a:ext cx="2150150" cy="923290"/>
          </a:xfrm>
          <a:prstGeom prst="rect">
            <a:avLst/>
          </a:prstGeom>
          <a:noFill/>
        </p:spPr>
        <p:txBody>
          <a:bodyPr wrap="square" lIns="108000" tIns="0" rIns="0" bIns="0" rtlCol="0" anchor="ctr" anchorCtr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6000" b="1" i="0" u="none" strike="noStrike" kern="1200" cap="none" spc="600" normalizeH="0" baseline="0" noProof="0" dirty="0">
                <a:ln>
                  <a:noFill/>
                </a:ln>
                <a:solidFill>
                  <a:schemeClr val="bg1"/>
                </a:solidFill>
                <a:uLnTx/>
                <a:uFillTx/>
                <a:latin typeface="黑体" panose="02010609060101010101" charset="-122"/>
                <a:ea typeface="黑体" panose="02010609060101010101" charset="-122"/>
                <a:cs typeface="微软雅黑" panose="020B0503020204020204" pitchFamily="34" charset="-122"/>
                <a:sym typeface="思源黑体" panose="020B0500000000000000" pitchFamily="34" charset="-122"/>
              </a:rPr>
              <a:t>目录</a:t>
            </a:r>
          </a:p>
        </p:txBody>
      </p:sp>
      <p:grpSp>
        <p:nvGrpSpPr>
          <p:cNvPr id="3" name="ísļïďe"/>
          <p:cNvGrpSpPr/>
          <p:nvPr/>
        </p:nvGrpSpPr>
        <p:grpSpPr>
          <a:xfrm>
            <a:off x="5060651" y="4598320"/>
            <a:ext cx="4448444" cy="776637"/>
            <a:chOff x="2034026" y="3326376"/>
            <a:chExt cx="3576164" cy="624349"/>
          </a:xfrm>
        </p:grpSpPr>
        <p:sp>
          <p:nvSpPr>
            <p:cNvPr id="4" name="íšḻídè"/>
            <p:cNvSpPr/>
            <p:nvPr/>
          </p:nvSpPr>
          <p:spPr>
            <a:xfrm>
              <a:off x="2034026" y="3326376"/>
              <a:ext cx="624349" cy="624349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04</a:t>
              </a:r>
            </a:p>
          </p:txBody>
        </p:sp>
        <p:sp>
          <p:nvSpPr>
            <p:cNvPr id="5" name="îśļïḑè"/>
            <p:cNvSpPr/>
            <p:nvPr/>
          </p:nvSpPr>
          <p:spPr bwMode="auto">
            <a:xfrm>
              <a:off x="2726396" y="3390266"/>
              <a:ext cx="2883794" cy="480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拓展与思考</a:t>
              </a:r>
            </a:p>
          </p:txBody>
        </p:sp>
      </p:grpSp>
      <p:cxnSp>
        <p:nvCxnSpPr>
          <p:cNvPr id="6" name="直接连接符 21"/>
          <p:cNvCxnSpPr/>
          <p:nvPr/>
        </p:nvCxnSpPr>
        <p:spPr>
          <a:xfrm>
            <a:off x="6051111" y="5275683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 dirty="0"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4041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情景描述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0394" y="474297"/>
            <a:ext cx="365806" cy="52322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1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659255" y="1635760"/>
            <a:ext cx="6873240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很多游戏中都需要选定角色、排次序、分配任务等，大家往往采用抽签、比大小、石头剪刀布等方法来解决，今天好搭BOX给大家带来一个游戏辅助小帮手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——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幸运轮盘灯，你可以用它随机选人、排序、抽签……更多更多的功能等你去发现。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 dirty="0"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14559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4041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知识与概念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2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775335" y="1521460"/>
            <a:ext cx="4843780" cy="327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sz="2000" dirty="0" err="1"/>
              <a:t>幸运轮盘灯是通过按钮的不同控制方法，让很多灯能够进行随机的变换</a:t>
            </a:r>
            <a:r>
              <a:rPr sz="2000" dirty="0"/>
              <a:t>。</a:t>
            </a:r>
          </a:p>
          <a:p>
            <a:pPr>
              <a:lnSpc>
                <a:spcPct val="150000"/>
              </a:lnSpc>
            </a:pPr>
            <a:endParaRPr lang="en-US" altLang="zh-CN" sz="2000" dirty="0"/>
          </a:p>
          <a:p>
            <a:pPr>
              <a:lnSpc>
                <a:spcPct val="150000"/>
              </a:lnSpc>
            </a:pPr>
            <a:r>
              <a:rPr sz="2000" dirty="0" err="1"/>
              <a:t>上次我们学习的彩色LED灯便可以作为轮盘灯，另外，好搭BOX还给大家带来了一个控制工具</a:t>
            </a:r>
            <a:r>
              <a:rPr sz="2000" dirty="0"/>
              <a:t>——</a:t>
            </a:r>
            <a:r>
              <a:rPr sz="2000" dirty="0" err="1"/>
              <a:t>按键，下面我们来一起认识一下</a:t>
            </a:r>
            <a:r>
              <a:rPr sz="2000" dirty="0"/>
              <a:t>。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1580" y="1521460"/>
            <a:ext cx="4440555" cy="267652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 dirty="0"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4041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知识与概念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2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416685" y="2105660"/>
            <a:ext cx="5653405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本模块中有“上”、“中”、“下”、“左”、“右”五个按键，可以作为开关使用。按键有“按下”和“弹起”两种状态。默认状态是“弹起”；当用手指按住按键帽往下按、并且保持不动的时候，就处于“按下”状态；松开手指，按键又会重回处于“弹起”状态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294380" y="1334135"/>
            <a:ext cx="33026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/>
              <a:t>按键模块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 dirty="0"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4041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知识与概念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2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5688965" y="1741170"/>
            <a:ext cx="5396865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该指令在输入类别指令中。</a:t>
            </a:r>
          </a:p>
          <a:p>
            <a:pPr>
              <a:lnSpc>
                <a:spcPct val="150000"/>
              </a:lnSpc>
            </a:pPr>
            <a:r>
              <a:rPr lang="zh-CN"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使用这个指令可以判断按键是否处于“按下”状态，中间的下拉菜单可以选择“上”、“下”、“左”、“右”、“中”五个按键。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025" y="2123440"/>
            <a:ext cx="3589020" cy="61341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88390" y="1310628"/>
            <a:ext cx="568388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第一步：搭建硬件，连接网络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01471" y="2010052"/>
            <a:ext cx="6268720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将按钮模块和彩色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LED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模块，放置在主控板上的任意六边形位置，磁铁吸合；打开主控板电源开关，等待主控板连接网络成功。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5525" y="3486150"/>
            <a:ext cx="4109720" cy="301434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088390" y="2770505"/>
            <a:ext cx="603059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打开浏览器，登录“好好搭搭”网站；单击网站上方的“创作”按钮，在“创作模板”网页中选择无线下载模式编程中的好搭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BOX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智能实验箱，点击进入编程界面。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88466" y="1741720"/>
            <a:ext cx="56241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第二步：进入网站编程界面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CORM_RATE_SLIDES" val="0"/>
  <p:tag name="ISPRING_SCORM_RATE_QUIZZES" val="0"/>
  <p:tag name="ISPRING_SCORM_PASSING_SCORE" val="0.000000"/>
  <p:tag name="ISPRING_ULTRA_SCORM_COURSE_ID" val="0E1D4189-C6CE-4E0A-8573-37DE6D2BCA26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内容列表"/>
  <p:tag name="ISPRINGCLOUDFOLDERID" val="0"/>
  <p:tag name="ISPRINGCLOUDFOLDERPATH" val="资源库"/>
  <p:tag name="ISPRING_OUTPUT_FOLDER" val="C:\Users\codi\Desktop"/>
  <p:tag name="ISPRING_PRESENTATION_TITLE" val="演示文稿2"/>
  <p:tag name="ISPRING_FIRST_PUBLI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08230036"/>
  <p:tag name="MH_LIBRARY" val="CONTENTS"/>
  <p:tag name="MH_TYPE" val="OTHERS"/>
  <p:tag name="ID" val="55351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444287356"/>
  <p:tag name="KSO_WM_UNIT_PLACING_PICTURE_USER_VIEWPORT" val="{&quot;height&quot;:4275,&quot;width&quot;:5730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0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490</Words>
  <Application>Microsoft Office PowerPoint</Application>
  <PresentationFormat>宽屏</PresentationFormat>
  <Paragraphs>88</Paragraphs>
  <Slides>16</Slides>
  <Notes>16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5" baseType="lpstr">
      <vt:lpstr>等线</vt:lpstr>
      <vt:lpstr>黑体</vt:lpstr>
      <vt:lpstr>思源黑体</vt:lpstr>
      <vt:lpstr>微软雅黑</vt:lpstr>
      <vt:lpstr>字魂35号-经典雅黑</vt:lpstr>
      <vt:lpstr>Arial</vt:lpstr>
      <vt:lpstr>Calibri</vt:lpstr>
      <vt:lpstr>Calibri Light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dc:description>http://www.ypppt.com/</dc:description>
  <cp:lastModifiedBy>Administrator</cp:lastModifiedBy>
  <cp:revision>44</cp:revision>
  <dcterms:created xsi:type="dcterms:W3CDTF">2019-11-11T11:40:00Z</dcterms:created>
  <dcterms:modified xsi:type="dcterms:W3CDTF">2020-05-06T08:49:16Z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