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5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314" r:id="rId2"/>
    <p:sldId id="2316" r:id="rId3"/>
    <p:sldId id="2315" r:id="rId4"/>
    <p:sldId id="1489" r:id="rId5"/>
    <p:sldId id="2326" r:id="rId6"/>
    <p:sldId id="2338" r:id="rId7"/>
    <p:sldId id="2339" r:id="rId8"/>
    <p:sldId id="2346" r:id="rId9"/>
    <p:sldId id="2353" r:id="rId10"/>
    <p:sldId id="2354" r:id="rId11"/>
    <p:sldId id="2329" r:id="rId12"/>
    <p:sldId id="2330" r:id="rId13"/>
    <p:sldId id="2323" r:id="rId14"/>
    <p:sldId id="2325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8"/>
    <p:restoredTop sz="96318" autoAdjust="0"/>
  </p:normalViewPr>
  <p:slideViewPr>
    <p:cSldViewPr snapToGrid="0">
      <p:cViewPr varScale="1">
        <p:scale>
          <a:sx n="106" d="100"/>
          <a:sy n="106" d="100"/>
        </p:scale>
        <p:origin x="66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33F80-539D-4707-9841-183974CC1F85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A775D-D46C-46CC-AD07-85213D52E0F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BA338-C754-4EDE-B0F7-9C541DAB2653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E5F2F-2341-4894-9DB8-674B4B2A6DE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/>
          <p:nvPr/>
        </p:nvSpPr>
        <p:spPr bwMode="auto">
          <a:xfrm>
            <a:off x="5475817" y="3175"/>
            <a:ext cx="6716183" cy="6854825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3" name="Freeform 9"/>
          <p:cNvSpPr/>
          <p:nvPr/>
        </p:nvSpPr>
        <p:spPr bwMode="auto">
          <a:xfrm>
            <a:off x="8905461" y="3630414"/>
            <a:ext cx="3286538" cy="3227586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sp>
        <p:nvSpPr>
          <p:cNvPr id="7" name="文本框 9"/>
          <p:cNvSpPr txBox="1"/>
          <p:nvPr/>
        </p:nvSpPr>
        <p:spPr>
          <a:xfrm>
            <a:off x="962107" y="3746763"/>
            <a:ext cx="2436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600" dirty="0">
                <a:gradFill>
                  <a:gsLst>
                    <a:gs pos="0">
                      <a:schemeClr val="accent1"/>
                    </a:gs>
                    <a:gs pos="43000">
                      <a:schemeClr val="accent2"/>
                    </a:gs>
                  </a:gsLst>
                  <a:lin ang="10800000" scaled="1"/>
                </a:gradFill>
                <a:latin typeface="思源黑体" panose="020B0500000000000000" pitchFamily="34" charset="-122"/>
                <a:ea typeface="思源黑体" panose="020B0500000000000000" pitchFamily="34" charset="-122"/>
                <a:cs typeface="Open Sans" charset="0"/>
                <a:sym typeface="思源黑体" panose="020B0500000000000000" pitchFamily="34" charset="-122"/>
              </a:rPr>
              <a:t>“</a:t>
            </a:r>
          </a:p>
        </p:txBody>
      </p:sp>
      <p:sp>
        <p:nvSpPr>
          <p:cNvPr id="8" name="半闭框 6"/>
          <p:cNvSpPr/>
          <p:nvPr/>
        </p:nvSpPr>
        <p:spPr>
          <a:xfrm rot="5400000">
            <a:off x="7642979" y="1662031"/>
            <a:ext cx="809804" cy="776251"/>
          </a:xfrm>
          <a:prstGeom prst="halfFrame">
            <a:avLst>
              <a:gd name="adj1" fmla="val 5058"/>
              <a:gd name="adj2" fmla="val 448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9" name="PA-矩形 3"/>
          <p:cNvSpPr/>
          <p:nvPr>
            <p:custDataLst>
              <p:tags r:id="rId1"/>
            </p:custDataLst>
          </p:nvPr>
        </p:nvSpPr>
        <p:spPr>
          <a:xfrm>
            <a:off x="1969770" y="2291715"/>
            <a:ext cx="668782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好搭</a:t>
            </a:r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BOX</a:t>
            </a:r>
            <a:r>
              <a:rPr lang="zh-CN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智能实验箱</a:t>
            </a:r>
          </a:p>
        </p:txBody>
      </p:sp>
      <p:sp>
        <p:nvSpPr>
          <p:cNvPr id="10" name="PA-文本框 6"/>
          <p:cNvSpPr txBox="1"/>
          <p:nvPr>
            <p:custDataLst>
              <p:tags r:id="rId2"/>
            </p:custDataLst>
          </p:nvPr>
        </p:nvSpPr>
        <p:spPr>
          <a:xfrm>
            <a:off x="2010484" y="3368804"/>
            <a:ext cx="6537168" cy="584775"/>
          </a:xfrm>
          <a:prstGeom prst="rect">
            <a:avLst/>
          </a:prstGeom>
          <a:solidFill>
            <a:schemeClr val="tx1">
              <a:alpha val="0"/>
            </a:schemeClr>
          </a:solidFill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800">
                <a:solidFill>
                  <a:schemeClr val="bg1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defRPr>
            </a:lvl1pPr>
          </a:lstStyle>
          <a:p>
            <a:pPr algn="dist"/>
            <a:r>
              <a:rPr lang="zh-CN" altLang="en-US" sz="3200" spc="300" dirty="0">
                <a:solidFill>
                  <a:schemeClr val="accent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好好搭搭在线</a:t>
            </a:r>
            <a:endParaRPr lang="en-US" altLang="zh-CN" sz="3200" spc="300" dirty="0">
              <a:solidFill>
                <a:schemeClr val="accent1"/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13" name="椭圆 5"/>
          <p:cNvSpPr/>
          <p:nvPr/>
        </p:nvSpPr>
        <p:spPr>
          <a:xfrm>
            <a:off x="452451" y="426058"/>
            <a:ext cx="551745" cy="55174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7034" y="306689"/>
            <a:ext cx="1946275" cy="6711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6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作品制作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5864936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rPr>
              <a:t>02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3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088390" y="2770505"/>
            <a:ext cx="603059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打开浏览器，登录“好好搭搭”网站；单击网站上方的“创作”按钮，在“创作模板”网页中选择无线下载模式编程中的好搭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BOX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智能实验箱，点击进入编程界面。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88466" y="1741720"/>
            <a:ext cx="56241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第二步：进入网站编程界面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6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作品制作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5864936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rPr>
              <a:t>02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3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05130" y="2444750"/>
            <a:ext cx="439610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先尝试点亮一个彩色</a:t>
            </a:r>
            <a:r>
              <a: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LED</a:t>
            </a: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灯吧！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685" y="2037080"/>
            <a:ext cx="7167880" cy="135699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335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6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作品制作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5864936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rPr>
              <a:t>02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3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5010" y="2122170"/>
            <a:ext cx="246761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随机点亮一盏灯的程序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575" y="1885315"/>
            <a:ext cx="6946900" cy="18002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50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拓展与思考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4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745615" y="1538605"/>
            <a:ext cx="700024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如何让6盏灯实现按顺序亮灭呢？同样6盏灯都显示一样的颜色，且每次只亮一盏灯？</a:t>
            </a:r>
          </a:p>
          <a:p>
            <a:pPr>
              <a:lnSpc>
                <a:spcPct val="150000"/>
              </a:lnSpc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绚丽的灯光可不仅仅只会顺序随机，还可以颜色随机；不仅仅只会按顺序依次点亮还可以按逆序依次点亮；你是否能够创造出更多好玩的灯光效果呢？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/>
          <p:nvPr/>
        </p:nvSpPr>
        <p:spPr bwMode="auto">
          <a:xfrm>
            <a:off x="5475817" y="3175"/>
            <a:ext cx="6716183" cy="6854825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3" name="Freeform 9"/>
          <p:cNvSpPr/>
          <p:nvPr/>
        </p:nvSpPr>
        <p:spPr bwMode="auto">
          <a:xfrm>
            <a:off x="8905461" y="3630414"/>
            <a:ext cx="3286538" cy="3227586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sp>
        <p:nvSpPr>
          <p:cNvPr id="7" name="文本框 9"/>
          <p:cNvSpPr txBox="1"/>
          <p:nvPr/>
        </p:nvSpPr>
        <p:spPr>
          <a:xfrm>
            <a:off x="-765979" y="2908947"/>
            <a:ext cx="2436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6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1D9A78"/>
                    </a:gs>
                    <a:gs pos="43000">
                      <a:srgbClr val="8BC145"/>
                    </a:gs>
                  </a:gsLst>
                  <a:lin ang="10800000" scaled="1"/>
                </a:gra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Open Sans" charset="0"/>
                <a:sym typeface="思源黑体" panose="020B0500000000000000" pitchFamily="34" charset="-122"/>
              </a:rPr>
              <a:t>“</a:t>
            </a:r>
          </a:p>
        </p:txBody>
      </p:sp>
      <p:sp>
        <p:nvSpPr>
          <p:cNvPr id="8" name="半闭框 6"/>
          <p:cNvSpPr/>
          <p:nvPr/>
        </p:nvSpPr>
        <p:spPr>
          <a:xfrm rot="5400000">
            <a:off x="7642979" y="1662031"/>
            <a:ext cx="809804" cy="776251"/>
          </a:xfrm>
          <a:prstGeom prst="halfFrame">
            <a:avLst>
              <a:gd name="adj1" fmla="val 5058"/>
              <a:gd name="adj2" fmla="val 448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9" name="PA-矩形 3"/>
          <p:cNvSpPr/>
          <p:nvPr>
            <p:custDataLst>
              <p:tags r:id="rId1"/>
            </p:custDataLst>
          </p:nvPr>
        </p:nvSpPr>
        <p:spPr>
          <a:xfrm>
            <a:off x="1969583" y="2401115"/>
            <a:ext cx="56901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字魂35号-经典雅黑" panose="02000000000000000000" pitchFamily="2" charset="-122"/>
                <a:ea typeface="字魂35号-经典雅黑" panose="02000000000000000000" pitchFamily="2" charset="-122"/>
                <a:cs typeface="+mn-cs"/>
                <a:sym typeface="思源黑体" panose="020B0500000000000000" pitchFamily="34" charset="-122"/>
              </a:rPr>
              <a:t>谢谢观看</a:t>
            </a:r>
          </a:p>
        </p:txBody>
      </p:sp>
      <p:sp>
        <p:nvSpPr>
          <p:cNvPr id="11" name="椭圆 5"/>
          <p:cNvSpPr/>
          <p:nvPr/>
        </p:nvSpPr>
        <p:spPr>
          <a:xfrm>
            <a:off x="452451" y="426058"/>
            <a:ext cx="551745" cy="55174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7034" y="306689"/>
            <a:ext cx="1946275" cy="6711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"/>
          <p:cNvSpPr/>
          <p:nvPr/>
        </p:nvSpPr>
        <p:spPr bwMode="auto">
          <a:xfrm>
            <a:off x="5935844" y="472698"/>
            <a:ext cx="6256156" cy="6385302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2" name="矩形 13"/>
          <p:cNvSpPr/>
          <p:nvPr/>
        </p:nvSpPr>
        <p:spPr>
          <a:xfrm>
            <a:off x="0" y="1815548"/>
            <a:ext cx="12192000" cy="3783496"/>
          </a:xfrm>
          <a:prstGeom prst="rect">
            <a:avLst/>
          </a:prstGeom>
          <a:blipFill>
            <a:blip r:embed="rId3"/>
            <a:stretch>
              <a:fillRect t="-57242" b="-5724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3" name="矩形 12"/>
          <p:cNvSpPr/>
          <p:nvPr/>
        </p:nvSpPr>
        <p:spPr>
          <a:xfrm>
            <a:off x="0" y="1815548"/>
            <a:ext cx="12192000" cy="3783496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4" name="椭圆 5"/>
          <p:cNvSpPr/>
          <p:nvPr/>
        </p:nvSpPr>
        <p:spPr>
          <a:xfrm>
            <a:off x="452451" y="426058"/>
            <a:ext cx="551745" cy="55174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318096" y="2611830"/>
            <a:ext cx="2381772" cy="2190931"/>
            <a:chOff x="1470701" y="1821913"/>
            <a:chExt cx="3820826" cy="3607097"/>
          </a:xfrm>
        </p:grpSpPr>
        <p:sp>
          <p:nvSpPr>
            <p:cNvPr id="8" name="矩形 1"/>
            <p:cNvSpPr/>
            <p:nvPr/>
          </p:nvSpPr>
          <p:spPr>
            <a:xfrm>
              <a:off x="1470701" y="1821913"/>
              <a:ext cx="3820826" cy="36070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9" name="矩形 3"/>
            <p:cNvSpPr/>
            <p:nvPr/>
          </p:nvSpPr>
          <p:spPr>
            <a:xfrm>
              <a:off x="1470701" y="4952492"/>
              <a:ext cx="1339401" cy="47651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10" name="矩形 4"/>
            <p:cNvSpPr/>
            <p:nvPr/>
          </p:nvSpPr>
          <p:spPr>
            <a:xfrm>
              <a:off x="2810101" y="4952492"/>
              <a:ext cx="1566931" cy="4765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11" name="文本框 15"/>
            <p:cNvSpPr txBox="1"/>
            <p:nvPr/>
          </p:nvSpPr>
          <p:spPr>
            <a:xfrm>
              <a:off x="2019199" y="2196421"/>
              <a:ext cx="2723828" cy="2381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44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好好搭搭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14" name="文本框 17"/>
          <p:cNvSpPr txBox="1"/>
          <p:nvPr/>
        </p:nvSpPr>
        <p:spPr>
          <a:xfrm>
            <a:off x="5252309" y="2923120"/>
            <a:ext cx="5333873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 </a:t>
            </a:r>
            <a:r>
              <a:rPr lang="zh-CN" altLang="en-US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彩色</a:t>
            </a:r>
            <a:r>
              <a:rPr lang="en-US" altLang="zh-CN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LED</a:t>
            </a:r>
            <a:r>
              <a:rPr lang="zh-CN" altLang="en-US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的使用</a:t>
            </a:r>
          </a:p>
          <a:p>
            <a:r>
              <a:rPr lang="en-US" altLang="zh-CN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 ——</a:t>
            </a:r>
            <a:r>
              <a:rPr lang="zh-CN" altLang="en-US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炫彩灯光秀</a:t>
            </a: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7034" y="306689"/>
            <a:ext cx="1946275" cy="67111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9"/>
          <p:cNvSpPr/>
          <p:nvPr/>
        </p:nvSpPr>
        <p:spPr bwMode="auto">
          <a:xfrm>
            <a:off x="9554817" y="4268122"/>
            <a:ext cx="2637181" cy="2589877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0" y="0"/>
            <a:ext cx="10266691" cy="6858000"/>
            <a:chOff x="0" y="0"/>
            <a:chExt cx="10266691" cy="6858000"/>
          </a:xfrm>
        </p:grpSpPr>
        <p:sp>
          <p:nvSpPr>
            <p:cNvPr id="26" name="Freeform 9"/>
            <p:cNvSpPr/>
            <p:nvPr/>
          </p:nvSpPr>
          <p:spPr bwMode="auto">
            <a:xfrm rot="10800000">
              <a:off x="3550508" y="3175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algn="dist"/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0" y="0"/>
              <a:ext cx="3550508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grpSp>
        <p:nvGrpSpPr>
          <p:cNvPr id="7" name="íślîḑê"/>
          <p:cNvGrpSpPr/>
          <p:nvPr/>
        </p:nvGrpSpPr>
        <p:grpSpPr>
          <a:xfrm>
            <a:off x="5060704" y="1224309"/>
            <a:ext cx="4494112" cy="776715"/>
            <a:chOff x="2070781" y="1670076"/>
            <a:chExt cx="3612877" cy="624412"/>
          </a:xfrm>
        </p:grpSpPr>
        <p:sp>
          <p:nvSpPr>
            <p:cNvPr id="21" name="ïş1îḓê"/>
            <p:cNvSpPr/>
            <p:nvPr/>
          </p:nvSpPr>
          <p:spPr>
            <a:xfrm>
              <a:off x="2070781" y="1670139"/>
              <a:ext cx="624349" cy="62434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8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01</a:t>
              </a:r>
            </a:p>
          </p:txBody>
        </p:sp>
        <p:sp>
          <p:nvSpPr>
            <p:cNvPr id="22" name="ïṣḷîḓe"/>
            <p:cNvSpPr/>
            <p:nvPr/>
          </p:nvSpPr>
          <p:spPr bwMode="auto">
            <a:xfrm>
              <a:off x="2763152" y="1670076"/>
              <a:ext cx="2920506" cy="558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dist">
                <a:lnSpc>
                  <a:spcPct val="120000"/>
                </a:lnSpc>
              </a:pPr>
              <a:r>
                <a:rPr lang="zh-CN" altLang="en-US" sz="3200" spc="1200" dirty="0"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情景描述</a:t>
              </a:r>
            </a:p>
          </p:txBody>
        </p:sp>
      </p:grpSp>
      <p:grpSp>
        <p:nvGrpSpPr>
          <p:cNvPr id="8" name="ïslidé"/>
          <p:cNvGrpSpPr/>
          <p:nvPr/>
        </p:nvGrpSpPr>
        <p:grpSpPr>
          <a:xfrm>
            <a:off x="5014984" y="2292786"/>
            <a:ext cx="4562690" cy="776637"/>
            <a:chOff x="2034026" y="2490855"/>
            <a:chExt cx="3668008" cy="624349"/>
          </a:xfrm>
        </p:grpSpPr>
        <p:sp>
          <p:nvSpPr>
            <p:cNvPr id="19" name="išḻíḋê"/>
            <p:cNvSpPr/>
            <p:nvPr/>
          </p:nvSpPr>
          <p:spPr>
            <a:xfrm>
              <a:off x="2034026" y="2490855"/>
              <a:ext cx="624349" cy="62434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8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02</a:t>
              </a:r>
            </a:p>
          </p:txBody>
        </p:sp>
        <p:sp>
          <p:nvSpPr>
            <p:cNvPr id="20" name="ïSľíḑe"/>
            <p:cNvSpPr/>
            <p:nvPr/>
          </p:nvSpPr>
          <p:spPr bwMode="auto">
            <a:xfrm>
              <a:off x="2781528" y="2564444"/>
              <a:ext cx="2920506" cy="480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dist">
                <a:lnSpc>
                  <a:spcPct val="120000"/>
                </a:lnSpc>
              </a:pPr>
              <a:r>
                <a:rPr lang="zh-CN" altLang="en-US" sz="3200" spc="1200" dirty="0"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知识与概念</a:t>
              </a:r>
            </a:p>
          </p:txBody>
        </p:sp>
      </p:grpSp>
      <p:grpSp>
        <p:nvGrpSpPr>
          <p:cNvPr id="9" name="ísļïďe"/>
          <p:cNvGrpSpPr/>
          <p:nvPr/>
        </p:nvGrpSpPr>
        <p:grpSpPr>
          <a:xfrm>
            <a:off x="5060651" y="3394360"/>
            <a:ext cx="4494164" cy="776637"/>
            <a:chOff x="2034026" y="3326376"/>
            <a:chExt cx="3612919" cy="624349"/>
          </a:xfrm>
        </p:grpSpPr>
        <p:sp>
          <p:nvSpPr>
            <p:cNvPr id="17" name="íšḻídè"/>
            <p:cNvSpPr/>
            <p:nvPr/>
          </p:nvSpPr>
          <p:spPr>
            <a:xfrm>
              <a:off x="2034026" y="3326376"/>
              <a:ext cx="624349" cy="624349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8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03</a:t>
              </a:r>
            </a:p>
          </p:txBody>
        </p:sp>
        <p:sp>
          <p:nvSpPr>
            <p:cNvPr id="18" name="îśļïḑè"/>
            <p:cNvSpPr/>
            <p:nvPr/>
          </p:nvSpPr>
          <p:spPr bwMode="auto">
            <a:xfrm>
              <a:off x="2763151" y="3397923"/>
              <a:ext cx="2883794" cy="480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dist">
                <a:lnSpc>
                  <a:spcPct val="120000"/>
                </a:lnSpc>
              </a:pPr>
              <a:r>
                <a:rPr lang="zh-CN" altLang="en-US" sz="3200" spc="1200" dirty="0"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作品制作</a:t>
              </a:r>
            </a:p>
          </p:txBody>
        </p:sp>
      </p:grpSp>
      <p:cxnSp>
        <p:nvCxnSpPr>
          <p:cNvPr id="11" name="直接连接符 19"/>
          <p:cNvCxnSpPr/>
          <p:nvPr/>
        </p:nvCxnSpPr>
        <p:spPr>
          <a:xfrm>
            <a:off x="6051164" y="2097330"/>
            <a:ext cx="350365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20"/>
          <p:cNvCxnSpPr/>
          <p:nvPr/>
        </p:nvCxnSpPr>
        <p:spPr>
          <a:xfrm>
            <a:off x="6051164" y="3173984"/>
            <a:ext cx="350365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21"/>
          <p:cNvCxnSpPr/>
          <p:nvPr/>
        </p:nvCxnSpPr>
        <p:spPr>
          <a:xfrm>
            <a:off x="6096831" y="4245713"/>
            <a:ext cx="350365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MH_Others_1"/>
          <p:cNvSpPr txBox="1"/>
          <p:nvPr>
            <p:custDataLst>
              <p:tags r:id="rId1"/>
            </p:custDataLst>
          </p:nvPr>
        </p:nvSpPr>
        <p:spPr>
          <a:xfrm>
            <a:off x="700179" y="2982026"/>
            <a:ext cx="2150150" cy="923290"/>
          </a:xfrm>
          <a:prstGeom prst="rect">
            <a:avLst/>
          </a:prstGeom>
          <a:noFill/>
        </p:spPr>
        <p:txBody>
          <a:bodyPr wrap="square" lIns="108000" tIns="0" rIns="0" bIns="0" rtlCol="0" anchor="ctr" anchorCtr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6000" b="1" i="0" u="none" strike="noStrike" kern="1200" cap="none" spc="60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黑体" panose="02010609060101010101" charset="-122"/>
                <a:ea typeface="黑体" panose="02010609060101010101" charset="-122"/>
                <a:cs typeface="微软雅黑" panose="020B0503020204020204" pitchFamily="34" charset="-122"/>
                <a:sym typeface="思源黑体" panose="020B0500000000000000" pitchFamily="34" charset="-122"/>
              </a:rPr>
              <a:t>目录</a:t>
            </a:r>
          </a:p>
        </p:txBody>
      </p:sp>
      <p:grpSp>
        <p:nvGrpSpPr>
          <p:cNvPr id="3" name="ísļïďe"/>
          <p:cNvGrpSpPr/>
          <p:nvPr/>
        </p:nvGrpSpPr>
        <p:grpSpPr>
          <a:xfrm>
            <a:off x="5060651" y="4598320"/>
            <a:ext cx="4448444" cy="776637"/>
            <a:chOff x="2034026" y="3326376"/>
            <a:chExt cx="3576164" cy="624349"/>
          </a:xfrm>
        </p:grpSpPr>
        <p:sp>
          <p:nvSpPr>
            <p:cNvPr id="4" name="íšḻídè"/>
            <p:cNvSpPr/>
            <p:nvPr/>
          </p:nvSpPr>
          <p:spPr>
            <a:xfrm>
              <a:off x="2034026" y="3326376"/>
              <a:ext cx="624349" cy="624349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8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04</a:t>
              </a:r>
            </a:p>
          </p:txBody>
        </p:sp>
        <p:sp>
          <p:nvSpPr>
            <p:cNvPr id="5" name="îśļïḑè"/>
            <p:cNvSpPr/>
            <p:nvPr/>
          </p:nvSpPr>
          <p:spPr bwMode="auto">
            <a:xfrm>
              <a:off x="2726396" y="3390266"/>
              <a:ext cx="2883794" cy="480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dist">
                <a:lnSpc>
                  <a:spcPct val="120000"/>
                </a:lnSpc>
              </a:pPr>
              <a:r>
                <a:rPr lang="zh-CN" altLang="en-US" sz="3200" spc="1200" dirty="0"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拓展与思考</a:t>
              </a:r>
            </a:p>
          </p:txBody>
        </p:sp>
      </p:grpSp>
      <p:cxnSp>
        <p:nvCxnSpPr>
          <p:cNvPr id="6" name="直接连接符 21"/>
          <p:cNvCxnSpPr/>
          <p:nvPr/>
        </p:nvCxnSpPr>
        <p:spPr>
          <a:xfrm>
            <a:off x="6051111" y="5275683"/>
            <a:ext cx="350365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情景描述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0394" y="474297"/>
            <a:ext cx="365806" cy="52322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1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678305" y="1375410"/>
            <a:ext cx="687324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1879年10月21日，“发明大王”爱迪生点燃了世界上第一盏电灯，当时电灯还是照明的器具，现在灯不仅可以作为发光装置，更是环境装饰的小能手。HALO PARK光乐园以“光与好玩的一切”为主题，用灯光的炫彩变化，绘画不一样的世界，有科幻的HALO DOG，有灿烂的海底两万里，有奇妙的森林迷宫，还有更多创意等待着小朋友们的参与，下面我们就一起来走进炫彩灯光的世界。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知识与概念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90245" y="1773555"/>
            <a:ext cx="495300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上节课我们认识的红黄绿三色LED灯，每个灯都只能发出一种固定颜色的灯光，那要是想要让每个灯都能发出一百种、一千种、一万种甚至更多的色彩应该怎么办呢？</a:t>
            </a:r>
          </a:p>
          <a:p>
            <a:pPr>
              <a:lnSpc>
                <a:spcPct val="150000"/>
              </a:lnSpc>
            </a:pPr>
            <a:r>
              <a:rPr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好搭BOX给大家带来了一个新工具，叫做彩色LED，下面我们来一起认识一下。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265" y="1927225"/>
            <a:ext cx="4029075" cy="255460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知识与概念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960245" y="2116455"/>
            <a:ext cx="555498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sz="20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彩色LED是由红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绿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蓝三种颜色的发光二极管组成的、可以发出彩色光线的元件。彩色LED模块由6个RGB </a:t>
            </a:r>
            <a:r>
              <a:rPr sz="20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LED灯珠组成，每个灯珠边上都有编号，可以使用指令，根据编号控制这些灯珠</a:t>
            </a:r>
            <a:r>
              <a:rPr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</a:p>
          <a:p>
            <a:pPr>
              <a:lnSpc>
                <a:spcPct val="150000"/>
              </a:lnSpc>
            </a:pP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sz="20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RGB是一种颜色模式，通过设置不同的R（红）G（绿）B（蓝）颜色值，可以显示出人类视力所能感知的几乎所有颜色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15055" y="1391920"/>
            <a:ext cx="3302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彩色</a:t>
            </a:r>
            <a:r>
              <a:rPr lang="en-US" altLang="zh-CN" sz="2400" b="1"/>
              <a:t>LED</a:t>
            </a:r>
            <a:r>
              <a:rPr lang="zh-CN" altLang="en-US" sz="2400" b="1"/>
              <a:t>模块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知识与概念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770245" y="1520190"/>
            <a:ext cx="533463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该指令在输出类别指令中。</a:t>
            </a:r>
          </a:p>
          <a:p>
            <a:pPr>
              <a:lnSpc>
                <a:spcPct val="150000"/>
              </a:lnSpc>
            </a:pPr>
            <a:r>
              <a:rPr 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使用该指令可以设置两项内容：1是可以指定点亮某个编号的灯；2是可以指定点亮灯的颜色。指令默认是点亮编号为“1”的灯，红色值、绿色值、蓝色值均为“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0”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。若要点亮指定编号的灯，可以直接输入；“红”、“绿”、“蓝”这三个颜色参数值可以直接输入。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" y="2446020"/>
            <a:ext cx="5381625" cy="5511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知识与概念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865495" y="2224405"/>
            <a:ext cx="520001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该指令在输出类别指令中。</a:t>
            </a:r>
          </a:p>
          <a:p>
            <a:pPr>
              <a:lnSpc>
                <a:spcPct val="150000"/>
              </a:lnSpc>
            </a:pPr>
            <a:r>
              <a:rPr 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该条语句可以让6个LED灯都处于熄灭的状态。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85" y="2280285"/>
            <a:ext cx="3855720" cy="105791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6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作品制作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5864936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rPr>
              <a:t>02</a:t>
            </a: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3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88390" y="1310628"/>
            <a:ext cx="56838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第一步：搭建硬件，连接网络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01471" y="2010052"/>
            <a:ext cx="626872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将彩色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LED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模块，放置在主控板上的任意六边形位置，磁铁吸合；打开主控板电源开关，等待主控板连接网络成功。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2170" y="3486150"/>
            <a:ext cx="4027170" cy="293878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ISPRING_SCORM_RATE_QUIZZES" val="0"/>
  <p:tag name="ISPRING_SCORM_PASSING_SCORE" val="0.000000"/>
  <p:tag name="ISPRING_ULTRA_SCORM_COURSE_ID" val="0E1D4189-C6CE-4E0A-8573-37DE6D2BCA26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内容列表"/>
  <p:tag name="ISPRINGCLOUDFOLDERID" val="0"/>
  <p:tag name="ISPRINGCLOUDFOLDERPATH" val="资源库"/>
  <p:tag name="ISPRING_OUTPUT_FOLDER" val="C:\Users\codi\Desktop"/>
  <p:tag name="ISPRING_PRESENTATION_TITLE" val="演示文稿2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1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1.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08230036"/>
  <p:tag name="MH_LIBRARY" val="CONTENTS"/>
  <p:tag name="MH_TYPE" val="OTHERS"/>
  <p:tag name="ID" val="55351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1.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559</Words>
  <Application>Microsoft Office PowerPoint</Application>
  <PresentationFormat>宽屏</PresentationFormat>
  <Paragraphs>81</Paragraphs>
  <Slides>14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等线</vt:lpstr>
      <vt:lpstr>黑体</vt:lpstr>
      <vt:lpstr>思源黑体</vt:lpstr>
      <vt:lpstr>微软雅黑</vt:lpstr>
      <vt:lpstr>字魂35号-经典雅黑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Administrator</cp:lastModifiedBy>
  <cp:revision>47</cp:revision>
  <dcterms:created xsi:type="dcterms:W3CDTF">2019-11-11T11:40:00Z</dcterms:created>
  <dcterms:modified xsi:type="dcterms:W3CDTF">2020-05-06T08:45:31Z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