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1"/>
  </p:notesMasterIdLst>
  <p:sldIdLst>
    <p:sldId id="256" r:id="rId2"/>
    <p:sldId id="349" r:id="rId3"/>
    <p:sldId id="257" r:id="rId4"/>
    <p:sldId id="262" r:id="rId5"/>
    <p:sldId id="346" r:id="rId6"/>
    <p:sldId id="347" r:id="rId7"/>
    <p:sldId id="350" r:id="rId8"/>
    <p:sldId id="356" r:id="rId9"/>
    <p:sldId id="300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>
          <p15:clr>
            <a:srgbClr val="A4A3A4"/>
          </p15:clr>
        </p15:guide>
        <p15:guide id="2" pos="39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59" autoAdjust="0"/>
  </p:normalViewPr>
  <p:slideViewPr>
    <p:cSldViewPr>
      <p:cViewPr varScale="1">
        <p:scale>
          <a:sx n="97" d="100"/>
          <a:sy n="97" d="100"/>
        </p:scale>
        <p:origin x="264" y="102"/>
      </p:cViewPr>
      <p:guideLst>
        <p:guide orient="horz" pos="2198"/>
        <p:guide pos="3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  <a:t>2020/4/3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AD18BF-AACD-4437-B6E2-ECE3E76542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AD18BF-AACD-4437-B6E2-ECE3E76542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Bit</a:t>
            </a: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2834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Mind+)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4688" y="2574072"/>
            <a:ext cx="22148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创客教育</a:t>
            </a: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系列课程</a:t>
            </a: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4855" y="2720975"/>
            <a:ext cx="570103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4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认识</a:t>
            </a:r>
            <a:r>
              <a:rPr lang="en-US" altLang="zh-CN" sz="44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Mind+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5299730" y="1198191"/>
            <a:ext cx="3636000" cy="967932"/>
            <a:chOff x="3237789" y="1193772"/>
            <a:chExt cx="3636000" cy="967932"/>
          </a:xfrm>
        </p:grpSpPr>
        <p:grpSp>
          <p:nvGrpSpPr>
            <p:cNvPr id="5" name="组合 4"/>
            <p:cNvGrpSpPr/>
            <p:nvPr/>
          </p:nvGrpSpPr>
          <p:grpSpPr>
            <a:xfrm>
              <a:off x="3237789" y="1193772"/>
              <a:ext cx="3636000" cy="967932"/>
              <a:chOff x="4139952" y="1170041"/>
              <a:chExt cx="3559469" cy="53651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716017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25852" y="1325082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68407" y="1370517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基础知识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58074" y="3148935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了解模式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336898" y="4923741"/>
            <a:ext cx="3636000" cy="967932"/>
            <a:chOff x="3237789" y="4997918"/>
            <a:chExt cx="3636000" cy="967932"/>
          </a:xfrm>
        </p:grpSpPr>
        <p:grpSp>
          <p:nvGrpSpPr>
            <p:cNvPr id="64" name="组合 63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66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5" name="TextBox 37"/>
            <p:cNvSpPr txBox="1"/>
            <p:nvPr/>
          </p:nvSpPr>
          <p:spPr>
            <a:xfrm>
              <a:off x="4268407" y="5200949"/>
              <a:ext cx="20196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界面学习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348105" y="1323340"/>
            <a:ext cx="10013950" cy="14227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        Mind+</a:t>
            </a:r>
            <a:r>
              <a:rPr lang="zh-CN" altLang="en-US" sz="2000" dirty="0"/>
              <a:t>是一款基于</a:t>
            </a:r>
            <a:r>
              <a:rPr lang="en-US" altLang="zh-CN" sz="2000" dirty="0"/>
              <a:t>Scratch3.0</a:t>
            </a:r>
            <a:r>
              <a:rPr lang="zh-CN" altLang="en-US" sz="2000" dirty="0"/>
              <a:t>开发的青少年编程软件，支持</a:t>
            </a:r>
            <a:r>
              <a:rPr lang="en-US" altLang="zh-CN" sz="2000" dirty="0" err="1"/>
              <a:t>arduino</a:t>
            </a:r>
            <a:r>
              <a:rPr lang="zh-CN" altLang="en-US" sz="2000" dirty="0"/>
              <a:t>、</a:t>
            </a:r>
            <a:r>
              <a:rPr lang="en-US" altLang="zh-CN" sz="2000" dirty="0" err="1"/>
              <a:t>micro:bit</a:t>
            </a:r>
            <a:r>
              <a:rPr lang="zh-CN" altLang="en-US" sz="2000" dirty="0"/>
              <a:t>、掌控板等各种开源硬件，只需要拖动图形化程序块即可完成编程，还可以使用</a:t>
            </a:r>
            <a:r>
              <a:rPr lang="en-US" altLang="zh-CN" sz="2000" dirty="0"/>
              <a:t>python/c/</a:t>
            </a:r>
            <a:r>
              <a:rPr lang="en-US" altLang="zh-CN" sz="2000" dirty="0" err="1"/>
              <a:t>c++</a:t>
            </a:r>
            <a:r>
              <a:rPr lang="zh-CN" altLang="en-US" sz="2000" dirty="0"/>
              <a:t>等高级编程语言，让大家轻松体验创造的乐趣。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/>
          <a:srcRect t="6563"/>
          <a:stretch>
            <a:fillRect/>
          </a:stretch>
        </p:blipFill>
        <p:spPr>
          <a:xfrm>
            <a:off x="4799856" y="3645024"/>
            <a:ext cx="1296144" cy="15706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了解模式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144" y="1346475"/>
            <a:ext cx="2223354" cy="63524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23392" y="1353596"/>
            <a:ext cx="6408712" cy="458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        </a:t>
            </a:r>
            <a:r>
              <a:rPr lang="zh-CN" altLang="en-US" dirty="0"/>
              <a:t>界面右上角进行模式的切换，分为实时模式和上传模式</a:t>
            </a:r>
          </a:p>
        </p:txBody>
      </p:sp>
      <p:sp>
        <p:nvSpPr>
          <p:cNvPr id="7" name="矩形 6"/>
          <p:cNvSpPr/>
          <p:nvPr/>
        </p:nvSpPr>
        <p:spPr>
          <a:xfrm>
            <a:off x="1102048" y="2244142"/>
            <a:ext cx="8640960" cy="874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如果你没有使用过</a:t>
            </a:r>
            <a:r>
              <a:rPr lang="en-US" altLang="zh-CN" dirty="0"/>
              <a:t>Scratch</a:t>
            </a:r>
            <a:r>
              <a:rPr lang="zh-CN" altLang="en-US" dirty="0"/>
              <a:t>软件也没有硬件知识，想从零入门，使用实时模式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如果想使用硬件进行编程，使用上传模式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754" y="3148126"/>
            <a:ext cx="4591035" cy="29523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3912" y="3148126"/>
            <a:ext cx="4562089" cy="295232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749272" y="629626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实时模式</a:t>
            </a:r>
          </a:p>
        </p:txBody>
      </p:sp>
      <p:sp>
        <p:nvSpPr>
          <p:cNvPr id="15" name="矩形 14"/>
          <p:cNvSpPr/>
          <p:nvPr/>
        </p:nvSpPr>
        <p:spPr>
          <a:xfrm>
            <a:off x="7124146" y="626548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/>
              <a:t>上传模式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130" y="192405"/>
            <a:ext cx="8756650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510030" y="502285"/>
            <a:ext cx="28238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界面学习</a:t>
            </a:r>
            <a:endParaRPr lang="zh-CN" altLang="en-US" sz="3200" b="1" spc="5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1245289"/>
            <a:ext cx="8374515" cy="5418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130" y="192405"/>
            <a:ext cx="8756650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510030" y="502285"/>
            <a:ext cx="28238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 w="10160">
                  <a:solidFill>
                    <a:srgbClr val="F95647"/>
                  </a:solidFill>
                  <a:prstDash val="solid"/>
                </a:ln>
                <a:solidFill>
                  <a:srgbClr val="F95647">
                    <a:lumMod val="60000"/>
                    <a:lumOff val="40000"/>
                  </a:srgb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界面学习</a:t>
            </a:r>
            <a:endParaRPr kumimoji="0" lang="zh-CN" altLang="en-US" sz="3200" b="1" i="0" u="none" strike="noStrike" kern="1200" cap="none" spc="50" normalizeH="0" baseline="0" noProof="0" dirty="0">
              <a:ln w="10160">
                <a:solidFill>
                  <a:srgbClr val="F95647"/>
                </a:solidFill>
                <a:prstDash val="solid"/>
              </a:ln>
              <a:solidFill>
                <a:srgbClr val="F95647">
                  <a:lumMod val="60000"/>
                  <a:lumOff val="40000"/>
                </a:srgb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300" normalizeH="0" baseline="0" noProof="0" dirty="0">
                <a:ln w="11430" cmpd="sng">
                  <a:solidFill>
                    <a:srgbClr val="2B6F7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95647">
                    <a:lumMod val="60000"/>
                    <a:lumOff val="40000"/>
                  </a:srgbClr>
                </a:solidFill>
                <a:effectLst>
                  <a:glow rad="45500">
                    <a:srgbClr val="2B6F7D">
                      <a:satMod val="220000"/>
                      <a:alpha val="35000"/>
                    </a:srgbClr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655" y="1651598"/>
            <a:ext cx="1524000" cy="2162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5952" y="1597634"/>
            <a:ext cx="2466975" cy="190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3598" y="1438306"/>
            <a:ext cx="2152650" cy="22288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207568" y="4894215"/>
            <a:ext cx="6408712" cy="458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电脑连接设备后，如果没有出现设备，需要一键安装串口驱动</a:t>
            </a:r>
          </a:p>
        </p:txBody>
      </p:sp>
      <p:sp>
        <p:nvSpPr>
          <p:cNvPr id="6" name="箭头: 右 5"/>
          <p:cNvSpPr/>
          <p:nvPr/>
        </p:nvSpPr>
        <p:spPr>
          <a:xfrm>
            <a:off x="6239075" y="2517629"/>
            <a:ext cx="288032" cy="215057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8232" y="4124267"/>
            <a:ext cx="4857750" cy="476250"/>
          </a:xfrm>
          <a:prstGeom prst="rect">
            <a:avLst/>
          </a:prstGeom>
        </p:spPr>
      </p:pic>
      <p:sp>
        <p:nvSpPr>
          <p:cNvPr id="10" name="箭头: 下 9"/>
          <p:cNvSpPr/>
          <p:nvPr/>
        </p:nvSpPr>
        <p:spPr>
          <a:xfrm>
            <a:off x="7536160" y="3763143"/>
            <a:ext cx="216024" cy="337908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130" y="192405"/>
            <a:ext cx="8756650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510030" y="502285"/>
            <a:ext cx="28238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 w="10160">
                  <a:solidFill>
                    <a:srgbClr val="F95647"/>
                  </a:solidFill>
                  <a:prstDash val="solid"/>
                </a:ln>
                <a:solidFill>
                  <a:srgbClr val="F95647">
                    <a:lumMod val="60000"/>
                    <a:lumOff val="40000"/>
                  </a:srgb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界面学习</a:t>
            </a:r>
            <a:endParaRPr kumimoji="0" lang="zh-CN" altLang="en-US" sz="3200" b="1" i="0" u="none" strike="noStrike" kern="1200" cap="none" spc="50" normalizeH="0" baseline="0" noProof="0" dirty="0">
              <a:ln w="10160">
                <a:solidFill>
                  <a:srgbClr val="F95647"/>
                </a:solidFill>
                <a:prstDash val="solid"/>
              </a:ln>
              <a:solidFill>
                <a:srgbClr val="F95647">
                  <a:lumMod val="60000"/>
                  <a:lumOff val="40000"/>
                </a:srgb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300" normalizeH="0" baseline="0" noProof="0" dirty="0">
                <a:ln w="11430" cmpd="sng">
                  <a:solidFill>
                    <a:srgbClr val="2B6F7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95647">
                    <a:lumMod val="60000"/>
                    <a:lumOff val="40000"/>
                  </a:srgbClr>
                </a:solidFill>
                <a:effectLst>
                  <a:glow rad="45500">
                    <a:srgbClr val="2B6F7D">
                      <a:satMod val="220000"/>
                      <a:alpha val="35000"/>
                    </a:srgbClr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10338" y="5072015"/>
            <a:ext cx="6408712" cy="87421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左下角</a:t>
            </a:r>
            <a:r>
              <a:rPr lang="en-US" altLang="zh-CN" dirty="0"/>
              <a:t>“</a:t>
            </a:r>
            <a:r>
              <a:rPr lang="zh-CN" altLang="en-US" dirty="0"/>
              <a:t>扩展</a:t>
            </a:r>
            <a:r>
              <a:rPr lang="en-US" altLang="zh-CN" dirty="0"/>
              <a:t>”</a:t>
            </a:r>
            <a:r>
              <a:rPr lang="zh-CN" altLang="en-US" dirty="0"/>
              <a:t>，将主控板设置为</a:t>
            </a:r>
            <a:r>
              <a:rPr lang="en-US" altLang="zh-CN" dirty="0" err="1"/>
              <a:t>micro:bit</a:t>
            </a:r>
            <a:r>
              <a:rPr lang="zh-CN" altLang="en-US" dirty="0"/>
              <a:t>，编程界面会出现两条默认指令，在这两条指令里编写程序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45" y="2552065"/>
            <a:ext cx="1572895" cy="13893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7870" y="1485265"/>
            <a:ext cx="1995805" cy="32359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6640" y="1307465"/>
            <a:ext cx="4163060" cy="341376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895590" y="2420620"/>
            <a:ext cx="1224280" cy="79248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右 5"/>
          <p:cNvSpPr/>
          <p:nvPr/>
        </p:nvSpPr>
        <p:spPr>
          <a:xfrm>
            <a:off x="2702760" y="3138659"/>
            <a:ext cx="288032" cy="215057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右 5"/>
          <p:cNvSpPr/>
          <p:nvPr/>
        </p:nvSpPr>
        <p:spPr>
          <a:xfrm>
            <a:off x="5561530" y="3138659"/>
            <a:ext cx="288032" cy="215057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宽屏</PresentationFormat>
  <Paragraphs>43</Paragraphs>
  <Slides>9</Slides>
  <Notes>9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微软雅黑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/>
  <cp:revision>25</cp:revision>
  <dcterms:created xsi:type="dcterms:W3CDTF">2017-06-11T01:16:00Z</dcterms:created>
  <dcterms:modified xsi:type="dcterms:W3CDTF">2020-04-03T03:51:37Z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