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348" r:id="rId3"/>
    <p:sldId id="263" r:id="rId4"/>
    <p:sldId id="258" r:id="rId5"/>
    <p:sldId id="293" r:id="rId6"/>
    <p:sldId id="300" r:id="rId7"/>
    <p:sldId id="297" r:id="rId8"/>
    <p:sldId id="296" r:id="rId9"/>
    <p:sldId id="301" r:id="rId10"/>
    <p:sldId id="288" r:id="rId11"/>
    <p:sldId id="350"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C8833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2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2020/3/6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2020/3/6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2020/3/6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 y="0"/>
            <a:ext cx="12192000" cy="6858000"/>
          </a:xfrm>
          <a:prstGeom prst="rect">
            <a:avLst/>
          </a:prstGeom>
          <a:solidFill>
            <a:srgbClr val="F2F2F2">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1300480" y="2023141"/>
            <a:ext cx="9093200" cy="769441"/>
          </a:xfrm>
          <a:prstGeom prst="rect">
            <a:avLst/>
          </a:prstGeom>
          <a:noFill/>
        </p:spPr>
        <p:txBody>
          <a:bodyPr wrap="square" rtlCol="0">
            <a:spAutoFit/>
          </a:bodyPr>
          <a:lstStyle/>
          <a:p>
            <a:pPr algn="ctr"/>
            <a:r>
              <a:rPr lang="zh-CN" altLang="en-US"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基于</a:t>
            </a:r>
            <a:r>
              <a:rPr lang="en-US" altLang="zh-CN"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Scratch</a:t>
            </a:r>
            <a:r>
              <a:rPr lang="zh-CN" altLang="en-US"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的智能小车编程</a:t>
            </a:r>
          </a:p>
        </p:txBody>
      </p:sp>
      <p:pic>
        <p:nvPicPr>
          <p:cNvPr id="5" name="图片 4" descr="logo"/>
          <p:cNvPicPr>
            <a:picLocks noChangeAspect="1"/>
          </p:cNvPicPr>
          <p:nvPr/>
        </p:nvPicPr>
        <p:blipFill>
          <a:blip r:embed="rId3"/>
          <a:stretch>
            <a:fillRect/>
          </a:stretch>
        </p:blipFill>
        <p:spPr>
          <a:xfrm>
            <a:off x="4393623" y="4969611"/>
            <a:ext cx="3404753" cy="1269956"/>
          </a:xfrm>
          <a:prstGeom prst="rect">
            <a:avLst/>
          </a:prstGeom>
        </p:spPr>
      </p:pic>
      <p:sp>
        <p:nvSpPr>
          <p:cNvPr id="6" name="文本框 5"/>
          <p:cNvSpPr txBox="1"/>
          <p:nvPr/>
        </p:nvSpPr>
        <p:spPr>
          <a:xfrm>
            <a:off x="915670" y="2980027"/>
            <a:ext cx="10360217" cy="769441"/>
          </a:xfrm>
          <a:prstGeom prst="rect">
            <a:avLst/>
          </a:prstGeom>
          <a:noFill/>
        </p:spPr>
        <p:txBody>
          <a:bodyPr wrap="square" rtlCol="0">
            <a:spAutoFit/>
          </a:bodyPr>
          <a:lstStyle/>
          <a:p>
            <a:pPr algn="ctr"/>
            <a:r>
              <a:rPr lang="zh-CN" altLang="en-US"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探雷智能小车</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26970" y="281371"/>
            <a:ext cx="2657846" cy="971686"/>
            <a:chOff x="606969" y="381190"/>
            <a:chExt cx="2657846" cy="971686"/>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9" name="矩形 18"/>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863449" y="677192"/>
              <a:ext cx="1980029"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拓展与思考</a:t>
              </a:r>
            </a:p>
          </p:txBody>
        </p:sp>
      </p:grpSp>
      <p:sp>
        <p:nvSpPr>
          <p:cNvPr id="25" name="文本框 24"/>
          <p:cNvSpPr txBox="1"/>
          <p:nvPr/>
        </p:nvSpPr>
        <p:spPr>
          <a:xfrm>
            <a:off x="1755893" y="3128768"/>
            <a:ext cx="8816828" cy="1094595"/>
          </a:xfrm>
          <a:prstGeom prst="rect">
            <a:avLst/>
          </a:prstGeom>
          <a:noFill/>
        </p:spPr>
        <p:txBody>
          <a:bodyPr wrap="square" rtlCol="0">
            <a:spAutoFit/>
          </a:bodyPr>
          <a:lstStyle/>
          <a:p>
            <a:pPr indent="457200" algn="just">
              <a:lnSpc>
                <a:spcPct val="125000"/>
              </a:lnSpc>
              <a:spcAft>
                <a:spcPts val="0"/>
              </a:spcAft>
            </a:pPr>
            <a:r>
              <a:rPr lang="zh-CN" altLang="en-US" kern="100" dirty="0">
                <a:latin typeface="Arial" panose="020B0604020202020204" pitchFamily="34" charset="0"/>
                <a:ea typeface="楷体" panose="02010609060101010101" pitchFamily="49" charset="-122"/>
              </a:rPr>
              <a:t>请编写相应程序，让智能小车探得地雷后，发出警报声、开启警示灯、显示地雷数，然后继续向前行驶。比一比，谁的智能小车能在最短时间内按要求探测完三颗地雷。</a:t>
            </a:r>
            <a:endParaRPr lang="zh-CN" altLang="zh-CN" kern="100" dirty="0">
              <a:latin typeface="Arial" panose="020B0604020202020204" pitchFamily="34" charset="0"/>
              <a:ea typeface="楷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 y="0"/>
            <a:ext cx="12192000" cy="6858000"/>
          </a:xfrm>
          <a:prstGeom prst="rect">
            <a:avLst/>
          </a:prstGeom>
          <a:solidFill>
            <a:srgbClr val="F2F2F2">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 name="文本框 2"/>
          <p:cNvSpPr txBox="1"/>
          <p:nvPr/>
        </p:nvSpPr>
        <p:spPr>
          <a:xfrm>
            <a:off x="1216590" y="2593592"/>
            <a:ext cx="9093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1" i="0" u="none" strike="noStrike" kern="1200" cap="none" spc="0" normalizeH="0" baseline="0" noProof="0" dirty="0">
                <a:ln>
                  <a:noFill/>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黑体" panose="02010609060101010101" pitchFamily="49" charset="-122"/>
                <a:ea typeface="黑体" panose="02010609060101010101" pitchFamily="49" charset="-122"/>
                <a:cs typeface="+mn-cs"/>
              </a:rPr>
              <a:t>谢谢观看</a:t>
            </a:r>
          </a:p>
        </p:txBody>
      </p:sp>
      <p:pic>
        <p:nvPicPr>
          <p:cNvPr id="5" name="图片 4" descr="logo"/>
          <p:cNvPicPr>
            <a:picLocks noChangeAspect="1"/>
          </p:cNvPicPr>
          <p:nvPr/>
        </p:nvPicPr>
        <p:blipFill>
          <a:blip r:embed="rId3"/>
          <a:stretch>
            <a:fillRect/>
          </a:stretch>
        </p:blipFill>
        <p:spPr>
          <a:xfrm>
            <a:off x="4393623" y="4969611"/>
            <a:ext cx="3404753" cy="1269956"/>
          </a:xfrm>
          <a:prstGeom prst="rect">
            <a:avLst/>
          </a:prstGeom>
        </p:spPr>
      </p:pic>
    </p:spTree>
    <p:extLst>
      <p:ext uri="{BB962C8B-B14F-4D97-AF65-F5344CB8AC3E}">
        <p14:creationId xmlns:p14="http://schemas.microsoft.com/office/powerpoint/2010/main" val="1375708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 y="0"/>
            <a:ext cx="12192000" cy="6858000"/>
          </a:xfrm>
          <a:prstGeom prst="rect">
            <a:avLst/>
          </a:prstGeom>
          <a:solidFill>
            <a:srgbClr val="F2F2F2">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p:nvSpPr>
        <p:spPr>
          <a:xfrm>
            <a:off x="1249959" y="578840"/>
            <a:ext cx="18261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课程思路</a:t>
            </a:r>
          </a:p>
        </p:txBody>
      </p:sp>
      <p:sp>
        <p:nvSpPr>
          <p:cNvPr id="8" name="文本框 7"/>
          <p:cNvSpPr txBox="1"/>
          <p:nvPr/>
        </p:nvSpPr>
        <p:spPr>
          <a:xfrm>
            <a:off x="2031533" y="1821809"/>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一、情景描述</a:t>
            </a:r>
          </a:p>
        </p:txBody>
      </p:sp>
      <p:sp>
        <p:nvSpPr>
          <p:cNvPr id="9" name="文本框 8"/>
          <p:cNvSpPr txBox="1"/>
          <p:nvPr/>
        </p:nvSpPr>
        <p:spPr>
          <a:xfrm>
            <a:off x="6906581" y="1841382"/>
            <a:ext cx="30572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二、知识与概念</a:t>
            </a:r>
          </a:p>
        </p:txBody>
      </p:sp>
      <p:sp>
        <p:nvSpPr>
          <p:cNvPr id="10" name="文本框 9"/>
          <p:cNvSpPr txBox="1"/>
          <p:nvPr/>
        </p:nvSpPr>
        <p:spPr>
          <a:xfrm>
            <a:off x="2031533" y="3449443"/>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三、作品制作</a:t>
            </a:r>
          </a:p>
        </p:txBody>
      </p:sp>
      <p:sp>
        <p:nvSpPr>
          <p:cNvPr id="11" name="文本框 10"/>
          <p:cNvSpPr txBox="1"/>
          <p:nvPr/>
        </p:nvSpPr>
        <p:spPr>
          <a:xfrm>
            <a:off x="3560156" y="4264216"/>
            <a:ext cx="3518912"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第一步：测一测巡线值</a:t>
            </a:r>
            <a:endPar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第二步：判断是否探测到地雷</a:t>
            </a:r>
            <a:endPar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第三步：执行相应的动作</a:t>
            </a:r>
            <a:endPar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12" name="文本框 11"/>
          <p:cNvSpPr txBox="1"/>
          <p:nvPr/>
        </p:nvSpPr>
        <p:spPr>
          <a:xfrm>
            <a:off x="6989426" y="3553265"/>
            <a:ext cx="30572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四、拓展与思考</a:t>
            </a:r>
          </a:p>
        </p:txBody>
      </p:sp>
      <p:sp>
        <p:nvSpPr>
          <p:cNvPr id="13" name="文本框 12"/>
          <p:cNvSpPr txBox="1"/>
          <p:nvPr/>
        </p:nvSpPr>
        <p:spPr>
          <a:xfrm>
            <a:off x="7573897" y="2514379"/>
            <a:ext cx="198002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了解巡线传感器</a:t>
            </a:r>
            <a:endPar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学习相关的指令</a:t>
            </a:r>
            <a:endPar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1244" y="343090"/>
            <a:ext cx="2657846" cy="971686"/>
            <a:chOff x="606969" y="381190"/>
            <a:chExt cx="2657846" cy="971686"/>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5" name="矩形 4"/>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168" y="691217"/>
              <a:ext cx="476316" cy="447737"/>
            </a:xfrm>
            <a:prstGeom prst="rect">
              <a:avLst/>
            </a:prstGeom>
          </p:spPr>
        </p:pic>
        <p:sp>
          <p:nvSpPr>
            <p:cNvPr id="12" name="文本框 11"/>
            <p:cNvSpPr txBox="1"/>
            <p:nvPr/>
          </p:nvSpPr>
          <p:spPr>
            <a:xfrm>
              <a:off x="1462166" y="685893"/>
              <a:ext cx="1620957"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情境描述</a:t>
              </a:r>
            </a:p>
          </p:txBody>
        </p:sp>
      </p:grpSp>
      <p:sp>
        <p:nvSpPr>
          <p:cNvPr id="17" name="文本框 16"/>
          <p:cNvSpPr txBox="1"/>
          <p:nvPr/>
        </p:nvSpPr>
        <p:spPr>
          <a:xfrm>
            <a:off x="697900" y="1658521"/>
            <a:ext cx="10920851" cy="1100751"/>
          </a:xfrm>
          <a:prstGeom prst="rect">
            <a:avLst/>
          </a:prstGeom>
          <a:noFill/>
        </p:spPr>
        <p:txBody>
          <a:bodyPr wrap="square" rtlCol="0">
            <a:spAutoFit/>
          </a:bodyPr>
          <a:lstStyle/>
          <a:p>
            <a:pPr lvl="0" indent="457200">
              <a:lnSpc>
                <a:spcPct val="200000"/>
              </a:lnSpc>
            </a:pPr>
            <a:r>
              <a:rPr lang="zh-CN" altLang="en-US" dirty="0">
                <a:latin typeface="楷体" panose="02010609060101010101" pitchFamily="49" charset="-122"/>
                <a:ea typeface="楷体" panose="02010609060101010101" pitchFamily="49" charset="-122"/>
                <a:sym typeface="+mn-ea"/>
              </a:rPr>
              <a:t>行驶中的智能小车，如果具备探测地雷并报警的功能，将会极大地提高乘车人员的安全性。这节课，就让我们一起把智能小车化身为“探雷特警”，在行驶中完成探雷任务。</a:t>
            </a:r>
          </a:p>
        </p:txBody>
      </p:sp>
      <p:pic>
        <p:nvPicPr>
          <p:cNvPr id="10" name="图片 9" descr="9-1">
            <a:extLst>
              <a:ext uri="{FF2B5EF4-FFF2-40B4-BE49-F238E27FC236}">
                <a16:creationId xmlns:a16="http://schemas.microsoft.com/office/drawing/2014/main" id="{14BA1AEB-7B70-470F-9E87-3823C563788D}"/>
              </a:ext>
            </a:extLst>
          </p:cNvPr>
          <p:cNvPicPr/>
          <p:nvPr/>
        </p:nvPicPr>
        <p:blipFill>
          <a:blip r:embed="rId4"/>
          <a:stretch>
            <a:fillRect/>
          </a:stretch>
        </p:blipFill>
        <p:spPr>
          <a:xfrm>
            <a:off x="3889734" y="3592031"/>
            <a:ext cx="4412532" cy="24315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18581" y="281371"/>
            <a:ext cx="2657846" cy="971686"/>
            <a:chOff x="606969" y="381190"/>
            <a:chExt cx="2657846" cy="971686"/>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4" name="矩形 13"/>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863449" y="677192"/>
              <a:ext cx="1980029"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知识与概念</a:t>
              </a:r>
            </a:p>
          </p:txBody>
        </p:sp>
      </p:grpSp>
      <p:sp>
        <p:nvSpPr>
          <p:cNvPr id="8" name="矩形 7">
            <a:extLst>
              <a:ext uri="{FF2B5EF4-FFF2-40B4-BE49-F238E27FC236}">
                <a16:creationId xmlns:a16="http://schemas.microsoft.com/office/drawing/2014/main" id="{19FDE3AD-DE2B-4F28-AE81-E11B06F20C8A}"/>
              </a:ext>
            </a:extLst>
          </p:cNvPr>
          <p:cNvSpPr/>
          <p:nvPr/>
        </p:nvSpPr>
        <p:spPr>
          <a:xfrm>
            <a:off x="5197648" y="2399554"/>
            <a:ext cx="5544416" cy="3160930"/>
          </a:xfrm>
          <a:prstGeom prst="rect">
            <a:avLst/>
          </a:prstGeom>
        </p:spPr>
        <p:txBody>
          <a:bodyPr wrap="square">
            <a:spAutoFit/>
          </a:bodyPr>
          <a:lstStyle/>
          <a:p>
            <a:pPr algn="ctr">
              <a:lnSpc>
                <a:spcPct val="125000"/>
              </a:lnSpc>
            </a:pPr>
            <a:r>
              <a:rPr lang="zh-CN" altLang="en-US" dirty="0">
                <a:latin typeface="楷体" panose="02010609060101010101" pitchFamily="49" charset="-122"/>
                <a:ea typeface="楷体" panose="02010609060101010101" pitchFamily="49" charset="-122"/>
              </a:rPr>
              <a:t>巡线遥控器：	</a:t>
            </a:r>
          </a:p>
          <a:p>
            <a:pPr indent="457200">
              <a:lnSpc>
                <a:spcPct val="125000"/>
              </a:lnSpc>
            </a:pPr>
            <a:r>
              <a:rPr lang="zh-CN" altLang="en-US" dirty="0">
                <a:latin typeface="楷体" panose="02010609060101010101" pitchFamily="49" charset="-122"/>
                <a:ea typeface="楷体" panose="02010609060101010101" pitchFamily="49" charset="-122"/>
              </a:rPr>
              <a:t>巡线传感器，主要利用不同颜色的检测面对光的反射程度不同而导致光敏电阻值变化的原理进行检测。一般情况下，巡线传感器由发光器件（发光二极管）和接收器件（光敏元件）组成。在有效的检测距离内，发光器件发出光线，照射在检测面上，接收器件则接收从检测面反射的光线并将其转换成智能小车能识别的信号。好好搭搭智能小车套件中的“巡线传感器”主要有左、右两个巡线传感器</a:t>
            </a:r>
          </a:p>
        </p:txBody>
      </p:sp>
      <p:pic>
        <p:nvPicPr>
          <p:cNvPr id="10" name="图片 9" descr="9-2">
            <a:extLst>
              <a:ext uri="{FF2B5EF4-FFF2-40B4-BE49-F238E27FC236}">
                <a16:creationId xmlns:a16="http://schemas.microsoft.com/office/drawing/2014/main" id="{BFEA0D16-E73D-4191-8B5F-F320BC749379}"/>
              </a:ext>
            </a:extLst>
          </p:cNvPr>
          <p:cNvPicPr/>
          <p:nvPr/>
        </p:nvPicPr>
        <p:blipFill>
          <a:blip r:embed="rId3"/>
          <a:stretch>
            <a:fillRect/>
          </a:stretch>
        </p:blipFill>
        <p:spPr>
          <a:xfrm>
            <a:off x="1049375" y="3029001"/>
            <a:ext cx="2317198" cy="1415295"/>
          </a:xfrm>
          <a:prstGeom prst="rect">
            <a:avLst/>
          </a:prstGeom>
        </p:spPr>
      </p:pic>
      <p:sp>
        <p:nvSpPr>
          <p:cNvPr id="2" name="文本框 1">
            <a:extLst>
              <a:ext uri="{FF2B5EF4-FFF2-40B4-BE49-F238E27FC236}">
                <a16:creationId xmlns:a16="http://schemas.microsoft.com/office/drawing/2014/main" id="{B9269EED-A22B-4E83-BCE8-AF384EA57583}"/>
              </a:ext>
            </a:extLst>
          </p:cNvPr>
          <p:cNvSpPr txBox="1"/>
          <p:nvPr/>
        </p:nvSpPr>
        <p:spPr>
          <a:xfrm>
            <a:off x="3076427" y="731261"/>
            <a:ext cx="1467068" cy="400110"/>
          </a:xfrm>
          <a:prstGeom prst="rect">
            <a:avLst/>
          </a:prstGeom>
          <a:noFill/>
        </p:spPr>
        <p:txBody>
          <a:bodyPr wrap="none" rtlCol="0">
            <a:spAutoFit/>
          </a:bodyPr>
          <a:lstStyle/>
          <a:p>
            <a:r>
              <a:rPr lang="zh-CN" altLang="en-US" sz="2000" dirty="0">
                <a:latin typeface="黑体" panose="02010609060101010101" pitchFamily="49" charset="-122"/>
                <a:ea typeface="黑体" panose="02010609060101010101" pitchFamily="49" charset="-122"/>
              </a:rPr>
              <a:t>认识新模块</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015068" y="3527757"/>
            <a:ext cx="9244667" cy="1689373"/>
          </a:xfrm>
          <a:prstGeom prst="rect">
            <a:avLst/>
          </a:prstGeom>
          <a:noFill/>
        </p:spPr>
        <p:txBody>
          <a:bodyPr wrap="square" rtlCol="0">
            <a:spAutoFit/>
          </a:bodyPr>
          <a:lstStyle/>
          <a:p>
            <a:pPr indent="457200">
              <a:lnSpc>
                <a:spcPct val="150000"/>
              </a:lnSpc>
            </a:pPr>
            <a:r>
              <a:rPr lang="zh-CN" altLang="en-US" dirty="0">
                <a:latin typeface="楷体" panose="02010609060101010101" pitchFamily="49" charset="-122"/>
                <a:ea typeface="楷体" panose="02010609060101010101" pitchFamily="49" charset="-122"/>
              </a:rPr>
              <a:t>这条指令主要用于读取巡线传感器测得的值。单击第一个参数的下拉列表，可以选择左或右巡线传感器；单击第二个参数的下拉列表，则可选择巡线传感器连接的端口，有</a:t>
            </a:r>
            <a:r>
              <a:rPr lang="en-US" altLang="zh-CN" dirty="0">
                <a:latin typeface="楷体" panose="02010609060101010101" pitchFamily="49" charset="-122"/>
                <a:ea typeface="楷体" panose="02010609060101010101" pitchFamily="49" charset="-122"/>
              </a:rPr>
              <a:t>C0</a:t>
            </a:r>
            <a:r>
              <a:rPr lang="zh-CN" altLang="en-US" dirty="0">
                <a:latin typeface="楷体" panose="02010609060101010101" pitchFamily="49" charset="-122"/>
                <a:ea typeface="楷体" panose="02010609060101010101" pitchFamily="49" charset="-122"/>
              </a:rPr>
              <a:t>、</a:t>
            </a:r>
            <a:r>
              <a:rPr lang="en-US" altLang="zh-CN" dirty="0">
                <a:latin typeface="楷体" panose="02010609060101010101" pitchFamily="49" charset="-122"/>
                <a:ea typeface="楷体" panose="02010609060101010101" pitchFamily="49" charset="-122"/>
              </a:rPr>
              <a:t>C1</a:t>
            </a:r>
            <a:r>
              <a:rPr lang="zh-CN" altLang="en-US" dirty="0">
                <a:latin typeface="楷体" panose="02010609060101010101" pitchFamily="49" charset="-122"/>
                <a:ea typeface="楷体" panose="02010609060101010101" pitchFamily="49" charset="-122"/>
              </a:rPr>
              <a:t>和</a:t>
            </a:r>
            <a:r>
              <a:rPr lang="en-US" altLang="zh-CN" dirty="0">
                <a:latin typeface="楷体" panose="02010609060101010101" pitchFamily="49" charset="-122"/>
                <a:ea typeface="楷体" panose="02010609060101010101" pitchFamily="49" charset="-122"/>
              </a:rPr>
              <a:t>M2</a:t>
            </a:r>
            <a:r>
              <a:rPr lang="zh-CN" altLang="en-US" dirty="0">
                <a:latin typeface="楷体" panose="02010609060101010101" pitchFamily="49" charset="-122"/>
                <a:ea typeface="楷体" panose="02010609060101010101" pitchFamily="49" charset="-122"/>
              </a:rPr>
              <a:t>共</a:t>
            </a:r>
            <a:r>
              <a:rPr lang="en-US" altLang="zh-CN" dirty="0">
                <a:latin typeface="楷体" panose="02010609060101010101" pitchFamily="49" charset="-122"/>
                <a:ea typeface="楷体" panose="02010609060101010101" pitchFamily="49" charset="-122"/>
              </a:rPr>
              <a:t>3</a:t>
            </a:r>
            <a:r>
              <a:rPr lang="zh-CN" altLang="en-US" dirty="0">
                <a:latin typeface="楷体" panose="02010609060101010101" pitchFamily="49" charset="-122"/>
                <a:ea typeface="楷体" panose="02010609060101010101" pitchFamily="49" charset="-122"/>
              </a:rPr>
              <a:t>个端口可供选择。原则上，这条指令不能单独使用，一般仅作为其他指令的一个参数值。</a:t>
            </a:r>
          </a:p>
        </p:txBody>
      </p:sp>
      <p:pic>
        <p:nvPicPr>
          <p:cNvPr id="8" name="图片 7">
            <a:extLst>
              <a:ext uri="{FF2B5EF4-FFF2-40B4-BE49-F238E27FC236}">
                <a16:creationId xmlns:a16="http://schemas.microsoft.com/office/drawing/2014/main" id="{2E7B57F0-C3DC-4A3A-AD2C-745BE988F23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43415" y="2136748"/>
            <a:ext cx="3187972" cy="507318"/>
          </a:xfrm>
          <a:prstGeom prst="rect">
            <a:avLst/>
          </a:prstGeom>
          <a:noFill/>
          <a:ln>
            <a:noFill/>
          </a:ln>
        </p:spPr>
      </p:pic>
      <p:grpSp>
        <p:nvGrpSpPr>
          <p:cNvPr id="9" name="组合 8">
            <a:extLst>
              <a:ext uri="{FF2B5EF4-FFF2-40B4-BE49-F238E27FC236}">
                <a16:creationId xmlns:a16="http://schemas.microsoft.com/office/drawing/2014/main" id="{CF092370-403C-44C4-905A-8BB967B1A76D}"/>
              </a:ext>
            </a:extLst>
          </p:cNvPr>
          <p:cNvGrpSpPr/>
          <p:nvPr/>
        </p:nvGrpSpPr>
        <p:grpSpPr>
          <a:xfrm>
            <a:off x="418581" y="281371"/>
            <a:ext cx="2657846" cy="971686"/>
            <a:chOff x="606969" y="381190"/>
            <a:chExt cx="2657846" cy="971686"/>
          </a:xfrm>
        </p:grpSpPr>
        <p:pic>
          <p:nvPicPr>
            <p:cNvPr id="10" name="图片 9">
              <a:extLst>
                <a:ext uri="{FF2B5EF4-FFF2-40B4-BE49-F238E27FC236}">
                  <a16:creationId xmlns:a16="http://schemas.microsoft.com/office/drawing/2014/main" id="{F7DF07CC-59E9-4F26-8DF7-E3E5F0C89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1" name="矩形 10">
              <a:extLst>
                <a:ext uri="{FF2B5EF4-FFF2-40B4-BE49-F238E27FC236}">
                  <a16:creationId xmlns:a16="http://schemas.microsoft.com/office/drawing/2014/main" id="{1A48EFB0-7D49-4030-A562-8FC404E51672}"/>
                </a:ext>
              </a:extLst>
            </p:cNvPr>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a:extLst>
                <a:ext uri="{FF2B5EF4-FFF2-40B4-BE49-F238E27FC236}">
                  <a16:creationId xmlns:a16="http://schemas.microsoft.com/office/drawing/2014/main" id="{CA721DCE-D774-4E0C-AEFB-E820534DA0A0}"/>
                </a:ext>
              </a:extLst>
            </p:cNvPr>
            <p:cNvSpPr txBox="1"/>
            <p:nvPr/>
          </p:nvSpPr>
          <p:spPr>
            <a:xfrm>
              <a:off x="863449" y="677192"/>
              <a:ext cx="1980029"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知识与概念</a:t>
              </a:r>
            </a:p>
          </p:txBody>
        </p:sp>
      </p:grpSp>
      <p:sp>
        <p:nvSpPr>
          <p:cNvPr id="13" name="文本框 12">
            <a:extLst>
              <a:ext uri="{FF2B5EF4-FFF2-40B4-BE49-F238E27FC236}">
                <a16:creationId xmlns:a16="http://schemas.microsoft.com/office/drawing/2014/main" id="{61494F89-F807-4FC4-874C-CF674D4450B4}"/>
              </a:ext>
            </a:extLst>
          </p:cNvPr>
          <p:cNvSpPr txBox="1"/>
          <p:nvPr/>
        </p:nvSpPr>
        <p:spPr>
          <a:xfrm>
            <a:off x="3076427" y="731261"/>
            <a:ext cx="1467068" cy="400110"/>
          </a:xfrm>
          <a:prstGeom prst="rect">
            <a:avLst/>
          </a:prstGeom>
          <a:noFill/>
        </p:spPr>
        <p:txBody>
          <a:bodyPr wrap="none" rtlCol="0">
            <a:spAutoFit/>
          </a:bodyPr>
          <a:lstStyle/>
          <a:p>
            <a:r>
              <a:rPr lang="zh-CN" altLang="en-US" sz="2000" dirty="0">
                <a:latin typeface="黑体" panose="02010609060101010101" pitchFamily="49" charset="-122"/>
                <a:ea typeface="黑体" panose="02010609060101010101" pitchFamily="49" charset="-122"/>
              </a:rPr>
              <a:t>认识新指令</a:t>
            </a:r>
          </a:p>
        </p:txBody>
      </p:sp>
    </p:spTree>
    <p:extLst>
      <p:ext uri="{BB962C8B-B14F-4D97-AF65-F5344CB8AC3E}">
        <p14:creationId xmlns:p14="http://schemas.microsoft.com/office/powerpoint/2010/main" val="200465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26970" y="281371"/>
            <a:ext cx="2657846" cy="971686"/>
            <a:chOff x="606969" y="381190"/>
            <a:chExt cx="2657846" cy="971686"/>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9" name="矩形 18"/>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863449" y="677192"/>
              <a:ext cx="1664238"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作品制作</a:t>
              </a:r>
            </a:p>
          </p:txBody>
        </p:sp>
      </p:grpSp>
      <p:sp>
        <p:nvSpPr>
          <p:cNvPr id="22" name="文本框 21"/>
          <p:cNvSpPr txBox="1"/>
          <p:nvPr/>
        </p:nvSpPr>
        <p:spPr>
          <a:xfrm>
            <a:off x="1054216" y="1532267"/>
            <a:ext cx="10083567" cy="748346"/>
          </a:xfrm>
          <a:prstGeom prst="rect">
            <a:avLst/>
          </a:prstGeom>
          <a:noFill/>
        </p:spPr>
        <p:txBody>
          <a:bodyPr wrap="square" rtlCol="0">
            <a:spAutoFit/>
          </a:bodyPr>
          <a:lstStyle/>
          <a:p>
            <a:pPr indent="266700" algn="just">
              <a:lnSpc>
                <a:spcPct val="125000"/>
              </a:lnSpc>
              <a:spcAft>
                <a:spcPts val="0"/>
              </a:spcAft>
            </a:pPr>
            <a:r>
              <a:rPr lang="zh-CN" altLang="en-US" kern="100" dirty="0">
                <a:latin typeface="Arial" panose="020B0604020202020204" pitchFamily="34" charset="0"/>
                <a:ea typeface="楷体" panose="02010609060101010101" pitchFamily="49" charset="-122"/>
                <a:cs typeface="Arial" panose="020B0604020202020204" pitchFamily="34" charset="0"/>
              </a:rPr>
              <a:t>智能小车在没有探测到地雷时，正常行驶；一旦探测到地雷，则停止行驶，并发出警报。具体流程图如下所示：</a:t>
            </a:r>
            <a:endParaRPr lang="zh-CN" altLang="zh-CN" kern="100" dirty="0">
              <a:latin typeface="Arial" panose="020B0604020202020204" pitchFamily="34" charset="0"/>
              <a:ea typeface="楷体" panose="02010609060101010101" pitchFamily="49" charset="-122"/>
            </a:endParaRPr>
          </a:p>
        </p:txBody>
      </p:sp>
      <p:pic>
        <p:nvPicPr>
          <p:cNvPr id="9" name="图片 8" descr="9-3">
            <a:extLst>
              <a:ext uri="{FF2B5EF4-FFF2-40B4-BE49-F238E27FC236}">
                <a16:creationId xmlns:a16="http://schemas.microsoft.com/office/drawing/2014/main" id="{900F238B-6153-4758-A589-CB1B059BA6A1}"/>
              </a:ext>
            </a:extLst>
          </p:cNvPr>
          <p:cNvPicPr/>
          <p:nvPr/>
        </p:nvPicPr>
        <p:blipFill>
          <a:blip r:embed="rId3"/>
          <a:stretch>
            <a:fillRect/>
          </a:stretch>
        </p:blipFill>
        <p:spPr>
          <a:xfrm>
            <a:off x="3372619" y="2619420"/>
            <a:ext cx="4764702" cy="3535236"/>
          </a:xfrm>
          <a:prstGeom prst="rect">
            <a:avLst/>
          </a:prstGeom>
        </p:spPr>
      </p:pic>
      <p:sp>
        <p:nvSpPr>
          <p:cNvPr id="2" name="文本框 1">
            <a:extLst>
              <a:ext uri="{FF2B5EF4-FFF2-40B4-BE49-F238E27FC236}">
                <a16:creationId xmlns:a16="http://schemas.microsoft.com/office/drawing/2014/main" id="{157FB032-14D3-43E1-B77F-85B1EC608176}"/>
              </a:ext>
            </a:extLst>
          </p:cNvPr>
          <p:cNvSpPr txBox="1"/>
          <p:nvPr/>
        </p:nvSpPr>
        <p:spPr>
          <a:xfrm>
            <a:off x="3256286" y="700483"/>
            <a:ext cx="954107" cy="400110"/>
          </a:xfrm>
          <a:prstGeom prst="rect">
            <a:avLst/>
          </a:prstGeom>
          <a:noFill/>
        </p:spPr>
        <p:txBody>
          <a:bodyPr wrap="none" rtlCol="0">
            <a:spAutoFit/>
          </a:bodyPr>
          <a:lstStyle/>
          <a:p>
            <a:r>
              <a:rPr lang="zh-CN" altLang="en-US" sz="2000" dirty="0">
                <a:latin typeface="黑体" panose="02010609060101010101" pitchFamily="49" charset="-122"/>
                <a:ea typeface="黑体" panose="02010609060101010101" pitchFamily="49" charset="-122"/>
              </a:rPr>
              <a:t>流程图</a:t>
            </a:r>
          </a:p>
        </p:txBody>
      </p:sp>
    </p:spTree>
    <p:extLst>
      <p:ext uri="{BB962C8B-B14F-4D97-AF65-F5344CB8AC3E}">
        <p14:creationId xmlns:p14="http://schemas.microsoft.com/office/powerpoint/2010/main" val="259092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26970" y="281371"/>
            <a:ext cx="2657846" cy="971686"/>
            <a:chOff x="606969" y="381190"/>
            <a:chExt cx="2657846" cy="971686"/>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9" name="矩形 18"/>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863449" y="677192"/>
              <a:ext cx="1620957"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作品制作</a:t>
              </a:r>
            </a:p>
          </p:txBody>
        </p:sp>
      </p:grpSp>
      <p:sp>
        <p:nvSpPr>
          <p:cNvPr id="22" name="文本框 21"/>
          <p:cNvSpPr txBox="1"/>
          <p:nvPr/>
        </p:nvSpPr>
        <p:spPr>
          <a:xfrm>
            <a:off x="811690" y="1958976"/>
            <a:ext cx="2749471" cy="400110"/>
          </a:xfrm>
          <a:prstGeom prst="rect">
            <a:avLst/>
          </a:prstGeom>
          <a:noFill/>
        </p:spPr>
        <p:txBody>
          <a:bodyPr wrap="none" rtlCol="0">
            <a:spAutoFit/>
          </a:bodyPr>
          <a:lstStyle/>
          <a:p>
            <a:pPr algn="ctr"/>
            <a:r>
              <a:rPr lang="zh-CN" altLang="en-US" sz="2000" dirty="0">
                <a:latin typeface="黑体" panose="02010609060101010101" pitchFamily="49" charset="-122"/>
                <a:ea typeface="黑体" panose="02010609060101010101" pitchFamily="49" charset="-122"/>
              </a:rPr>
              <a:t>第一步：测一测巡线值</a:t>
            </a:r>
          </a:p>
        </p:txBody>
      </p:sp>
      <p:sp>
        <p:nvSpPr>
          <p:cNvPr id="12" name="文本框 11">
            <a:extLst>
              <a:ext uri="{FF2B5EF4-FFF2-40B4-BE49-F238E27FC236}">
                <a16:creationId xmlns:a16="http://schemas.microsoft.com/office/drawing/2014/main" id="{7B01AA90-CC4F-410D-B86C-1EF5B5729EA9}"/>
              </a:ext>
            </a:extLst>
          </p:cNvPr>
          <p:cNvSpPr txBox="1"/>
          <p:nvPr/>
        </p:nvSpPr>
        <p:spPr>
          <a:xfrm>
            <a:off x="5985335" y="1675453"/>
            <a:ext cx="5822993" cy="1440844"/>
          </a:xfrm>
          <a:prstGeom prst="rect">
            <a:avLst/>
          </a:prstGeom>
          <a:noFill/>
        </p:spPr>
        <p:txBody>
          <a:bodyPr wrap="square" rtlCol="0">
            <a:spAutoFit/>
          </a:bodyPr>
          <a:lstStyle/>
          <a:p>
            <a:pPr indent="266700" algn="just">
              <a:lnSpc>
                <a:spcPct val="125000"/>
              </a:lnSpc>
              <a:spcAft>
                <a:spcPts val="0"/>
              </a:spcAft>
            </a:pPr>
            <a:r>
              <a:rPr lang="zh-CN" altLang="en-US" kern="100" dirty="0">
                <a:latin typeface="Arial" panose="020B0604020202020204" pitchFamily="34" charset="0"/>
                <a:ea typeface="楷体" panose="02010609060101010101" pitchFamily="49" charset="-122"/>
                <a:cs typeface="楷体" panose="02010609060101010101" pitchFamily="49" charset="-122"/>
              </a:rPr>
              <a:t>根据图所示的程序连接好巡线传感器和数码管，并编写相应的程序，编译下载到智能小车中运行，测一测巡线传感器在黑白区域测得的值分别是多少？记录到表格中。</a:t>
            </a:r>
            <a:endParaRPr lang="zh-CN" altLang="zh-CN" kern="100" dirty="0">
              <a:latin typeface="Arial" panose="020B060402020202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B174BB07-E40C-409E-933D-2419F1DA153D}"/>
              </a:ext>
            </a:extLst>
          </p:cNvPr>
          <p:cNvSpPr>
            <a:spLocks noChangeArrowheads="1"/>
          </p:cNvSpPr>
          <p:nvPr/>
        </p:nvSpPr>
        <p:spPr bwMode="auto">
          <a:xfrm>
            <a:off x="5388736" y="41252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1" name="图片 10">
            <a:extLst>
              <a:ext uri="{FF2B5EF4-FFF2-40B4-BE49-F238E27FC236}">
                <a16:creationId xmlns:a16="http://schemas.microsoft.com/office/drawing/2014/main" id="{C161D6E8-3CE4-41F2-9FBE-0B8853B1E7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5780" y="3116297"/>
            <a:ext cx="4491864" cy="1926788"/>
          </a:xfrm>
          <a:prstGeom prst="rect">
            <a:avLst/>
          </a:prstGeom>
          <a:noFill/>
          <a:ln>
            <a:noFill/>
          </a:ln>
        </p:spPr>
      </p:pic>
      <p:graphicFrame>
        <p:nvGraphicFramePr>
          <p:cNvPr id="3" name="表格 2">
            <a:extLst>
              <a:ext uri="{FF2B5EF4-FFF2-40B4-BE49-F238E27FC236}">
                <a16:creationId xmlns:a16="http://schemas.microsoft.com/office/drawing/2014/main" id="{C3CCABDB-1B81-4FB7-8FF3-994634FF5FF7}"/>
              </a:ext>
            </a:extLst>
          </p:cNvPr>
          <p:cNvGraphicFramePr>
            <a:graphicFrameLocks noGrp="1"/>
          </p:cNvGraphicFramePr>
          <p:nvPr>
            <p:extLst>
              <p:ext uri="{D42A27DB-BD31-4B8C-83A1-F6EECF244321}">
                <p14:modId xmlns:p14="http://schemas.microsoft.com/office/powerpoint/2010/main" val="1002424282"/>
              </p:ext>
            </p:extLst>
          </p:nvPr>
        </p:nvGraphicFramePr>
        <p:xfrm>
          <a:off x="6244118" y="3789425"/>
          <a:ext cx="5305425" cy="2251312"/>
        </p:xfrm>
        <a:graphic>
          <a:graphicData uri="http://schemas.openxmlformats.org/drawingml/2006/table">
            <a:tbl>
              <a:tblPr firstRow="1" firstCol="1" bandRow="1"/>
              <a:tblGrid>
                <a:gridCol w="2682568">
                  <a:extLst>
                    <a:ext uri="{9D8B030D-6E8A-4147-A177-3AD203B41FA5}">
                      <a16:colId xmlns:a16="http://schemas.microsoft.com/office/drawing/2014/main" val="1794445306"/>
                    </a:ext>
                  </a:extLst>
                </a:gridCol>
                <a:gridCol w="2622857">
                  <a:extLst>
                    <a:ext uri="{9D8B030D-6E8A-4147-A177-3AD203B41FA5}">
                      <a16:colId xmlns:a16="http://schemas.microsoft.com/office/drawing/2014/main" val="4032927781"/>
                    </a:ext>
                  </a:extLst>
                </a:gridCol>
              </a:tblGrid>
              <a:tr h="562828">
                <a:tc>
                  <a:txBody>
                    <a:bodyPr/>
                    <a:lstStyle/>
                    <a:p>
                      <a:pPr algn="ctr">
                        <a:lnSpc>
                          <a:spcPct val="125000"/>
                        </a:lnSpc>
                        <a:spcAft>
                          <a:spcPts val="0"/>
                        </a:spcAft>
                      </a:pPr>
                      <a:r>
                        <a:rPr lang="zh-CN" sz="1050" b="1" kern="100">
                          <a:effectLst/>
                          <a:latin typeface="Arial" panose="020B0604020202020204" pitchFamily="34" charset="0"/>
                          <a:ea typeface="仿宋" panose="02010609060101010101" pitchFamily="49" charset="-122"/>
                          <a:cs typeface="Arial" panose="020B0604020202020204" pitchFamily="34" charset="0"/>
                        </a:rPr>
                        <a:t>检测物体</a:t>
                      </a:r>
                      <a:endParaRPr lang="zh-CN" sz="1050" kern="100">
                        <a:effectLst/>
                        <a:latin typeface="Arial" panose="020B0604020202020204" pitchFamily="34" charset="0"/>
                        <a:ea typeface="宋体"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zh-CN" sz="1050" b="1" kern="100">
                          <a:effectLst/>
                          <a:latin typeface="Arial" panose="020B0604020202020204" pitchFamily="34" charset="0"/>
                          <a:ea typeface="仿宋" panose="02010609060101010101" pitchFamily="49" charset="-122"/>
                          <a:cs typeface="Arial" panose="020B0604020202020204" pitchFamily="34" charset="0"/>
                        </a:rPr>
                        <a:t>巡线值</a:t>
                      </a:r>
                      <a:endParaRPr lang="zh-CN" sz="1050" kern="100">
                        <a:effectLst/>
                        <a:latin typeface="Arial" panose="020B060402020202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2012353"/>
                  </a:ext>
                </a:extLst>
              </a:tr>
              <a:tr h="562828">
                <a:tc>
                  <a:txBody>
                    <a:bodyPr/>
                    <a:lstStyle/>
                    <a:p>
                      <a:pPr algn="ctr">
                        <a:lnSpc>
                          <a:spcPct val="125000"/>
                        </a:lnSpc>
                        <a:spcAft>
                          <a:spcPts val="0"/>
                        </a:spcAft>
                      </a:pPr>
                      <a:r>
                        <a:rPr lang="zh-CN" sz="1050" kern="100">
                          <a:effectLst/>
                          <a:latin typeface="Arial" panose="020B0604020202020204" pitchFamily="34" charset="0"/>
                          <a:ea typeface="仿宋" panose="02010609060101010101" pitchFamily="49" charset="-122"/>
                          <a:cs typeface="Arial" panose="020B0604020202020204" pitchFamily="34" charset="0"/>
                        </a:rPr>
                        <a:t>白色墙面</a:t>
                      </a:r>
                      <a:endParaRPr lang="zh-CN" sz="1050" kern="100">
                        <a:effectLst/>
                        <a:latin typeface="Arial" panose="020B0604020202020204" pitchFamily="34" charset="0"/>
                        <a:ea typeface="宋体"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1050" kern="100">
                          <a:effectLst/>
                          <a:latin typeface="仿宋" panose="02010609060101010101" pitchFamily="49" charset="-122"/>
                          <a:ea typeface="宋体" panose="02010600030101010101" pitchFamily="2" charset="-122"/>
                          <a:cs typeface="Arial" panose="020B0604020202020204" pitchFamily="34" charset="0"/>
                        </a:rPr>
                        <a:t> </a:t>
                      </a:r>
                      <a:endParaRPr lang="zh-CN" sz="1050" kern="100">
                        <a:effectLst/>
                        <a:latin typeface="Arial" panose="020B060402020202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657462"/>
                  </a:ext>
                </a:extLst>
              </a:tr>
              <a:tr h="562828">
                <a:tc>
                  <a:txBody>
                    <a:bodyPr/>
                    <a:lstStyle/>
                    <a:p>
                      <a:pPr algn="ctr">
                        <a:lnSpc>
                          <a:spcPct val="125000"/>
                        </a:lnSpc>
                        <a:spcAft>
                          <a:spcPts val="0"/>
                        </a:spcAft>
                      </a:pPr>
                      <a:r>
                        <a:rPr lang="zh-CN" sz="1050" kern="100">
                          <a:effectLst/>
                          <a:latin typeface="Arial" panose="020B0604020202020204" pitchFamily="34" charset="0"/>
                          <a:ea typeface="仿宋" panose="02010609060101010101" pitchFamily="49" charset="-122"/>
                          <a:cs typeface="Times New Roman" panose="02020603050405020304" pitchFamily="18" charset="0"/>
                        </a:rPr>
                        <a:t>浅色桌面</a:t>
                      </a:r>
                      <a:endParaRPr lang="zh-CN" sz="1050" kern="100">
                        <a:effectLst/>
                        <a:latin typeface="Arial" panose="020B0604020202020204" pitchFamily="34" charset="0"/>
                        <a:ea typeface="宋体"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1050" kern="100">
                          <a:effectLst/>
                          <a:latin typeface="仿宋" panose="02010609060101010101" pitchFamily="49" charset="-122"/>
                          <a:ea typeface="宋体" panose="02010600030101010101" pitchFamily="2" charset="-122"/>
                          <a:cs typeface="Arial" panose="020B0604020202020204" pitchFamily="34" charset="0"/>
                        </a:rPr>
                        <a:t> </a:t>
                      </a:r>
                      <a:endParaRPr lang="zh-CN" sz="1050" kern="100">
                        <a:effectLst/>
                        <a:latin typeface="Arial" panose="020B060402020202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6984505"/>
                  </a:ext>
                </a:extLst>
              </a:tr>
              <a:tr h="562828">
                <a:tc>
                  <a:txBody>
                    <a:bodyPr/>
                    <a:lstStyle/>
                    <a:p>
                      <a:pPr algn="ctr">
                        <a:lnSpc>
                          <a:spcPct val="125000"/>
                        </a:lnSpc>
                        <a:spcAft>
                          <a:spcPts val="0"/>
                        </a:spcAft>
                      </a:pPr>
                      <a:r>
                        <a:rPr lang="zh-CN" sz="1050" kern="100">
                          <a:effectLst/>
                          <a:latin typeface="Arial" panose="020B0604020202020204" pitchFamily="34" charset="0"/>
                          <a:ea typeface="仿宋" panose="02010609060101010101" pitchFamily="49" charset="-122"/>
                          <a:cs typeface="Arial" panose="020B0604020202020204" pitchFamily="34" charset="0"/>
                        </a:rPr>
                        <a:t>黑胶带</a:t>
                      </a:r>
                      <a:endParaRPr lang="zh-CN" sz="1050" kern="100">
                        <a:effectLst/>
                        <a:latin typeface="Arial" panose="020B0604020202020204" pitchFamily="34" charset="0"/>
                        <a:ea typeface="宋体" panose="02010600030101010101" pitchFamily="2" charset="-122"/>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25000"/>
                        </a:lnSpc>
                        <a:spcAft>
                          <a:spcPts val="0"/>
                        </a:spcAft>
                      </a:pPr>
                      <a:r>
                        <a:rPr lang="en-US" sz="1050" kern="100" dirty="0">
                          <a:effectLst/>
                          <a:latin typeface="Arial" panose="020B0604020202020204" pitchFamily="34" charset="0"/>
                          <a:ea typeface="仿宋" panose="02010609060101010101" pitchFamily="49" charset="-122"/>
                          <a:cs typeface="Arial" panose="020B0604020202020204" pitchFamily="34" charset="0"/>
                        </a:rPr>
                        <a:t> </a:t>
                      </a:r>
                      <a:endParaRPr lang="zh-CN" sz="1050" kern="100" dirty="0">
                        <a:effectLst/>
                        <a:latin typeface="Arial" panose="020B0604020202020204" pitchFamily="34" charset="0"/>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789196"/>
                  </a:ext>
                </a:extLst>
              </a:tr>
            </a:tbl>
          </a:graphicData>
        </a:graphic>
      </p:graphicFrame>
    </p:spTree>
    <p:extLst>
      <p:ext uri="{BB962C8B-B14F-4D97-AF65-F5344CB8AC3E}">
        <p14:creationId xmlns:p14="http://schemas.microsoft.com/office/powerpoint/2010/main" val="40217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26970" y="281371"/>
            <a:ext cx="2657846" cy="971686"/>
            <a:chOff x="606969" y="381190"/>
            <a:chExt cx="2657846" cy="971686"/>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9" name="矩形 18"/>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863449" y="677192"/>
              <a:ext cx="1620957"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作品制作</a:t>
              </a:r>
            </a:p>
          </p:txBody>
        </p:sp>
      </p:grpSp>
      <p:sp>
        <p:nvSpPr>
          <p:cNvPr id="22" name="文本框 21"/>
          <p:cNvSpPr txBox="1"/>
          <p:nvPr/>
        </p:nvSpPr>
        <p:spPr>
          <a:xfrm>
            <a:off x="3195990" y="838983"/>
            <a:ext cx="3518912" cy="400110"/>
          </a:xfrm>
          <a:prstGeom prst="rect">
            <a:avLst/>
          </a:prstGeom>
          <a:noFill/>
        </p:spPr>
        <p:txBody>
          <a:bodyPr wrap="none" rtlCol="0">
            <a:spAutoFit/>
          </a:bodyPr>
          <a:lstStyle/>
          <a:p>
            <a:pPr algn="ctr"/>
            <a:r>
              <a:rPr lang="zh-CN" altLang="en-US" sz="2000" dirty="0">
                <a:latin typeface="黑体" panose="02010609060101010101" pitchFamily="49" charset="-122"/>
                <a:ea typeface="黑体" panose="02010609060101010101" pitchFamily="49" charset="-122"/>
              </a:rPr>
              <a:t>第二步：判断是否探测到地雷</a:t>
            </a:r>
          </a:p>
        </p:txBody>
      </p:sp>
      <p:sp>
        <p:nvSpPr>
          <p:cNvPr id="12" name="文本框 11">
            <a:extLst>
              <a:ext uri="{FF2B5EF4-FFF2-40B4-BE49-F238E27FC236}">
                <a16:creationId xmlns:a16="http://schemas.microsoft.com/office/drawing/2014/main" id="{7B01AA90-CC4F-410D-B86C-1EF5B5729EA9}"/>
              </a:ext>
            </a:extLst>
          </p:cNvPr>
          <p:cNvSpPr txBox="1"/>
          <p:nvPr/>
        </p:nvSpPr>
        <p:spPr>
          <a:xfrm>
            <a:off x="6362461" y="3429000"/>
            <a:ext cx="4862009" cy="1094595"/>
          </a:xfrm>
          <a:prstGeom prst="rect">
            <a:avLst/>
          </a:prstGeom>
          <a:noFill/>
        </p:spPr>
        <p:txBody>
          <a:bodyPr wrap="square" rtlCol="0">
            <a:spAutoFit/>
          </a:bodyPr>
          <a:lstStyle/>
          <a:p>
            <a:pPr indent="266700" algn="just">
              <a:lnSpc>
                <a:spcPct val="125000"/>
              </a:lnSpc>
              <a:spcAft>
                <a:spcPts val="0"/>
              </a:spcAft>
            </a:pPr>
            <a:r>
              <a:rPr lang="zh-CN" altLang="en-US" kern="100" dirty="0">
                <a:latin typeface="Arial" panose="020B0604020202020204" pitchFamily="34" charset="0"/>
                <a:ea typeface="楷体" panose="02010609060101010101" pitchFamily="49" charset="-122"/>
                <a:cs typeface="Arial" panose="020B0604020202020204" pitchFamily="34" charset="0"/>
              </a:rPr>
              <a:t>判断智能小车是否探测到地雷的程序编写方法是不是只有如图所示的这一种？如果还有其他编写方法，请把相应的程序记录在下来。</a:t>
            </a:r>
            <a:endParaRPr lang="zh-CN" altLang="zh-CN" kern="100" dirty="0">
              <a:latin typeface="Arial" panose="020B0604020202020204" pitchFamily="34" charset="0"/>
              <a:cs typeface="Times New Roman" panose="02020603050405020304" pitchFamily="18" charset="0"/>
            </a:endParaRPr>
          </a:p>
        </p:txBody>
      </p:sp>
      <p:pic>
        <p:nvPicPr>
          <p:cNvPr id="15" name="图片 14">
            <a:extLst>
              <a:ext uri="{FF2B5EF4-FFF2-40B4-BE49-F238E27FC236}">
                <a16:creationId xmlns:a16="http://schemas.microsoft.com/office/drawing/2014/main" id="{947B3C13-4193-47D2-8AE2-492E9FBD696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9147" y="2420237"/>
            <a:ext cx="4542458" cy="2176133"/>
          </a:xfrm>
          <a:prstGeom prst="rect">
            <a:avLst/>
          </a:prstGeom>
          <a:noFill/>
          <a:ln>
            <a:noFill/>
          </a:ln>
        </p:spPr>
      </p:pic>
    </p:spTree>
    <p:extLst>
      <p:ext uri="{BB962C8B-B14F-4D97-AF65-F5344CB8AC3E}">
        <p14:creationId xmlns:p14="http://schemas.microsoft.com/office/powerpoint/2010/main" val="974293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26970" y="281371"/>
            <a:ext cx="2657846" cy="971686"/>
            <a:chOff x="606969" y="381190"/>
            <a:chExt cx="2657846" cy="971686"/>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9" name="矩形 18"/>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863449" y="677192"/>
              <a:ext cx="1620957"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作品制作</a:t>
              </a:r>
            </a:p>
          </p:txBody>
        </p:sp>
      </p:grpSp>
      <p:sp>
        <p:nvSpPr>
          <p:cNvPr id="22" name="文本框 21"/>
          <p:cNvSpPr txBox="1"/>
          <p:nvPr/>
        </p:nvSpPr>
        <p:spPr>
          <a:xfrm>
            <a:off x="3849342" y="615212"/>
            <a:ext cx="3005951" cy="400110"/>
          </a:xfrm>
          <a:prstGeom prst="rect">
            <a:avLst/>
          </a:prstGeom>
          <a:noFill/>
        </p:spPr>
        <p:txBody>
          <a:bodyPr wrap="none" rtlCol="0">
            <a:spAutoFit/>
          </a:bodyPr>
          <a:lstStyle/>
          <a:p>
            <a:pPr algn="ctr"/>
            <a:r>
              <a:rPr lang="zh-CN" altLang="en-US" sz="2000" dirty="0">
                <a:latin typeface="黑体" panose="02010609060101010101" pitchFamily="49" charset="-122"/>
                <a:ea typeface="黑体" panose="02010609060101010101" pitchFamily="49" charset="-122"/>
              </a:rPr>
              <a:t>第三步：执行相应的动作</a:t>
            </a:r>
          </a:p>
        </p:txBody>
      </p:sp>
      <p:sp>
        <p:nvSpPr>
          <p:cNvPr id="12" name="文本框 11">
            <a:extLst>
              <a:ext uri="{FF2B5EF4-FFF2-40B4-BE49-F238E27FC236}">
                <a16:creationId xmlns:a16="http://schemas.microsoft.com/office/drawing/2014/main" id="{7B01AA90-CC4F-410D-B86C-1EF5B5729EA9}"/>
              </a:ext>
            </a:extLst>
          </p:cNvPr>
          <p:cNvSpPr txBox="1"/>
          <p:nvPr/>
        </p:nvSpPr>
        <p:spPr>
          <a:xfrm>
            <a:off x="346732" y="5938188"/>
            <a:ext cx="11196520" cy="390941"/>
          </a:xfrm>
          <a:prstGeom prst="rect">
            <a:avLst/>
          </a:prstGeom>
          <a:noFill/>
        </p:spPr>
        <p:txBody>
          <a:bodyPr wrap="square" rtlCol="0">
            <a:spAutoFit/>
          </a:bodyPr>
          <a:lstStyle/>
          <a:p>
            <a:pPr indent="266700" algn="just">
              <a:lnSpc>
                <a:spcPct val="125000"/>
              </a:lnSpc>
              <a:spcAft>
                <a:spcPts val="0"/>
              </a:spcAft>
            </a:pPr>
            <a:r>
              <a:rPr lang="zh-CN" altLang="en-US" kern="100" dirty="0">
                <a:latin typeface="楷体" panose="02010609060101010101" pitchFamily="49" charset="-122"/>
                <a:ea typeface="楷体" panose="02010609060101010101" pitchFamily="49" charset="-122"/>
                <a:cs typeface="Arial" panose="020B0604020202020204" pitchFamily="34" charset="0"/>
              </a:rPr>
              <a:t>修改如图所示的程序代码，让警报声有节奏地响起，同时</a:t>
            </a:r>
            <a:r>
              <a:rPr lang="en-US" altLang="zh-CN" kern="100" dirty="0">
                <a:latin typeface="楷体" panose="02010609060101010101" pitchFamily="49" charset="-122"/>
                <a:ea typeface="楷体" panose="02010609060101010101" pitchFamily="49" charset="-122"/>
                <a:cs typeface="Arial" panose="020B0604020202020204" pitchFamily="34" charset="0"/>
              </a:rPr>
              <a:t>LED</a:t>
            </a:r>
            <a:r>
              <a:rPr lang="zh-CN" altLang="en-US" kern="100" dirty="0">
                <a:latin typeface="楷体" panose="02010609060101010101" pitchFamily="49" charset="-122"/>
                <a:ea typeface="楷体" panose="02010609060101010101" pitchFamily="49" charset="-122"/>
                <a:cs typeface="Arial" panose="020B0604020202020204" pitchFamily="34" charset="0"/>
              </a:rPr>
              <a:t>灯随着警报声一亮一灭，以提高路人的警惕性。</a:t>
            </a:r>
            <a:endParaRPr lang="zh-CN" altLang="zh-CN" kern="1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11" name="图片 10">
            <a:extLst>
              <a:ext uri="{FF2B5EF4-FFF2-40B4-BE49-F238E27FC236}">
                <a16:creationId xmlns:a16="http://schemas.microsoft.com/office/drawing/2014/main" id="{37748AD3-5A3A-4C21-B78F-F01B2DF49F9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82751" y="1760449"/>
            <a:ext cx="1661795" cy="977265"/>
          </a:xfrm>
          <a:prstGeom prst="rect">
            <a:avLst/>
          </a:prstGeom>
          <a:noFill/>
          <a:ln>
            <a:noFill/>
          </a:ln>
        </p:spPr>
      </p:pic>
      <p:pic>
        <p:nvPicPr>
          <p:cNvPr id="13" name="图片 12">
            <a:extLst>
              <a:ext uri="{FF2B5EF4-FFF2-40B4-BE49-F238E27FC236}">
                <a16:creationId xmlns:a16="http://schemas.microsoft.com/office/drawing/2014/main" id="{63B6E4A4-BC73-4C83-838D-2A5A23E2EA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865621" y="1766564"/>
            <a:ext cx="1781810" cy="979170"/>
          </a:xfrm>
          <a:prstGeom prst="rect">
            <a:avLst/>
          </a:prstGeom>
          <a:noFill/>
          <a:ln>
            <a:noFill/>
          </a:ln>
        </p:spPr>
      </p:pic>
      <p:pic>
        <p:nvPicPr>
          <p:cNvPr id="14" name="图片 13">
            <a:extLst>
              <a:ext uri="{FF2B5EF4-FFF2-40B4-BE49-F238E27FC236}">
                <a16:creationId xmlns:a16="http://schemas.microsoft.com/office/drawing/2014/main" id="{5BDB43D5-CFB9-48DF-A522-23ECE338A11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883087" y="3467733"/>
            <a:ext cx="1616075" cy="979170"/>
          </a:xfrm>
          <a:prstGeom prst="rect">
            <a:avLst/>
          </a:prstGeom>
          <a:noFill/>
          <a:ln>
            <a:noFill/>
          </a:ln>
        </p:spPr>
      </p:pic>
      <p:pic>
        <p:nvPicPr>
          <p:cNvPr id="2" name="图片 1">
            <a:extLst>
              <a:ext uri="{FF2B5EF4-FFF2-40B4-BE49-F238E27FC236}">
                <a16:creationId xmlns:a16="http://schemas.microsoft.com/office/drawing/2014/main" id="{17E21D7F-4DAB-4CAE-B558-EE41CB4BF8DC}"/>
              </a:ext>
            </a:extLst>
          </p:cNvPr>
          <p:cNvPicPr>
            <a:picLocks noChangeAspect="1"/>
          </p:cNvPicPr>
          <p:nvPr/>
        </p:nvPicPr>
        <p:blipFill>
          <a:blip r:embed="rId6"/>
          <a:stretch>
            <a:fillRect/>
          </a:stretch>
        </p:blipFill>
        <p:spPr>
          <a:xfrm>
            <a:off x="1386352" y="1960594"/>
            <a:ext cx="4493675" cy="2936811"/>
          </a:xfrm>
          <a:prstGeom prst="rect">
            <a:avLst/>
          </a:prstGeom>
        </p:spPr>
      </p:pic>
    </p:spTree>
    <p:extLst>
      <p:ext uri="{BB962C8B-B14F-4D97-AF65-F5344CB8AC3E}">
        <p14:creationId xmlns:p14="http://schemas.microsoft.com/office/powerpoint/2010/main" val="254299183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567</Words>
  <Application>Microsoft Office PowerPoint</Application>
  <PresentationFormat>宽屏</PresentationFormat>
  <Paragraphs>44</Paragraphs>
  <Slides>11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仿宋</vt:lpstr>
      <vt:lpstr>黑体</vt:lpstr>
      <vt:lpstr>楷体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赵骞</dc:creator>
  <cp:lastModifiedBy>thinPad</cp:lastModifiedBy>
  <cp:revision>143</cp:revision>
  <dcterms:created xsi:type="dcterms:W3CDTF">2015-05-05T08:02:00Z</dcterms:created>
  <dcterms:modified xsi:type="dcterms:W3CDTF">2020-03-06T08:45:55Z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2052-11.1.0.8013</vt:lpwstr>
  </property>
</Properties>
</file>