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313" r:id="rId2"/>
    <p:sldId id="328" r:id="rId3"/>
    <p:sldId id="346" r:id="rId4"/>
    <p:sldId id="324" r:id="rId5"/>
    <p:sldId id="329" r:id="rId6"/>
    <p:sldId id="327" r:id="rId7"/>
    <p:sldId id="343" r:id="rId8"/>
    <p:sldId id="259" r:id="rId9"/>
    <p:sldId id="347" r:id="rId10"/>
    <p:sldId id="330" r:id="rId11"/>
    <p:sldId id="271" r:id="rId12"/>
    <p:sldId id="332" r:id="rId13"/>
    <p:sldId id="348" r:id="rId14"/>
    <p:sldId id="350" r:id="rId15"/>
    <p:sldId id="334" r:id="rId16"/>
    <p:sldId id="345" r:id="rId17"/>
    <p:sldId id="336" r:id="rId18"/>
    <p:sldId id="338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2F2F2"/>
    <a:srgbClr val="C88330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77FD0-605B-4D40-8A05-741F2B0B88A0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488B2-73D7-4635-A100-1413BF890A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6339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C7B0-EBAC-4569-9993-246641655C4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C7B0-EBAC-4569-9993-246641655C4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5325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C7B0-EBAC-4569-9993-246641655C4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661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C7B0-EBAC-4569-9993-246641655C4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07C08-3D4D-451F-AC90-00F370C928EC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07C08-3D4D-451F-AC90-00F370C928EC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07C08-3D4D-451F-AC90-00F370C928EC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014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07C08-3D4D-451F-AC90-00F370C928EC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135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片占位符 8"/>
          <p:cNvSpPr>
            <a:spLocks noGrp="1"/>
          </p:cNvSpPr>
          <p:nvPr>
            <p:ph type="pic" sz="quarter" idx="10"/>
          </p:nvPr>
        </p:nvSpPr>
        <p:spPr>
          <a:xfrm>
            <a:off x="8316913" y="2133600"/>
            <a:ext cx="2819400" cy="2819400"/>
          </a:xfrm>
          <a:custGeom>
            <a:avLst/>
            <a:gdLst>
              <a:gd name="connsiteX0" fmla="*/ 1409700 w 2819400"/>
              <a:gd name="connsiteY0" fmla="*/ 0 h 2819400"/>
              <a:gd name="connsiteX1" fmla="*/ 2819400 w 2819400"/>
              <a:gd name="connsiteY1" fmla="*/ 1409700 h 2819400"/>
              <a:gd name="connsiteX2" fmla="*/ 1409700 w 2819400"/>
              <a:gd name="connsiteY2" fmla="*/ 2819400 h 2819400"/>
              <a:gd name="connsiteX3" fmla="*/ 0 w 2819400"/>
              <a:gd name="connsiteY3" fmla="*/ 1409700 h 2819400"/>
              <a:gd name="connsiteX4" fmla="*/ 1409700 w 2819400"/>
              <a:gd name="connsiteY4" fmla="*/ 0 h 28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9400" h="2819400">
                <a:moveTo>
                  <a:pt x="1409700" y="0"/>
                </a:moveTo>
                <a:cubicBezTo>
                  <a:pt x="2188256" y="0"/>
                  <a:pt x="2819400" y="631144"/>
                  <a:pt x="2819400" y="1409700"/>
                </a:cubicBezTo>
                <a:cubicBezTo>
                  <a:pt x="2819400" y="2188256"/>
                  <a:pt x="2188256" y="2819400"/>
                  <a:pt x="1409700" y="2819400"/>
                </a:cubicBezTo>
                <a:cubicBezTo>
                  <a:pt x="631144" y="2819400"/>
                  <a:pt x="0" y="2188256"/>
                  <a:pt x="0" y="1409700"/>
                </a:cubicBezTo>
                <a:cubicBezTo>
                  <a:pt x="0" y="631144"/>
                  <a:pt x="631144" y="0"/>
                  <a:pt x="14097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5482397"/>
      </p:ext>
    </p:extLst>
  </p:cSld>
  <p:clrMapOvr>
    <a:masterClrMapping/>
  </p:clrMapOvr>
  <p:transition spd="slow" advTm="3000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2019/5/9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/>
        </p:nvSpPr>
        <p:spPr>
          <a:xfrm>
            <a:off x="-1568450" y="-2621280"/>
            <a:ext cx="2956560" cy="295656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317500" dist="1524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18901484-19EC-4F92-A93B-CA9723FBCBFC}"/>
              </a:ext>
            </a:extLst>
          </p:cNvPr>
          <p:cNvGrpSpPr/>
          <p:nvPr/>
        </p:nvGrpSpPr>
        <p:grpSpPr>
          <a:xfrm>
            <a:off x="-1183005" y="-1325244"/>
            <a:ext cx="7867650" cy="7867650"/>
            <a:chOff x="-1183005" y="-959485"/>
            <a:chExt cx="7867650" cy="7867650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183005" y="-959485"/>
              <a:ext cx="7867650" cy="7867650"/>
            </a:xfrm>
            <a:prstGeom prst="rect">
              <a:avLst/>
            </a:prstGeom>
          </p:spPr>
        </p:pic>
        <p:sp>
          <p:nvSpPr>
            <p:cNvPr id="11" name="椭圆 10"/>
            <p:cNvSpPr/>
            <p:nvPr/>
          </p:nvSpPr>
          <p:spPr>
            <a:xfrm>
              <a:off x="1021080" y="-183515"/>
              <a:ext cx="4557395" cy="455739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90500" dist="76200" dir="2700000" sx="104000" sy="104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" name="椭圆 11"/>
            <p:cNvSpPr/>
            <p:nvPr/>
          </p:nvSpPr>
          <p:spPr>
            <a:xfrm>
              <a:off x="822960" y="-41275"/>
              <a:ext cx="4415155" cy="4415155"/>
            </a:xfrm>
            <a:prstGeom prst="ellipse">
              <a:avLst/>
            </a:prstGeom>
            <a:noFill/>
            <a:ln w="22225" cmpd="sng">
              <a:solidFill>
                <a:schemeClr val="bg1"/>
              </a:solidFill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n w="31750">
                  <a:solidFill>
                    <a:schemeClr val="bg1"/>
                  </a:solidFill>
                </a:ln>
              </a:endParaRPr>
            </a:p>
          </p:txBody>
        </p:sp>
        <p:pic>
          <p:nvPicPr>
            <p:cNvPr id="15" name="图片 14" descr="好好搭搭logo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22960" y="1332230"/>
              <a:ext cx="4472305" cy="1668145"/>
            </a:xfrm>
            <a:prstGeom prst="rect">
              <a:avLst/>
            </a:prstGeom>
          </p:spPr>
        </p:pic>
      </p:grpSp>
      <p:sp>
        <p:nvSpPr>
          <p:cNvPr id="32" name="椭圆 31"/>
          <p:cNvSpPr/>
          <p:nvPr/>
        </p:nvSpPr>
        <p:spPr>
          <a:xfrm>
            <a:off x="7627620" y="-1689100"/>
            <a:ext cx="3021330" cy="302133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1" name="圆: 空心 30"/>
          <p:cNvSpPr/>
          <p:nvPr/>
        </p:nvSpPr>
        <p:spPr>
          <a:xfrm>
            <a:off x="6203315" y="5173345"/>
            <a:ext cx="1356995" cy="135699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圆: 空心 15"/>
          <p:cNvSpPr/>
          <p:nvPr/>
        </p:nvSpPr>
        <p:spPr>
          <a:xfrm>
            <a:off x="11065258" y="6034500"/>
            <a:ext cx="667827" cy="667827"/>
          </a:xfrm>
          <a:prstGeom prst="donut">
            <a:avLst/>
          </a:prstGeom>
          <a:solidFill>
            <a:srgbClr val="FFC000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圆: 空心 15"/>
          <p:cNvSpPr/>
          <p:nvPr/>
        </p:nvSpPr>
        <p:spPr>
          <a:xfrm>
            <a:off x="822960" y="5509895"/>
            <a:ext cx="1020445" cy="1020445"/>
          </a:xfrm>
          <a:prstGeom prst="donut">
            <a:avLst/>
          </a:prstGeom>
          <a:solidFill>
            <a:schemeClr val="bg1">
              <a:lumMod val="85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圆: 空心 15"/>
          <p:cNvSpPr/>
          <p:nvPr/>
        </p:nvSpPr>
        <p:spPr>
          <a:xfrm>
            <a:off x="870585" y="4045585"/>
            <a:ext cx="339090" cy="339090"/>
          </a:xfrm>
          <a:prstGeom prst="donut">
            <a:avLst/>
          </a:prstGeom>
          <a:solidFill>
            <a:schemeClr val="bg1">
              <a:lumMod val="85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44299F56-D970-44FE-B1E2-A6C6391E4221}"/>
              </a:ext>
            </a:extLst>
          </p:cNvPr>
          <p:cNvGrpSpPr/>
          <p:nvPr/>
        </p:nvGrpSpPr>
        <p:grpSpPr>
          <a:xfrm>
            <a:off x="295932" y="2847975"/>
            <a:ext cx="11814766" cy="2186286"/>
            <a:chOff x="1040130" y="3925753"/>
            <a:chExt cx="11814766" cy="2186286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EF2EE567-3B06-46C3-8850-37DFCD9193E9}"/>
                </a:ext>
              </a:extLst>
            </p:cNvPr>
            <p:cNvSpPr/>
            <p:nvPr/>
          </p:nvSpPr>
          <p:spPr>
            <a:xfrm>
              <a:off x="1040130" y="3925753"/>
              <a:ext cx="11083836" cy="2186286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620565" y="4004846"/>
              <a:ext cx="11234331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just"/>
              <a:r>
                <a:rPr lang="zh-CN" altLang="en-US" sz="6000" b="1" dirty="0">
                  <a:latin typeface="+mj-ea"/>
                  <a:ea typeface="+mj-ea"/>
                </a:rPr>
                <a:t>基于物联网的</a:t>
              </a:r>
              <a:r>
                <a:rPr lang="en-US" altLang="zh-CN" sz="6000" b="1" dirty="0">
                  <a:latin typeface="+mj-ea"/>
                  <a:ea typeface="+mj-ea"/>
                </a:rPr>
                <a:t>WU-Link</a:t>
              </a:r>
              <a:r>
                <a:rPr lang="zh-CN" altLang="en-US" sz="6000" b="1" dirty="0">
                  <a:latin typeface="+mj-ea"/>
                  <a:ea typeface="+mj-ea"/>
                </a:rPr>
                <a:t>造物入门</a:t>
              </a:r>
              <a:endParaRPr lang="en-US" altLang="zh-CN" sz="6000" b="1" dirty="0">
                <a:latin typeface="+mj-ea"/>
                <a:ea typeface="+mj-ea"/>
              </a:endParaRPr>
            </a:p>
            <a:p>
              <a:pPr lvl="0" algn="just"/>
              <a:r>
                <a:rPr lang="zh-CN" altLang="en-US" sz="6000" b="1" dirty="0">
                  <a:latin typeface="+mj-ea"/>
                  <a:ea typeface="+mj-ea"/>
                </a:rPr>
                <a:t>                   </a:t>
              </a:r>
              <a:r>
                <a:rPr lang="zh-CN" altLang="en-US" sz="4800" b="1" dirty="0">
                  <a:latin typeface="+mj-ea"/>
                  <a:ea typeface="+mj-ea"/>
                </a:rPr>
                <a:t>物联网点读机</a:t>
              </a:r>
            </a:p>
          </p:txBody>
        </p:sp>
      </p:grp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855A7BEE-675B-4887-9147-04CCBF170329}"/>
              </a:ext>
            </a:extLst>
          </p:cNvPr>
          <p:cNvCxnSpPr/>
          <p:nvPr/>
        </p:nvCxnSpPr>
        <p:spPr>
          <a:xfrm>
            <a:off x="6684645" y="4538175"/>
            <a:ext cx="13090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slow"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79" cy="535920"/>
            <a:chOff x="5889208" y="2046684"/>
            <a:chExt cx="2286511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28" y="2046684"/>
              <a:ext cx="1627391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作品制作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4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148BE39-9D02-4BFF-9F96-E4D4EFE53A52}"/>
              </a:ext>
            </a:extLst>
          </p:cNvPr>
          <p:cNvSpPr/>
          <p:nvPr/>
        </p:nvSpPr>
        <p:spPr>
          <a:xfrm>
            <a:off x="662779" y="1633819"/>
            <a:ext cx="6179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第一步：编写读取物联网服务器消息的</a:t>
            </a:r>
            <a:r>
              <a:rPr lang="en-US" altLang="zh-CN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程序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62123AC-C5B8-4B02-B6B0-A8DD6C2C50D7}"/>
              </a:ext>
            </a:extLst>
          </p:cNvPr>
          <p:cNvSpPr/>
          <p:nvPr/>
        </p:nvSpPr>
        <p:spPr>
          <a:xfrm>
            <a:off x="886142" y="3119309"/>
            <a:ext cx="6479392" cy="2104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幼圆" panose="02010509060101010101" pitchFamily="49" charset="-122"/>
                <a:ea typeface="幼圆" panose="02010509060101010101" pitchFamily="49" charset="-122"/>
              </a:rPr>
              <a:t>编写用于读取“好好搭搭”物联网服务器消息的</a:t>
            </a:r>
            <a:r>
              <a:rPr lang="en-US" altLang="zh-CN" b="1" dirty="0">
                <a:latin typeface="幼圆" panose="02010509060101010101" pitchFamily="49" charset="-122"/>
                <a:ea typeface="幼圆" panose="02010509060101010101" pitchFamily="49" charset="-122"/>
              </a:rPr>
              <a:t>WU-Link</a:t>
            </a:r>
            <a:r>
              <a:rPr lang="zh-CN" altLang="en-US" b="1" dirty="0">
                <a:latin typeface="幼圆" panose="02010509060101010101" pitchFamily="49" charset="-122"/>
                <a:ea typeface="幼圆" panose="02010509060101010101" pitchFamily="49" charset="-122"/>
              </a:rPr>
              <a:t>程序：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1.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首先初始化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WU-Link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点阵屏；  </a:t>
            </a:r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2.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然后重复进行判断：如果检测到“好好搭搭”物联网服务器上有新的消息，就清除点阵屏原来显示的内容，显示从服务器上读取到的新消息。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0E678A1F-E594-4F67-BE1F-14A7292C2FD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493" y="1288726"/>
            <a:ext cx="2580640" cy="109029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19D50E3-6C0E-4B95-B8AD-4FBBD1FFC56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493" y="2930643"/>
            <a:ext cx="362140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15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171816" y="2331721"/>
            <a:ext cx="2766060" cy="276606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47" name="矩形 46"/>
          <p:cNvSpPr/>
          <p:nvPr/>
        </p:nvSpPr>
        <p:spPr>
          <a:xfrm>
            <a:off x="1775696" y="484540"/>
            <a:ext cx="1420582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试一试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283CC279-A6B2-4646-9FFC-D22907042075}"/>
              </a:ext>
            </a:extLst>
          </p:cNvPr>
          <p:cNvSpPr/>
          <p:nvPr/>
        </p:nvSpPr>
        <p:spPr>
          <a:xfrm>
            <a:off x="291173" y="235808"/>
            <a:ext cx="1082241" cy="108224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1A35613-85FB-47CA-AF22-D6DAFC37D96D}"/>
              </a:ext>
            </a:extLst>
          </p:cNvPr>
          <p:cNvSpPr/>
          <p:nvPr/>
        </p:nvSpPr>
        <p:spPr>
          <a:xfrm>
            <a:off x="1439109" y="3190665"/>
            <a:ext cx="9313782" cy="476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8920">
              <a:lnSpc>
                <a:spcPct val="120000"/>
              </a:lnSpc>
              <a:spcBef>
                <a:spcPts val="620"/>
              </a:spcBef>
              <a:spcAft>
                <a:spcPts val="0"/>
              </a:spcAft>
            </a:pP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任务一：编写读取物联网服务器消息的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WU-Link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端的程序</a:t>
            </a:r>
            <a:endParaRPr lang="zh-CN" altLang="zh-CN" sz="2400" dirty="0">
              <a:latin typeface="幼圆" panose="02010509060101010101" pitchFamily="49" charset="-122"/>
              <a:ea typeface="幼圆" panose="02010509060101010101" pitchFamily="49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34349 -0.3354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7" grpId="0"/>
      <p:bldP spid="17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79" cy="535920"/>
            <a:chOff x="5889208" y="2046684"/>
            <a:chExt cx="2286511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28" y="2046684"/>
              <a:ext cx="1627391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作品制作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4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5415565-2491-43AA-B36E-71DF51CDA54C}"/>
              </a:ext>
            </a:extLst>
          </p:cNvPr>
          <p:cNvSpPr/>
          <p:nvPr/>
        </p:nvSpPr>
        <p:spPr>
          <a:xfrm>
            <a:off x="662779" y="1338071"/>
            <a:ext cx="62603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第二步：编写向物联网服务器发送消息的</a:t>
            </a:r>
            <a:r>
              <a:rPr lang="en-US" altLang="zh-CN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Scratch</a:t>
            </a:r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程序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9434FA3-356F-4ACB-B934-31573426266D}"/>
              </a:ext>
            </a:extLst>
          </p:cNvPr>
          <p:cNvSpPr/>
          <p:nvPr/>
        </p:nvSpPr>
        <p:spPr>
          <a:xfrm>
            <a:off x="662779" y="1937392"/>
            <a:ext cx="10833791" cy="904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幼圆" panose="02010509060101010101" pitchFamily="49" charset="-122"/>
                <a:ea typeface="幼圆" panose="02010509060101010101" pitchFamily="49" charset="-122"/>
              </a:rPr>
              <a:t>编写向“好好搭搭”物联网服务器发送消息的程序，方法采用</a:t>
            </a:r>
            <a:r>
              <a:rPr lang="en-US" altLang="zh-CN" sz="2000" dirty="0">
                <a:latin typeface="幼圆" panose="02010509060101010101" pitchFamily="49" charset="-122"/>
                <a:ea typeface="幼圆" panose="02010509060101010101" pitchFamily="49" charset="-122"/>
              </a:rPr>
              <a:t>Scratch</a:t>
            </a:r>
            <a:r>
              <a:rPr lang="zh-CN" altLang="en-US" sz="2000" dirty="0">
                <a:latin typeface="幼圆" panose="02010509060101010101" pitchFamily="49" charset="-122"/>
                <a:ea typeface="幼圆" panose="02010509060101010101" pitchFamily="49" charset="-122"/>
              </a:rPr>
              <a:t>编写的发送消息程序</a:t>
            </a:r>
            <a:endParaRPr lang="en-US" altLang="zh-CN" sz="20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步骤如下：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8D1DCF9-E3A7-447C-A128-BA51A1306D86}"/>
              </a:ext>
            </a:extLst>
          </p:cNvPr>
          <p:cNvSpPr/>
          <p:nvPr/>
        </p:nvSpPr>
        <p:spPr>
          <a:xfrm>
            <a:off x="1831594" y="3000945"/>
            <a:ext cx="83106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>
                <a:latin typeface="幼圆" panose="02010509060101010101" pitchFamily="49" charset="-122"/>
                <a:ea typeface="幼圆" panose="02010509060101010101" pitchFamily="49" charset="-122"/>
              </a:rPr>
              <a:t>1</a:t>
            </a:r>
            <a:r>
              <a:rPr lang="zh-CN" altLang="en-US" sz="2000" dirty="0">
                <a:latin typeface="幼圆" panose="02010509060101010101" pitchFamily="49" charset="-122"/>
                <a:ea typeface="幼圆" panose="02010509060101010101" pitchFamily="49" charset="-122"/>
              </a:rPr>
              <a:t>、进入“好好搭搭”</a:t>
            </a:r>
            <a:r>
              <a:rPr lang="en-US" altLang="zh-CN" sz="2000" dirty="0">
                <a:latin typeface="幼圆" panose="02010509060101010101" pitchFamily="49" charset="-122"/>
                <a:ea typeface="幼圆" panose="02010509060101010101" pitchFamily="49" charset="-122"/>
              </a:rPr>
              <a:t>Scratch</a:t>
            </a:r>
            <a:r>
              <a:rPr lang="zh-CN" altLang="en-US" sz="2000" dirty="0">
                <a:latin typeface="幼圆" panose="02010509060101010101" pitchFamily="49" charset="-122"/>
                <a:ea typeface="幼圆" panose="02010509060101010101" pitchFamily="49" charset="-122"/>
              </a:rPr>
              <a:t>在线编程网页、添加舞台背景图片和角色</a:t>
            </a:r>
          </a:p>
        </p:txBody>
      </p:sp>
      <p:pic>
        <p:nvPicPr>
          <p:cNvPr id="11" name="image96.jpeg">
            <a:extLst>
              <a:ext uri="{FF2B5EF4-FFF2-40B4-BE49-F238E27FC236}">
                <a16:creationId xmlns:a16="http://schemas.microsoft.com/office/drawing/2014/main" id="{657DBB9F-CA7D-4240-BA71-6D58123E985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92963" y="3725283"/>
            <a:ext cx="3373029" cy="252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58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79" cy="535920"/>
            <a:chOff x="5889208" y="2046684"/>
            <a:chExt cx="2286511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28" y="2046684"/>
              <a:ext cx="1627391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作品制作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4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03.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5415565-2491-43AA-B36E-71DF51CDA54C}"/>
              </a:ext>
            </a:extLst>
          </p:cNvPr>
          <p:cNvSpPr/>
          <p:nvPr/>
        </p:nvSpPr>
        <p:spPr>
          <a:xfrm>
            <a:off x="662779" y="1338071"/>
            <a:ext cx="62603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第二步：编写向物联网服务器发送消息的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Scratch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程序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8D1DCF9-E3A7-447C-A128-BA51A1306D86}"/>
              </a:ext>
            </a:extLst>
          </p:cNvPr>
          <p:cNvSpPr/>
          <p:nvPr/>
        </p:nvSpPr>
        <p:spPr>
          <a:xfrm>
            <a:off x="942361" y="1779774"/>
            <a:ext cx="99717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  <a:cs typeface="+mn-cs"/>
              </a:rPr>
              <a:t>    2</a:t>
            </a:r>
            <a:r>
              <a:rPr lang="zh-CN" altLang="en-US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、要在</a:t>
            </a:r>
            <a:r>
              <a:rPr lang="en-US" altLang="zh-CN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Scratch</a:t>
            </a:r>
            <a:r>
              <a:rPr lang="zh-CN" altLang="en-US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中编写向“好好搭搭”物联网服务器发送消息的程序，还必须添加“好好搭搭”物联网扩展指令。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69B9A670-326F-4896-82D7-9E10BA7574F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"/>
          <a:stretch/>
        </p:blipFill>
        <p:spPr bwMode="auto">
          <a:xfrm>
            <a:off x="374256" y="2982259"/>
            <a:ext cx="2537198" cy="24200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2DB7F39A-A44D-490A-AA0D-48F0B3B4E6B1}"/>
              </a:ext>
            </a:extLst>
          </p:cNvPr>
          <p:cNvSpPr/>
          <p:nvPr/>
        </p:nvSpPr>
        <p:spPr>
          <a:xfrm>
            <a:off x="601286" y="5573513"/>
            <a:ext cx="181761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Scratch</a:t>
            </a:r>
            <a:r>
              <a:rPr lang="zh-CN" altLang="en-US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界面中</a:t>
            </a:r>
            <a:r>
              <a:rPr lang="zh-CN" altLang="zh-CN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单击</a:t>
            </a:r>
            <a:r>
              <a:rPr lang="en-US" altLang="zh-CN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“</a:t>
            </a:r>
            <a:r>
              <a:rPr lang="zh-CN" altLang="zh-CN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更多模块</a:t>
            </a:r>
            <a:r>
              <a:rPr lang="en-US" altLang="zh-CN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”</a:t>
            </a:r>
            <a:r>
              <a:rPr lang="zh-CN" altLang="zh-CN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中的</a:t>
            </a:r>
            <a:r>
              <a:rPr lang="en-US" altLang="zh-CN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“</a:t>
            </a:r>
            <a:r>
              <a:rPr lang="zh-CN" altLang="zh-CN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添加扩展</a:t>
            </a:r>
            <a:r>
              <a:rPr lang="en-US" altLang="zh-CN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”</a:t>
            </a:r>
            <a:r>
              <a:rPr lang="zh-CN" altLang="zh-CN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按钮</a:t>
            </a:r>
            <a:endParaRPr lang="zh-CN" altLang="en-US" sz="1400" dirty="0">
              <a:solidFill>
                <a:prstClr val="black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" name="箭头: 右 4">
            <a:extLst>
              <a:ext uri="{FF2B5EF4-FFF2-40B4-BE49-F238E27FC236}">
                <a16:creationId xmlns:a16="http://schemas.microsoft.com/office/drawing/2014/main" id="{A03BD1DB-BAA1-42EF-82C9-9C3102152082}"/>
              </a:ext>
            </a:extLst>
          </p:cNvPr>
          <p:cNvSpPr/>
          <p:nvPr/>
        </p:nvSpPr>
        <p:spPr>
          <a:xfrm>
            <a:off x="3069580" y="4143837"/>
            <a:ext cx="294405" cy="144895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65C62C78-C9CF-4194-B435-7FE8F52535D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" t="805" b="1009"/>
          <a:stretch/>
        </p:blipFill>
        <p:spPr bwMode="auto">
          <a:xfrm>
            <a:off x="3522111" y="3064055"/>
            <a:ext cx="4595448" cy="25094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BE5899C7-238B-47E7-A932-05A15EE95E07}"/>
              </a:ext>
            </a:extLst>
          </p:cNvPr>
          <p:cNvSpPr/>
          <p:nvPr/>
        </p:nvSpPr>
        <p:spPr>
          <a:xfrm>
            <a:off x="4225254" y="5788956"/>
            <a:ext cx="36127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在打开的对话框中双击“</a:t>
            </a:r>
            <a:r>
              <a:rPr lang="en-US" altLang="zh-CN" sz="1400" dirty="0" err="1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Haodaiot</a:t>
            </a:r>
            <a:r>
              <a:rPr lang="en-US" altLang="zh-CN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”</a:t>
            </a:r>
            <a:r>
              <a:rPr lang="zh-CN" altLang="en-US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缩略图</a:t>
            </a:r>
          </a:p>
        </p:txBody>
      </p:sp>
      <p:sp>
        <p:nvSpPr>
          <p:cNvPr id="19" name="箭头: 右 18">
            <a:extLst>
              <a:ext uri="{FF2B5EF4-FFF2-40B4-BE49-F238E27FC236}">
                <a16:creationId xmlns:a16="http://schemas.microsoft.com/office/drawing/2014/main" id="{E55882C3-7B03-43FE-A5F9-AD25CE7D0DC8}"/>
              </a:ext>
            </a:extLst>
          </p:cNvPr>
          <p:cNvSpPr/>
          <p:nvPr/>
        </p:nvSpPr>
        <p:spPr>
          <a:xfrm>
            <a:off x="8521961" y="4297893"/>
            <a:ext cx="294405" cy="144895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2E1340DB-C971-4693-AA65-4C2F0CD80181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"/>
          <a:stretch/>
        </p:blipFill>
        <p:spPr bwMode="auto">
          <a:xfrm>
            <a:off x="9220768" y="2206327"/>
            <a:ext cx="1974105" cy="31959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181E587C-D32C-462F-B8F8-CCFD614DA96C}"/>
              </a:ext>
            </a:extLst>
          </p:cNvPr>
          <p:cNvSpPr/>
          <p:nvPr/>
        </p:nvSpPr>
        <p:spPr>
          <a:xfrm>
            <a:off x="8907903" y="5619679"/>
            <a:ext cx="29037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在 “更多模块”中会自动添加三条物联网扩展指令。通过这三条指令，</a:t>
            </a:r>
            <a:r>
              <a:rPr lang="en-US" altLang="zh-CN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Scratch</a:t>
            </a:r>
            <a:r>
              <a:rPr lang="zh-CN" altLang="en-US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才可以向“好好搭搭”物联网服务器发送或者接收消息。</a:t>
            </a:r>
          </a:p>
        </p:txBody>
      </p:sp>
    </p:spTree>
    <p:extLst>
      <p:ext uri="{BB962C8B-B14F-4D97-AF65-F5344CB8AC3E}">
        <p14:creationId xmlns:p14="http://schemas.microsoft.com/office/powerpoint/2010/main" val="286342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2" grpId="0"/>
      <p:bldP spid="5" grpId="0" animBg="1"/>
      <p:bldP spid="6" grpId="0"/>
      <p:bldP spid="19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79" cy="535920"/>
            <a:chOff x="5889208" y="2046684"/>
            <a:chExt cx="2286511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28" y="2046684"/>
              <a:ext cx="1627391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作品制作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4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03.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5415565-2491-43AA-B36E-71DF51CDA54C}"/>
              </a:ext>
            </a:extLst>
          </p:cNvPr>
          <p:cNvSpPr/>
          <p:nvPr/>
        </p:nvSpPr>
        <p:spPr>
          <a:xfrm>
            <a:off x="662779" y="1338071"/>
            <a:ext cx="62603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第二步：编写向物联网服务器发送消息的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Scratch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程序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8D1DCF9-E3A7-447C-A128-BA51A1306D86}"/>
              </a:ext>
            </a:extLst>
          </p:cNvPr>
          <p:cNvSpPr/>
          <p:nvPr/>
        </p:nvSpPr>
        <p:spPr>
          <a:xfrm>
            <a:off x="942361" y="1779774"/>
            <a:ext cx="99717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  <a:cs typeface="+mn-cs"/>
              </a:rPr>
              <a:t>    3</a:t>
            </a:r>
            <a:r>
              <a:rPr lang="zh-CN" altLang="en-US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、做好以上准备工作以后，就可以按以下步骤编写程序，向“好好搭搭”物联网服务器发送消息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9D8064F-F5AD-4992-AA05-08363A7F5C20}"/>
              </a:ext>
            </a:extLst>
          </p:cNvPr>
          <p:cNvSpPr/>
          <p:nvPr/>
        </p:nvSpPr>
        <p:spPr>
          <a:xfrm>
            <a:off x="1322362" y="4032737"/>
            <a:ext cx="339225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在 “</a:t>
            </a:r>
            <a:r>
              <a:rPr lang="en-US" altLang="zh-CN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cat1”</a:t>
            </a:r>
            <a:r>
              <a:rPr lang="zh-CN" altLang="en-US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角色缩略图中，添加脚本，让小猫被点击的时候会播放声音、给“好好搭搭”服务器发送消息“</a:t>
            </a:r>
            <a:r>
              <a:rPr lang="en-US" altLang="zh-CN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Cat”</a:t>
            </a:r>
            <a:r>
              <a:rPr lang="zh-CN" altLang="en-US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。</a:t>
            </a:r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id="{5D2DC5FE-25B3-4E04-B7CD-22FE68C4EFB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595" y="2768117"/>
            <a:ext cx="2937510" cy="1072515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2C1BAA49-C904-4C8F-A306-E25C91D457A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790" y="2752636"/>
            <a:ext cx="3074035" cy="106553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CC5E0069-82C6-4F2B-8DD0-E0CF2417722C}"/>
              </a:ext>
            </a:extLst>
          </p:cNvPr>
          <p:cNvSpPr/>
          <p:nvPr/>
        </p:nvSpPr>
        <p:spPr>
          <a:xfrm>
            <a:off x="7092458" y="4032737"/>
            <a:ext cx="32856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在“</a:t>
            </a:r>
            <a:r>
              <a:rPr lang="en-US" altLang="zh-CN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apple”</a:t>
            </a:r>
            <a:r>
              <a:rPr lang="zh-CN" altLang="en-US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角色缩略图，添加脚本，当它被点击的时候也播放声音、给“好好搭搭”服务  器发送消息“</a:t>
            </a:r>
            <a:r>
              <a:rPr lang="en-US" altLang="zh-CN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Apple”</a:t>
            </a:r>
            <a:r>
              <a:rPr lang="zh-CN" altLang="en-US" sz="1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。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E6A6F980-F0B5-4A2F-B423-3C60B06A00D2}"/>
              </a:ext>
            </a:extLst>
          </p:cNvPr>
          <p:cNvSpPr/>
          <p:nvPr/>
        </p:nvSpPr>
        <p:spPr>
          <a:xfrm>
            <a:off x="1197610" y="5385709"/>
            <a:ext cx="99717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  <a:cs typeface="+mn-cs"/>
              </a:rPr>
              <a:t>注意：</a:t>
            </a:r>
            <a:r>
              <a:rPr lang="zh-CN" altLang="en-US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“发送消息”指令就是上一步添加的“好好搭搭”物联网指令，中间的</a:t>
            </a:r>
            <a:r>
              <a:rPr lang="en-US" altLang="zh-CN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MAC</a:t>
            </a:r>
            <a:r>
              <a:rPr lang="zh-CN" altLang="en-US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地址参数应该修改为</a:t>
            </a:r>
            <a:r>
              <a:rPr lang="zh-CN" altLang="en-US" sz="2000" b="1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实际绑定</a:t>
            </a:r>
            <a:r>
              <a:rPr lang="en-US" altLang="zh-CN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WU-Link</a:t>
            </a:r>
            <a:r>
              <a:rPr lang="zh-CN" altLang="en-US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的</a:t>
            </a:r>
            <a:r>
              <a:rPr lang="en-US" altLang="zh-CN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MAC</a:t>
            </a:r>
            <a:r>
              <a:rPr lang="zh-CN" altLang="en-US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地址。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388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3" grpId="0"/>
      <p:bldP spid="8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171816" y="2331721"/>
            <a:ext cx="2766060" cy="276606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47" name="矩形 46"/>
          <p:cNvSpPr/>
          <p:nvPr/>
        </p:nvSpPr>
        <p:spPr>
          <a:xfrm>
            <a:off x="1775696" y="484540"/>
            <a:ext cx="1420582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试一试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283CC279-A6B2-4646-9FFC-D22907042075}"/>
              </a:ext>
            </a:extLst>
          </p:cNvPr>
          <p:cNvSpPr/>
          <p:nvPr/>
        </p:nvSpPr>
        <p:spPr>
          <a:xfrm>
            <a:off x="291173" y="235808"/>
            <a:ext cx="1082241" cy="108224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B4D8C65-4F7F-4E9B-93C0-4EA1B843FF99}"/>
              </a:ext>
            </a:extLst>
          </p:cNvPr>
          <p:cNvSpPr/>
          <p:nvPr/>
        </p:nvSpPr>
        <p:spPr>
          <a:xfrm>
            <a:off x="1373414" y="2659814"/>
            <a:ext cx="9759166" cy="858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范例中的两个角色，单击后播放的只是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Scratch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声音库中的声音，并不是这个单词的读音。能不能在“声音”选  项卡中自己录制单词的读音，点击后播放的是这个单词的朗读声。</a:t>
            </a:r>
          </a:p>
        </p:txBody>
      </p:sp>
    </p:spTree>
    <p:extLst>
      <p:ext uri="{BB962C8B-B14F-4D97-AF65-F5344CB8AC3E}">
        <p14:creationId xmlns:p14="http://schemas.microsoft.com/office/powerpoint/2010/main" val="15678885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34349 -0.3354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7" grpId="0"/>
      <p:bldP spid="17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79" cy="535920"/>
            <a:chOff x="5889208" y="2046684"/>
            <a:chExt cx="2286511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28" y="2046684"/>
              <a:ext cx="1627391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作品制作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4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03.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5415565-2491-43AA-B36E-71DF51CDA54C}"/>
              </a:ext>
            </a:extLst>
          </p:cNvPr>
          <p:cNvSpPr/>
          <p:nvPr/>
        </p:nvSpPr>
        <p:spPr>
          <a:xfrm>
            <a:off x="720497" y="1249139"/>
            <a:ext cx="42883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第三步：实际体验“物联网点读机”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B76AF1D-F723-48BD-922F-A088B0AD3209}"/>
              </a:ext>
            </a:extLst>
          </p:cNvPr>
          <p:cNvSpPr/>
          <p:nvPr/>
        </p:nvSpPr>
        <p:spPr>
          <a:xfrm>
            <a:off x="1705762" y="2132713"/>
            <a:ext cx="80925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按以下步骤分别运行这两个程序，体验“物联网点读机”的实际功能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F2AA7FB-752E-4828-9A37-497D8F9D13F3}"/>
              </a:ext>
            </a:extLst>
          </p:cNvPr>
          <p:cNvSpPr/>
          <p:nvPr/>
        </p:nvSpPr>
        <p:spPr>
          <a:xfrm>
            <a:off x="886142" y="2923941"/>
            <a:ext cx="10682276" cy="1388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将</a:t>
            </a:r>
            <a:r>
              <a:rPr lang="en-US" altLang="zh-CN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WU-Link</a:t>
            </a:r>
            <a:r>
              <a:rPr lang="zh-CN" altLang="en-US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物联网消息显示程序编译、下载到实际所绑定的</a:t>
            </a:r>
            <a:r>
              <a:rPr lang="en-US" altLang="zh-CN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WU-Link</a:t>
            </a:r>
            <a:r>
              <a:rPr lang="zh-CN" altLang="en-US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中。程序运行后，</a:t>
            </a:r>
            <a:r>
              <a:rPr lang="en-US" altLang="zh-CN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WU-Link</a:t>
            </a:r>
            <a:r>
              <a:rPr lang="zh-CN" altLang="en-US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会检测“好好  搭搭”物联网服务器上有没有新的消息，如果有就会显示。</a:t>
            </a:r>
            <a:endParaRPr lang="en-US" altLang="zh-CN" sz="2000" dirty="0">
              <a:solidFill>
                <a:prstClr val="black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68A7FD4-FDEF-47A3-895F-985EDC428BE6}"/>
              </a:ext>
            </a:extLst>
          </p:cNvPr>
          <p:cNvSpPr/>
          <p:nvPr/>
        </p:nvSpPr>
        <p:spPr>
          <a:xfrm>
            <a:off x="886142" y="4436305"/>
            <a:ext cx="10497719" cy="858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2</a:t>
            </a:r>
            <a:r>
              <a:rPr lang="en-US" altLang="zh-CN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. </a:t>
            </a:r>
            <a:r>
              <a:rPr lang="zh-CN" altLang="en-US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再运行</a:t>
            </a:r>
            <a:r>
              <a:rPr lang="en-US" altLang="zh-CN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Scratch</a:t>
            </a:r>
            <a:r>
              <a:rPr lang="zh-CN" altLang="en-US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编写的消息发送程序，随着单击“</a:t>
            </a:r>
            <a:r>
              <a:rPr lang="en-US" altLang="zh-CN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cat1”</a:t>
            </a:r>
            <a:r>
              <a:rPr lang="zh-CN" altLang="en-US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或者“</a:t>
            </a:r>
            <a:r>
              <a:rPr lang="en-US" altLang="zh-CN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apple”</a:t>
            </a:r>
            <a:r>
              <a:rPr lang="zh-CN" altLang="en-US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角色，除了会在</a:t>
            </a:r>
            <a:r>
              <a:rPr lang="en-US" altLang="zh-CN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Scratch</a:t>
            </a:r>
            <a:r>
              <a:rPr lang="zh-CN" altLang="en-US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程序网页中播放声  音，也会在</a:t>
            </a:r>
            <a:r>
              <a:rPr lang="en-US" altLang="zh-CN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WU-Link</a:t>
            </a:r>
            <a:r>
              <a:rPr lang="zh-CN" altLang="en-US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点阵屏上同步显示</a:t>
            </a:r>
            <a:r>
              <a:rPr lang="en-US" altLang="zh-CN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Scratch</a:t>
            </a:r>
            <a:r>
              <a:rPr lang="zh-CN" altLang="en-US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发送的单词。</a:t>
            </a:r>
          </a:p>
        </p:txBody>
      </p:sp>
    </p:spTree>
    <p:extLst>
      <p:ext uri="{BB962C8B-B14F-4D97-AF65-F5344CB8AC3E}">
        <p14:creationId xmlns:p14="http://schemas.microsoft.com/office/powerpoint/2010/main" val="7567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171816" y="2331721"/>
            <a:ext cx="2766060" cy="276606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47" name="矩形 46"/>
          <p:cNvSpPr/>
          <p:nvPr/>
        </p:nvSpPr>
        <p:spPr>
          <a:xfrm>
            <a:off x="1775696" y="484540"/>
            <a:ext cx="1420582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试一试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283CC279-A6B2-4646-9FFC-D22907042075}"/>
              </a:ext>
            </a:extLst>
          </p:cNvPr>
          <p:cNvSpPr/>
          <p:nvPr/>
        </p:nvSpPr>
        <p:spPr>
          <a:xfrm>
            <a:off x="291173" y="235808"/>
            <a:ext cx="1082241" cy="108224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1A35613-85FB-47CA-AF22-D6DAFC37D96D}"/>
              </a:ext>
            </a:extLst>
          </p:cNvPr>
          <p:cNvSpPr/>
          <p:nvPr/>
        </p:nvSpPr>
        <p:spPr>
          <a:xfrm>
            <a:off x="542488" y="3015734"/>
            <a:ext cx="11107023" cy="559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8920">
              <a:lnSpc>
                <a:spcPct val="150000"/>
              </a:lnSpc>
              <a:spcBef>
                <a:spcPts val="620"/>
              </a:spcBef>
              <a:spcAft>
                <a:spcPts val="0"/>
              </a:spcAft>
            </a:pP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范例中只有两个角色，能不能再添加其它的角色，让这个物联网点读机更有用？</a:t>
            </a:r>
          </a:p>
        </p:txBody>
      </p:sp>
    </p:spTree>
    <p:extLst>
      <p:ext uri="{BB962C8B-B14F-4D97-AF65-F5344CB8AC3E}">
        <p14:creationId xmlns:p14="http://schemas.microsoft.com/office/powerpoint/2010/main" val="131240117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34349 -0.3354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7" grpId="0"/>
      <p:bldP spid="17" grpId="0" animBg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171816" y="2331721"/>
            <a:ext cx="2766060" cy="276606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47" name="矩形 46"/>
          <p:cNvSpPr/>
          <p:nvPr/>
        </p:nvSpPr>
        <p:spPr>
          <a:xfrm>
            <a:off x="1536980" y="417163"/>
            <a:ext cx="2244525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拓展与思考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283CC279-A6B2-4646-9FFC-D22907042075}"/>
              </a:ext>
            </a:extLst>
          </p:cNvPr>
          <p:cNvSpPr/>
          <p:nvPr/>
        </p:nvSpPr>
        <p:spPr>
          <a:xfrm>
            <a:off x="291173" y="235808"/>
            <a:ext cx="1082241" cy="108224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0A4DFD8-1E66-442C-9B78-8FC80841226D}"/>
              </a:ext>
            </a:extLst>
          </p:cNvPr>
          <p:cNvSpPr/>
          <p:nvPr/>
        </p:nvSpPr>
        <p:spPr>
          <a:xfrm>
            <a:off x="1255908" y="3302138"/>
            <a:ext cx="10102786" cy="412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 marR="86995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</a:pPr>
            <a:r>
              <a:rPr lang="zh-CN" altLang="en-US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通过</a:t>
            </a:r>
            <a:r>
              <a:rPr lang="en-US" altLang="zh-CN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Scratch</a:t>
            </a:r>
            <a:r>
              <a:rPr lang="zh-CN" altLang="en-US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向</a:t>
            </a:r>
            <a:r>
              <a:rPr lang="en-US" altLang="zh-CN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WU-Link</a:t>
            </a:r>
            <a:r>
              <a:rPr lang="zh-CN" altLang="en-US" sz="20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发送消息，除了可以制作点读机，还可以制作哪些更有趣的应用？</a:t>
            </a:r>
            <a:endParaRPr lang="zh-CN" altLang="zh-CN" sz="2000" dirty="0">
              <a:solidFill>
                <a:prstClr val="black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738593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34349 -0.3354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7" grpId="0"/>
      <p:bldP spid="17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082675" y="1349375"/>
            <a:ext cx="5982335" cy="598233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b="1">
              <a:latin typeface="Century Gothic" panose="020B0502020202020204" pitchFamily="34" charset="0"/>
            </a:endParaRPr>
          </a:p>
        </p:txBody>
      </p:sp>
      <p:sp>
        <p:nvSpPr>
          <p:cNvPr id="15" name="圆: 空心 6"/>
          <p:cNvSpPr/>
          <p:nvPr/>
        </p:nvSpPr>
        <p:spPr>
          <a:xfrm>
            <a:off x="6895465" y="709295"/>
            <a:ext cx="1443990" cy="1443990"/>
          </a:xfrm>
          <a:prstGeom prst="donut">
            <a:avLst/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圆: 空心 6"/>
          <p:cNvSpPr/>
          <p:nvPr/>
        </p:nvSpPr>
        <p:spPr>
          <a:xfrm>
            <a:off x="10522585" y="869950"/>
            <a:ext cx="479425" cy="479425"/>
          </a:xfrm>
          <a:prstGeom prst="donut">
            <a:avLst/>
          </a:prstGeom>
          <a:solidFill>
            <a:srgbClr val="FFC00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509651" y="3159055"/>
            <a:ext cx="2448106" cy="769441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131B0C"/>
                </a:solidFill>
                <a:effectLst/>
              </a:rPr>
              <a:t>课程思路</a:t>
            </a:r>
            <a:endParaRPr lang="zh-CN" altLang="en-US" sz="4400" b="1" dirty="0">
              <a:solidFill>
                <a:srgbClr val="F2B92E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91820" y="2039620"/>
            <a:ext cx="3696335" cy="369633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682750" y="2437130"/>
            <a:ext cx="2212975" cy="22129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16" name="圆: 空心 7"/>
          <p:cNvSpPr/>
          <p:nvPr/>
        </p:nvSpPr>
        <p:spPr>
          <a:xfrm>
            <a:off x="1972945" y="-501650"/>
            <a:ext cx="1736725" cy="173672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067836" y="6099969"/>
            <a:ext cx="2703670" cy="270367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191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9" grpId="0" animBg="1"/>
      <p:bldP spid="3" grpId="0" bldLvl="0" animBg="1"/>
      <p:bldP spid="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82" cy="535940"/>
            <a:chOff x="5889208" y="2046684"/>
            <a:chExt cx="2286513" cy="53592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33" y="2046684"/>
              <a:ext cx="1627388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课程思路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84803" cy="52322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01.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F443EF4-B59B-4FA2-9C4A-6135207C3109}"/>
              </a:ext>
            </a:extLst>
          </p:cNvPr>
          <p:cNvSpPr/>
          <p:nvPr/>
        </p:nvSpPr>
        <p:spPr>
          <a:xfrm>
            <a:off x="1263639" y="3085738"/>
            <a:ext cx="28552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4183C4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183C4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微软雅黑" panose="020B0503020204020204" pitchFamily="34" charset="-122"/>
              </a:rPr>
              <a:t>、模块与指令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" name="箭头: V 形 25">
            <a:extLst>
              <a:ext uri="{FF2B5EF4-FFF2-40B4-BE49-F238E27FC236}">
                <a16:creationId xmlns:a16="http://schemas.microsoft.com/office/drawing/2014/main" id="{2EF8253D-FA3E-4756-B0E2-5B61247BB32D}"/>
              </a:ext>
            </a:extLst>
          </p:cNvPr>
          <p:cNvSpPr/>
          <p:nvPr/>
        </p:nvSpPr>
        <p:spPr>
          <a:xfrm>
            <a:off x="4534136" y="3253113"/>
            <a:ext cx="729899" cy="336653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5F90B3B2-7AC7-4A95-A43B-AFB8C5D7A07B}"/>
              </a:ext>
            </a:extLst>
          </p:cNvPr>
          <p:cNvSpPr/>
          <p:nvPr/>
        </p:nvSpPr>
        <p:spPr>
          <a:xfrm>
            <a:off x="5939653" y="3162670"/>
            <a:ext cx="36824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prstClr val="black"/>
                </a:solidFill>
              </a:rPr>
              <a:t>“物联网</a:t>
            </a:r>
            <a:r>
              <a:rPr lang="en-US" altLang="zh-CN" sz="2400" b="1" dirty="0">
                <a:solidFill>
                  <a:prstClr val="black"/>
                </a:solidFill>
              </a:rPr>
              <a:t>-</a:t>
            </a:r>
            <a:r>
              <a:rPr lang="zh-CN" altLang="en-US" sz="2400" b="1" dirty="0">
                <a:solidFill>
                  <a:prstClr val="black"/>
                </a:solidFill>
              </a:rPr>
              <a:t>读取消息”指令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205D4101-3508-4D4D-9AE3-536FF9C5E9D1}"/>
              </a:ext>
            </a:extLst>
          </p:cNvPr>
          <p:cNvSpPr/>
          <p:nvPr/>
        </p:nvSpPr>
        <p:spPr>
          <a:xfrm>
            <a:off x="5939653" y="2347236"/>
            <a:ext cx="3991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prstClr val="black"/>
                </a:solidFill>
              </a:rPr>
              <a:t>“物联网</a:t>
            </a:r>
            <a:r>
              <a:rPr lang="en-US" altLang="zh-CN" sz="2400" b="1" dirty="0">
                <a:solidFill>
                  <a:prstClr val="black"/>
                </a:solidFill>
              </a:rPr>
              <a:t>-</a:t>
            </a:r>
            <a:r>
              <a:rPr lang="zh-CN" altLang="en-US" sz="2400" b="1" dirty="0">
                <a:solidFill>
                  <a:prstClr val="black"/>
                </a:solidFill>
              </a:rPr>
              <a:t>检测到消息”指令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DB9FE36C-3F0A-4BC4-8CA0-B320219E324C}"/>
              </a:ext>
            </a:extLst>
          </p:cNvPr>
          <p:cNvSpPr/>
          <p:nvPr/>
        </p:nvSpPr>
        <p:spPr>
          <a:xfrm>
            <a:off x="5939653" y="4001959"/>
            <a:ext cx="3897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prstClr val="black"/>
                </a:solidFill>
              </a:rPr>
              <a:t>“给物联网发送消息”指令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33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 animBg="1"/>
      <p:bldP spid="32" grpId="0"/>
      <p:bldP spid="34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82" cy="535940"/>
            <a:chOff x="5889208" y="2046684"/>
            <a:chExt cx="2286513" cy="53592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33" y="2046684"/>
              <a:ext cx="1627388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课程思路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84803" cy="52322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4E930DA7-31B4-4B8D-A3C1-6F2F8BF34E19}"/>
              </a:ext>
            </a:extLst>
          </p:cNvPr>
          <p:cNvSpPr/>
          <p:nvPr/>
        </p:nvSpPr>
        <p:spPr>
          <a:xfrm>
            <a:off x="1059960" y="2482335"/>
            <a:ext cx="24449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en-US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、作品制作</a:t>
            </a:r>
            <a:endParaRPr lang="zh-CN" altLang="en-US" sz="3200" dirty="0"/>
          </a:p>
        </p:txBody>
      </p:sp>
      <p:sp>
        <p:nvSpPr>
          <p:cNvPr id="40" name="箭头: V 形 39">
            <a:extLst>
              <a:ext uri="{FF2B5EF4-FFF2-40B4-BE49-F238E27FC236}">
                <a16:creationId xmlns:a16="http://schemas.microsoft.com/office/drawing/2014/main" id="{552E0BF2-7F60-4221-A843-77219466B1CD}"/>
              </a:ext>
            </a:extLst>
          </p:cNvPr>
          <p:cNvSpPr/>
          <p:nvPr/>
        </p:nvSpPr>
        <p:spPr>
          <a:xfrm>
            <a:off x="3550121" y="2605445"/>
            <a:ext cx="712263" cy="319082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A1734E09-E5EF-4E7B-B193-9BFB565189F0}"/>
              </a:ext>
            </a:extLst>
          </p:cNvPr>
          <p:cNvSpPr/>
          <p:nvPr/>
        </p:nvSpPr>
        <p:spPr>
          <a:xfrm>
            <a:off x="4890905" y="2474409"/>
            <a:ext cx="72947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第二步：编写向物联网服务器发送消息的</a:t>
            </a:r>
            <a:r>
              <a:rPr lang="en-US" altLang="zh-CN" sz="2400" b="1" dirty="0"/>
              <a:t>Scratch</a:t>
            </a:r>
            <a:r>
              <a:rPr lang="zh-CN" altLang="en-US" sz="2400" b="1" dirty="0"/>
              <a:t>程序</a:t>
            </a: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FC46AEC0-7654-4D9D-AF30-E8E50574AC46}"/>
              </a:ext>
            </a:extLst>
          </p:cNvPr>
          <p:cNvSpPr/>
          <p:nvPr/>
        </p:nvSpPr>
        <p:spPr>
          <a:xfrm>
            <a:off x="4886289" y="1760372"/>
            <a:ext cx="71545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第一步：编写读取物联网服务器消息的</a:t>
            </a:r>
            <a:r>
              <a:rPr lang="en-US" altLang="zh-CN" sz="2400" b="1" dirty="0"/>
              <a:t>WU-Link</a:t>
            </a:r>
            <a:r>
              <a:rPr lang="zh-CN" altLang="en-US" sz="2400" b="1" dirty="0"/>
              <a:t>程序</a:t>
            </a: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AA86840B-CB2C-426C-A2B3-9FE99235EE58}"/>
              </a:ext>
            </a:extLst>
          </p:cNvPr>
          <p:cNvSpPr/>
          <p:nvPr/>
        </p:nvSpPr>
        <p:spPr>
          <a:xfrm>
            <a:off x="4936623" y="3188446"/>
            <a:ext cx="5134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第三步：实际体验“物联网点读机”</a:t>
            </a: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411A1E4-4F96-4B36-8FB3-BBE924D3C900}"/>
              </a:ext>
            </a:extLst>
          </p:cNvPr>
          <p:cNvSpPr/>
          <p:nvPr/>
        </p:nvSpPr>
        <p:spPr>
          <a:xfrm>
            <a:off x="1059959" y="4117026"/>
            <a:ext cx="28552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r>
              <a:rPr lang="zh-CN" altLang="en-US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、拓展与思考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2363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  <p:bldP spid="41" grpId="0"/>
      <p:bldP spid="42" grpId="0"/>
      <p:bldP spid="43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082675" y="1349375"/>
            <a:ext cx="5982335" cy="598233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b="1">
              <a:latin typeface="Century Gothic" panose="020B0502020202020204" pitchFamily="34" charset="0"/>
            </a:endParaRPr>
          </a:p>
        </p:txBody>
      </p:sp>
      <p:sp>
        <p:nvSpPr>
          <p:cNvPr id="15" name="圆: 空心 6"/>
          <p:cNvSpPr/>
          <p:nvPr/>
        </p:nvSpPr>
        <p:spPr>
          <a:xfrm>
            <a:off x="6895465" y="709295"/>
            <a:ext cx="1443990" cy="1443990"/>
          </a:xfrm>
          <a:prstGeom prst="donut">
            <a:avLst/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圆: 空心 6"/>
          <p:cNvSpPr/>
          <p:nvPr/>
        </p:nvSpPr>
        <p:spPr>
          <a:xfrm>
            <a:off x="10522585" y="869950"/>
            <a:ext cx="479425" cy="479425"/>
          </a:xfrm>
          <a:prstGeom prst="donut">
            <a:avLst/>
          </a:prstGeom>
          <a:solidFill>
            <a:srgbClr val="FFC00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60864" y="3159055"/>
            <a:ext cx="4145687" cy="769441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131B0C"/>
                </a:solidFill>
                <a:effectLst/>
              </a:rPr>
              <a:t>认识模块与指令</a:t>
            </a:r>
            <a:endParaRPr lang="zh-CN" altLang="en-US" sz="4400" b="1" dirty="0">
              <a:solidFill>
                <a:srgbClr val="F2B92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677068" y="2408323"/>
            <a:ext cx="1904945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01</a:t>
            </a:r>
          </a:p>
        </p:txBody>
      </p:sp>
      <p:sp>
        <p:nvSpPr>
          <p:cNvPr id="14" name="椭圆 13"/>
          <p:cNvSpPr/>
          <p:nvPr/>
        </p:nvSpPr>
        <p:spPr>
          <a:xfrm>
            <a:off x="591820" y="2039620"/>
            <a:ext cx="3696335" cy="369633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682750" y="2437130"/>
            <a:ext cx="2212975" cy="22129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b="1" dirty="0">
                <a:latin typeface="Century Gothic" panose="020B0502020202020204" pitchFamily="34" charset="0"/>
              </a:rPr>
              <a:t>01</a:t>
            </a:r>
            <a:endParaRPr lang="zh-CN" alt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16" name="圆: 空心 7"/>
          <p:cNvSpPr/>
          <p:nvPr/>
        </p:nvSpPr>
        <p:spPr>
          <a:xfrm>
            <a:off x="1972945" y="-501650"/>
            <a:ext cx="1736725" cy="173672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067836" y="6099969"/>
            <a:ext cx="2703670" cy="270367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999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9" grpId="0" animBg="1"/>
      <p:bldP spid="3" grpId="0" bldLvl="0" animBg="1"/>
      <p:bldP spid="4" grpId="0"/>
      <p:bldP spid="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注: 弯曲线形 2">
            <a:extLst>
              <a:ext uri="{FF2B5EF4-FFF2-40B4-BE49-F238E27FC236}">
                <a16:creationId xmlns:a16="http://schemas.microsoft.com/office/drawing/2014/main" id="{C8FE8A68-65CB-4D52-8BAB-5CB37BA7F304}"/>
              </a:ext>
            </a:extLst>
          </p:cNvPr>
          <p:cNvSpPr/>
          <p:nvPr/>
        </p:nvSpPr>
        <p:spPr>
          <a:xfrm>
            <a:off x="6473082" y="1431659"/>
            <a:ext cx="5278577" cy="1793535"/>
          </a:xfrm>
          <a:prstGeom prst="borderCallout2">
            <a:avLst>
              <a:gd name="adj1" fmla="val 15262"/>
              <a:gd name="adj2" fmla="val -1957"/>
              <a:gd name="adj3" fmla="val 16037"/>
              <a:gd name="adj4" fmla="val -16667"/>
              <a:gd name="adj5" fmla="val 80300"/>
              <a:gd name="adj6" fmla="val -51059"/>
            </a:avLst>
          </a:prstGeom>
          <a:solidFill>
            <a:srgbClr val="FFFF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44" y="497209"/>
            <a:ext cx="2286486" cy="535920"/>
            <a:chOff x="5889208" y="2046684"/>
            <a:chExt cx="2286516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34" y="2046684"/>
              <a:ext cx="162739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认识指令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39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0C3F8E2-4960-4C4A-AB41-68E755919E6A}"/>
              </a:ext>
            </a:extLst>
          </p:cNvPr>
          <p:cNvSpPr/>
          <p:nvPr/>
        </p:nvSpPr>
        <p:spPr>
          <a:xfrm>
            <a:off x="6429853" y="1417719"/>
            <a:ext cx="5365033" cy="1726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>
              <a:lnSpc>
                <a:spcPct val="120000"/>
              </a:lnSpc>
              <a:spcAft>
                <a:spcPts val="0"/>
              </a:spcAft>
            </a:pPr>
            <a:r>
              <a:rPr lang="zh-CN" altLang="en-US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属于“物联网”类别指令；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使用这个指令可以检测“好好搭搭”物联网服务器上有没有发送给当前绑定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的消息。如果有消息，指令的返回值为“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1”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，也就是逻辑值为“真”；如果没有消息，指令的返回值为“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0”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，也就是逻辑值为“假”。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DF5B65F-502C-4962-9A0D-0CB81B104B7F}"/>
              </a:ext>
            </a:extLst>
          </p:cNvPr>
          <p:cNvSpPr/>
          <p:nvPr/>
        </p:nvSpPr>
        <p:spPr>
          <a:xfrm>
            <a:off x="574675" y="2143761"/>
            <a:ext cx="3044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/>
              <a:t>“物联网</a:t>
            </a:r>
            <a:r>
              <a:rPr lang="en-US" altLang="zh-CN" b="1" dirty="0"/>
              <a:t>-</a:t>
            </a:r>
            <a:r>
              <a:rPr lang="zh-CN" altLang="en-US" b="1" dirty="0"/>
              <a:t>检测到消息”指令</a:t>
            </a:r>
          </a:p>
        </p:txBody>
      </p:sp>
      <p:sp>
        <p:nvSpPr>
          <p:cNvPr id="11" name="标注: 弯曲线形 10">
            <a:extLst>
              <a:ext uri="{FF2B5EF4-FFF2-40B4-BE49-F238E27FC236}">
                <a16:creationId xmlns:a16="http://schemas.microsoft.com/office/drawing/2014/main" id="{C7A530DD-F321-4CC1-9231-3B40892F99A8}"/>
              </a:ext>
            </a:extLst>
          </p:cNvPr>
          <p:cNvSpPr/>
          <p:nvPr/>
        </p:nvSpPr>
        <p:spPr>
          <a:xfrm>
            <a:off x="6403968" y="4115292"/>
            <a:ext cx="5286499" cy="1068399"/>
          </a:xfrm>
          <a:prstGeom prst="borderCallout2">
            <a:avLst>
              <a:gd name="adj1" fmla="val 15262"/>
              <a:gd name="adj2" fmla="val -1957"/>
              <a:gd name="adj3" fmla="val 16037"/>
              <a:gd name="adj4" fmla="val -16667"/>
              <a:gd name="adj5" fmla="val 80770"/>
              <a:gd name="adj6" fmla="val -49007"/>
            </a:avLst>
          </a:prstGeom>
          <a:solidFill>
            <a:srgbClr val="FFFF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5B35B77-78D9-4ED5-9BA1-A750075A1F44}"/>
              </a:ext>
            </a:extLst>
          </p:cNvPr>
          <p:cNvSpPr/>
          <p:nvPr/>
        </p:nvSpPr>
        <p:spPr>
          <a:xfrm>
            <a:off x="6295586" y="4122310"/>
            <a:ext cx="5503262" cy="1061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>
              <a:lnSpc>
                <a:spcPct val="120000"/>
              </a:lnSpc>
              <a:spcAft>
                <a:spcPts val="0"/>
              </a:spcAft>
            </a:pPr>
            <a:r>
              <a:rPr lang="zh-CN" altLang="en-US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属于“物联网”类别指令；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使用这个指令可以读取“好好搭搭”物联网服务器上发送给当前绑定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的消息。指令的返回值就是消息内容。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C553471-A6E6-4E6B-9A8B-EF7A7B03BEC6}"/>
              </a:ext>
            </a:extLst>
          </p:cNvPr>
          <p:cNvSpPr/>
          <p:nvPr/>
        </p:nvSpPr>
        <p:spPr>
          <a:xfrm>
            <a:off x="807110" y="4159568"/>
            <a:ext cx="28119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/>
              <a:t>“物联网</a:t>
            </a:r>
            <a:r>
              <a:rPr lang="en-US" altLang="zh-CN" b="1" dirty="0"/>
              <a:t>-</a:t>
            </a:r>
            <a:r>
              <a:rPr lang="zh-CN" altLang="en-US" b="1" dirty="0"/>
              <a:t>读取消息”指令</a:t>
            </a:r>
            <a:endParaRPr lang="zh-CN" altLang="en-US" sz="2400" dirty="0"/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2D833905-8AF5-431D-A17D-29E9BAE4004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54" y="2540617"/>
            <a:ext cx="3198872" cy="550523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ED1598EB-DA20-44A7-8BEC-F41F46D0C93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55" y="4649492"/>
            <a:ext cx="3198872" cy="61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26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4" grpId="0"/>
      <p:bldP spid="11" grpId="0" animBg="1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注: 弯曲线形 2">
            <a:extLst>
              <a:ext uri="{FF2B5EF4-FFF2-40B4-BE49-F238E27FC236}">
                <a16:creationId xmlns:a16="http://schemas.microsoft.com/office/drawing/2014/main" id="{C8FE8A68-65CB-4D52-8BAB-5CB37BA7F304}"/>
              </a:ext>
            </a:extLst>
          </p:cNvPr>
          <p:cNvSpPr/>
          <p:nvPr/>
        </p:nvSpPr>
        <p:spPr>
          <a:xfrm>
            <a:off x="6477802" y="1760806"/>
            <a:ext cx="4941422" cy="3532647"/>
          </a:xfrm>
          <a:prstGeom prst="borderCallout2">
            <a:avLst>
              <a:gd name="adj1" fmla="val 15262"/>
              <a:gd name="adj2" fmla="val -1957"/>
              <a:gd name="adj3" fmla="val 16037"/>
              <a:gd name="adj4" fmla="val -16667"/>
              <a:gd name="adj5" fmla="val 50586"/>
              <a:gd name="adj6" fmla="val -60652"/>
            </a:avLst>
          </a:prstGeom>
          <a:solidFill>
            <a:srgbClr val="FFFF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44" y="497209"/>
            <a:ext cx="2286486" cy="535920"/>
            <a:chOff x="5889208" y="2046684"/>
            <a:chExt cx="2286516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34" y="2046684"/>
              <a:ext cx="162739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认识指令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39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02.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0C3F8E2-4960-4C4A-AB41-68E755919E6A}"/>
              </a:ext>
            </a:extLst>
          </p:cNvPr>
          <p:cNvSpPr/>
          <p:nvPr/>
        </p:nvSpPr>
        <p:spPr>
          <a:xfrm>
            <a:off x="6441739" y="2053891"/>
            <a:ext cx="4941422" cy="3055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 lvl="0">
              <a:lnSpc>
                <a:spcPct val="120000"/>
              </a:lnSpc>
              <a:defRPr/>
            </a:pPr>
            <a:r>
              <a:rPr lang="zh-CN" altLang="en-US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属于“好好搭搭”在线版</a:t>
            </a:r>
            <a:r>
              <a:rPr lang="en-US" altLang="zh-CN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Scratch</a:t>
            </a:r>
            <a:r>
              <a:rPr lang="zh-CN" altLang="en-US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物联网扩展指令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，必须通过“好好搭搭”网站的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Scratch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在线编程网页添加。</a:t>
            </a:r>
          </a:p>
          <a:p>
            <a:pPr marL="67945" lvl="0">
              <a:lnSpc>
                <a:spcPct val="120000"/>
              </a:lnSpc>
              <a:defRPr/>
            </a:pP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使用这个指令可以向“好好搭搭”网络服务器发送消息，通过服务器再将消息转发给指令参数指定的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    </a:t>
            </a:r>
            <a:endParaRPr lang="en-US" altLang="zh-CN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67945" lvl="0">
              <a:lnSpc>
                <a:spcPct val="120000"/>
              </a:lnSpc>
              <a:defRPr/>
            </a:pP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指令的第一个参数是发送对象（也就是接收消息的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）的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MAC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地址； 第二个参数是要发送的消息内容。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DF5B65F-502C-4962-9A0D-0CB81B104B7F}"/>
              </a:ext>
            </a:extLst>
          </p:cNvPr>
          <p:cNvSpPr/>
          <p:nvPr/>
        </p:nvSpPr>
        <p:spPr>
          <a:xfrm>
            <a:off x="772776" y="3059668"/>
            <a:ext cx="2973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b="1" dirty="0">
                <a:solidFill>
                  <a:prstClr val="black"/>
                </a:solidFill>
              </a:rPr>
              <a:t>“给物联网发送消息”指令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C169C5C3-5F99-44EC-87B9-DC0555427E7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76" y="3581778"/>
            <a:ext cx="3687450" cy="478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2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082675" y="1349375"/>
            <a:ext cx="5982335" cy="598233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b="1">
              <a:latin typeface="Century Gothic" panose="020B0502020202020204" pitchFamily="34" charset="0"/>
            </a:endParaRPr>
          </a:p>
        </p:txBody>
      </p:sp>
      <p:sp>
        <p:nvSpPr>
          <p:cNvPr id="15" name="圆: 空心 6"/>
          <p:cNvSpPr/>
          <p:nvPr/>
        </p:nvSpPr>
        <p:spPr>
          <a:xfrm>
            <a:off x="6895465" y="709295"/>
            <a:ext cx="1443990" cy="1443990"/>
          </a:xfrm>
          <a:prstGeom prst="donut">
            <a:avLst/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圆: 空心 6"/>
          <p:cNvSpPr/>
          <p:nvPr/>
        </p:nvSpPr>
        <p:spPr>
          <a:xfrm>
            <a:off x="10522585" y="869950"/>
            <a:ext cx="479425" cy="479425"/>
          </a:xfrm>
          <a:prstGeom prst="donut">
            <a:avLst/>
          </a:prstGeom>
          <a:solidFill>
            <a:srgbClr val="FFC00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509649" y="3159055"/>
            <a:ext cx="2448106" cy="769441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131B0C"/>
                </a:solidFill>
                <a:effectLst/>
              </a:rPr>
              <a:t>作品制作</a:t>
            </a:r>
            <a:endParaRPr lang="zh-CN" altLang="en-US" sz="4400" b="1" dirty="0">
              <a:solidFill>
                <a:srgbClr val="F2B92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677068" y="2408323"/>
            <a:ext cx="1904945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02</a:t>
            </a:r>
          </a:p>
        </p:txBody>
      </p:sp>
      <p:sp>
        <p:nvSpPr>
          <p:cNvPr id="14" name="椭圆 13"/>
          <p:cNvSpPr/>
          <p:nvPr/>
        </p:nvSpPr>
        <p:spPr>
          <a:xfrm>
            <a:off x="591820" y="2039620"/>
            <a:ext cx="3696335" cy="369633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682750" y="2437130"/>
            <a:ext cx="2212975" cy="22129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b="1" dirty="0">
                <a:latin typeface="Century Gothic" panose="020B0502020202020204" pitchFamily="34" charset="0"/>
              </a:rPr>
              <a:t>02</a:t>
            </a:r>
            <a:endParaRPr lang="zh-CN" alt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16" name="圆: 空心 7"/>
          <p:cNvSpPr/>
          <p:nvPr/>
        </p:nvSpPr>
        <p:spPr>
          <a:xfrm>
            <a:off x="1972945" y="-501650"/>
            <a:ext cx="1736725" cy="173672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067836" y="6099969"/>
            <a:ext cx="2703670" cy="270367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9" grpId="0" animBg="1"/>
      <p:bldP spid="3" grpId="0" bldLvl="0" animBg="1"/>
      <p:bldP spid="4" grpId="0"/>
      <p:bldP spid="6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79" cy="535920"/>
            <a:chOff x="5889208" y="2046684"/>
            <a:chExt cx="2286511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28" y="2046684"/>
              <a:ext cx="1627391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作品制作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4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03.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62123AC-C5B8-4B02-B6B0-A8DD6C2C50D7}"/>
              </a:ext>
            </a:extLst>
          </p:cNvPr>
          <p:cNvSpPr/>
          <p:nvPr/>
        </p:nvSpPr>
        <p:spPr>
          <a:xfrm>
            <a:off x="1586804" y="2309452"/>
            <a:ext cx="9415540" cy="698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zh-CN" altLang="en-US" sz="2400" b="1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物联网点读机分为两个程序：</a:t>
            </a:r>
            <a:endParaRPr lang="en-US" altLang="zh-CN" sz="2400" b="1" dirty="0">
              <a:solidFill>
                <a:prstClr val="black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D11DB1E-BFAC-4CF6-AF96-ACE59EA17C31}"/>
              </a:ext>
            </a:extLst>
          </p:cNvPr>
          <p:cNvSpPr/>
          <p:nvPr/>
        </p:nvSpPr>
        <p:spPr>
          <a:xfrm>
            <a:off x="1928069" y="3333491"/>
            <a:ext cx="8335861" cy="546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zh-CN" altLang="en-US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一个是用</a:t>
            </a:r>
            <a:r>
              <a:rPr lang="en-US" altLang="zh-CN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Scratch</a:t>
            </a:r>
            <a:r>
              <a:rPr lang="zh-CN" altLang="en-US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编写的，用于向“好好搭搭”物联网服务器发送消息的程序；</a:t>
            </a:r>
            <a:endParaRPr lang="en-US" altLang="zh-CN" dirty="0">
              <a:solidFill>
                <a:prstClr val="black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B3239CD-2956-4384-80D5-0E9AC69B7DA0}"/>
              </a:ext>
            </a:extLst>
          </p:cNvPr>
          <p:cNvSpPr/>
          <p:nvPr/>
        </p:nvSpPr>
        <p:spPr>
          <a:xfrm>
            <a:off x="1922750" y="4284043"/>
            <a:ext cx="9079594" cy="546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zh-CN" altLang="en-US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另一个是用</a:t>
            </a:r>
            <a:r>
              <a:rPr lang="en-US" altLang="zh-CN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WU-Link</a:t>
            </a:r>
            <a:r>
              <a:rPr lang="zh-CN" altLang="en-US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编程网页编写的，用于读取“好好搭搭”物联网服务器上消息的程序。</a:t>
            </a:r>
          </a:p>
        </p:txBody>
      </p:sp>
    </p:spTree>
    <p:extLst>
      <p:ext uri="{BB962C8B-B14F-4D97-AF65-F5344CB8AC3E}">
        <p14:creationId xmlns:p14="http://schemas.microsoft.com/office/powerpoint/2010/main" val="413310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2303</TotalTime>
  <Words>961</Words>
  <Application>Microsoft Office PowerPoint</Application>
  <PresentationFormat>宽屏</PresentationFormat>
  <Paragraphs>86</Paragraphs>
  <Slides>18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等线</vt:lpstr>
      <vt:lpstr>宋体</vt:lpstr>
      <vt:lpstr>微软雅黑</vt:lpstr>
      <vt:lpstr>幼圆</vt:lpstr>
      <vt:lpstr>Arial</vt:lpstr>
      <vt:lpstr>Calibri</vt:lpstr>
      <vt:lpstr>Calibri Light</vt:lpstr>
      <vt:lpstr>Century Gothic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赵骞</dc:creator>
  <cp:lastModifiedBy>thinPad</cp:lastModifiedBy>
  <cp:revision>241</cp:revision>
  <dcterms:created xsi:type="dcterms:W3CDTF">2015-05-05T08:02:00Z</dcterms:created>
  <dcterms:modified xsi:type="dcterms:W3CDTF">2019-05-09T08:23:15Z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2052-11.1.0.8013</vt:lpwstr>
  </property>
</Properties>
</file>