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13" r:id="rId2"/>
    <p:sldId id="328" r:id="rId3"/>
    <p:sldId id="263" r:id="rId4"/>
    <p:sldId id="345" r:id="rId5"/>
    <p:sldId id="329" r:id="rId6"/>
    <p:sldId id="326" r:id="rId7"/>
    <p:sldId id="347" r:id="rId8"/>
    <p:sldId id="259" r:id="rId9"/>
    <p:sldId id="338" r:id="rId10"/>
    <p:sldId id="33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C8833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7FD0-605B-4D40-8A05-741F2B0B88A0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88B2-73D7-4635-A100-1413BF890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3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32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3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8316913" y="2133600"/>
            <a:ext cx="2819400" cy="2819400"/>
          </a:xfrm>
          <a:custGeom>
            <a:avLst/>
            <a:gdLst>
              <a:gd name="connsiteX0" fmla="*/ 1409700 w 2819400"/>
              <a:gd name="connsiteY0" fmla="*/ 0 h 2819400"/>
              <a:gd name="connsiteX1" fmla="*/ 2819400 w 2819400"/>
              <a:gd name="connsiteY1" fmla="*/ 1409700 h 2819400"/>
              <a:gd name="connsiteX2" fmla="*/ 1409700 w 2819400"/>
              <a:gd name="connsiteY2" fmla="*/ 2819400 h 2819400"/>
              <a:gd name="connsiteX3" fmla="*/ 0 w 2819400"/>
              <a:gd name="connsiteY3" fmla="*/ 1409700 h 2819400"/>
              <a:gd name="connsiteX4" fmla="*/ 1409700 w 2819400"/>
              <a:gd name="connsiteY4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2819400"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82397"/>
      </p:ext>
    </p:extLst>
  </p:cSld>
  <p:clrMapOvr>
    <a:masterClrMapping/>
  </p:clrMapOvr>
  <p:transition spd="slow" advTm="3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-1568450" y="-2621280"/>
            <a:ext cx="2956560" cy="29565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17500" dist="1524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18901484-19EC-4F92-A93B-CA9723FBCBFC}"/>
              </a:ext>
            </a:extLst>
          </p:cNvPr>
          <p:cNvGrpSpPr/>
          <p:nvPr/>
        </p:nvGrpSpPr>
        <p:grpSpPr>
          <a:xfrm>
            <a:off x="-1183005" y="-1325244"/>
            <a:ext cx="7867650" cy="7867650"/>
            <a:chOff x="-1183005" y="-959485"/>
            <a:chExt cx="7867650" cy="786765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183005" y="-959485"/>
              <a:ext cx="7867650" cy="7867650"/>
            </a:xfrm>
            <a:prstGeom prst="rect">
              <a:avLst/>
            </a:prstGeom>
          </p:spPr>
        </p:pic>
        <p:sp>
          <p:nvSpPr>
            <p:cNvPr id="11" name="椭圆 10"/>
            <p:cNvSpPr/>
            <p:nvPr/>
          </p:nvSpPr>
          <p:spPr>
            <a:xfrm>
              <a:off x="1021080" y="-183515"/>
              <a:ext cx="4557395" cy="455739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90500" dist="762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822960" y="-41275"/>
              <a:ext cx="4415155" cy="4415155"/>
            </a:xfrm>
            <a:prstGeom prst="ellipse">
              <a:avLst/>
            </a:prstGeom>
            <a:noFill/>
            <a:ln w="2222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31750">
                  <a:solidFill>
                    <a:schemeClr val="bg1"/>
                  </a:solidFill>
                </a:ln>
              </a:endParaRPr>
            </a:p>
          </p:txBody>
        </p:sp>
        <p:pic>
          <p:nvPicPr>
            <p:cNvPr id="15" name="图片 14" descr="好好搭搭logo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2960" y="1332230"/>
              <a:ext cx="4472305" cy="1668145"/>
            </a:xfrm>
            <a:prstGeom prst="rect">
              <a:avLst/>
            </a:prstGeom>
          </p:spPr>
        </p:pic>
      </p:grpSp>
      <p:sp>
        <p:nvSpPr>
          <p:cNvPr id="32" name="椭圆 31"/>
          <p:cNvSpPr/>
          <p:nvPr/>
        </p:nvSpPr>
        <p:spPr>
          <a:xfrm>
            <a:off x="7627620" y="-1689100"/>
            <a:ext cx="3021330" cy="30213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圆: 空心 30"/>
          <p:cNvSpPr/>
          <p:nvPr/>
        </p:nvSpPr>
        <p:spPr>
          <a:xfrm>
            <a:off x="6203315" y="5173345"/>
            <a:ext cx="1356995" cy="135699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圆: 空心 15"/>
          <p:cNvSpPr/>
          <p:nvPr/>
        </p:nvSpPr>
        <p:spPr>
          <a:xfrm>
            <a:off x="11065258" y="6034500"/>
            <a:ext cx="667827" cy="667827"/>
          </a:xfrm>
          <a:prstGeom prst="donu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圆: 空心 15"/>
          <p:cNvSpPr/>
          <p:nvPr/>
        </p:nvSpPr>
        <p:spPr>
          <a:xfrm>
            <a:off x="822960" y="5509895"/>
            <a:ext cx="1020445" cy="1020445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圆: 空心 15"/>
          <p:cNvSpPr/>
          <p:nvPr/>
        </p:nvSpPr>
        <p:spPr>
          <a:xfrm>
            <a:off x="870585" y="4045585"/>
            <a:ext cx="339090" cy="339090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299F56-D970-44FE-B1E2-A6C6391E4221}"/>
              </a:ext>
            </a:extLst>
          </p:cNvPr>
          <p:cNvGrpSpPr/>
          <p:nvPr/>
        </p:nvGrpSpPr>
        <p:grpSpPr>
          <a:xfrm>
            <a:off x="953502" y="2943983"/>
            <a:ext cx="11814766" cy="2186286"/>
            <a:chOff x="1040130" y="3925753"/>
            <a:chExt cx="11814766" cy="218628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F2EE567-3B06-46C3-8850-37DFCD9193E9}"/>
                </a:ext>
              </a:extLst>
            </p:cNvPr>
            <p:cNvSpPr/>
            <p:nvPr/>
          </p:nvSpPr>
          <p:spPr>
            <a:xfrm>
              <a:off x="1040130" y="3925753"/>
              <a:ext cx="11083836" cy="2186286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20565" y="4004846"/>
              <a:ext cx="1123433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基于物联网的</a:t>
              </a:r>
              <a:r>
                <a:rPr lang="en-US" altLang="zh-CN" sz="6000" b="1" dirty="0">
                  <a:latin typeface="+mj-ea"/>
                  <a:ea typeface="+mj-ea"/>
                </a:rPr>
                <a:t>WU-Link</a:t>
              </a:r>
              <a:r>
                <a:rPr lang="zh-CN" altLang="en-US" sz="6000" b="1" dirty="0">
                  <a:latin typeface="+mj-ea"/>
                  <a:ea typeface="+mj-ea"/>
                </a:rPr>
                <a:t>造物入门</a:t>
              </a:r>
              <a:endParaRPr lang="en-US" altLang="zh-CN" sz="6000" b="1" dirty="0">
                <a:latin typeface="+mj-ea"/>
                <a:ea typeface="+mj-ea"/>
              </a:endParaRPr>
            </a:p>
            <a:p>
              <a:pPr lvl="0" algn="just"/>
              <a:r>
                <a:rPr lang="zh-CN" altLang="en-US" sz="4800" b="1" dirty="0">
                  <a:latin typeface="+mj-ea"/>
                  <a:ea typeface="+mj-ea"/>
                </a:rPr>
                <a:t>                  环境自动监测仪</a:t>
              </a: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55A7BEE-675B-4887-9147-04CCBF170329}"/>
              </a:ext>
            </a:extLst>
          </p:cNvPr>
          <p:cNvCxnSpPr/>
          <p:nvPr/>
        </p:nvCxnSpPr>
        <p:spPr>
          <a:xfrm>
            <a:off x="5766939" y="4420196"/>
            <a:ext cx="1309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48BE39-9D02-4BFF-9F96-E4D4EFE53A52}"/>
              </a:ext>
            </a:extLst>
          </p:cNvPr>
          <p:cNvSpPr/>
          <p:nvPr/>
        </p:nvSpPr>
        <p:spPr>
          <a:xfrm>
            <a:off x="662779" y="1633819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第一步：在点阵屏上显示亮度传感器值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415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51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课程思路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9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842293" y="3257753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、模块与指令</a:t>
            </a:r>
            <a:endParaRPr lang="zh-CN" altLang="en-US" sz="3200" dirty="0"/>
          </a:p>
        </p:txBody>
      </p:sp>
      <p:sp>
        <p:nvSpPr>
          <p:cNvPr id="26" name="箭头: V 形 25">
            <a:extLst>
              <a:ext uri="{FF2B5EF4-FFF2-40B4-BE49-F238E27FC236}">
                <a16:creationId xmlns:a16="http://schemas.microsoft.com/office/drawing/2014/main" id="{2EF8253D-FA3E-4756-B0E2-5B61247BB32D}"/>
              </a:ext>
            </a:extLst>
          </p:cNvPr>
          <p:cNvSpPr/>
          <p:nvPr/>
        </p:nvSpPr>
        <p:spPr>
          <a:xfrm>
            <a:off x="4268400" y="3375876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F90B3B2-7AC7-4A95-A43B-AFB8C5D7A07B}"/>
              </a:ext>
            </a:extLst>
          </p:cNvPr>
          <p:cNvSpPr/>
          <p:nvPr/>
        </p:nvSpPr>
        <p:spPr>
          <a:xfrm>
            <a:off x="6187897" y="2914211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“温度传感器”模块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05D4101-3508-4D4D-9AE3-536FF9C5E9D1}"/>
              </a:ext>
            </a:extLst>
          </p:cNvPr>
          <p:cNvSpPr/>
          <p:nvPr/>
        </p:nvSpPr>
        <p:spPr>
          <a:xfrm>
            <a:off x="6187897" y="1985894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“亮度传感器”模块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A673460-514B-4A84-8639-09FC1EDE5BB7}"/>
              </a:ext>
            </a:extLst>
          </p:cNvPr>
          <p:cNvSpPr/>
          <p:nvPr/>
        </p:nvSpPr>
        <p:spPr>
          <a:xfrm>
            <a:off x="6022579" y="3842528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“读板载亮度传感器”指令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9D0006A-E761-4E10-8489-3E76A3807BFD}"/>
              </a:ext>
            </a:extLst>
          </p:cNvPr>
          <p:cNvSpPr/>
          <p:nvPr/>
        </p:nvSpPr>
        <p:spPr>
          <a:xfrm>
            <a:off x="6197306" y="4770845"/>
            <a:ext cx="3547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/>
              <a:t>“</a:t>
            </a:r>
            <a:r>
              <a:rPr lang="zh-CN" altLang="zh-CN" sz="2400" b="1" dirty="0"/>
              <a:t>读板载温度传感器</a:t>
            </a:r>
            <a:r>
              <a:rPr lang="en-US" altLang="zh-CN" sz="2400" b="1" dirty="0"/>
              <a:t>”</a:t>
            </a:r>
            <a:r>
              <a:rPr lang="zh-CN" altLang="zh-CN" sz="2400" b="1" dirty="0"/>
              <a:t>指令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  <p:bldP spid="32" grpId="0"/>
      <p:bldP spid="34" grpId="0"/>
      <p:bldP spid="1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886142" y="2670348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、作品制作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箭头: V 形 25">
            <a:extLst>
              <a:ext uri="{FF2B5EF4-FFF2-40B4-BE49-F238E27FC236}">
                <a16:creationId xmlns:a16="http://schemas.microsoft.com/office/drawing/2014/main" id="{2EF8253D-FA3E-4756-B0E2-5B61247BB32D}"/>
              </a:ext>
            </a:extLst>
          </p:cNvPr>
          <p:cNvSpPr/>
          <p:nvPr/>
        </p:nvSpPr>
        <p:spPr>
          <a:xfrm>
            <a:off x="3664516" y="2794409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F90B3B2-7AC7-4A95-A43B-AFB8C5D7A07B}"/>
              </a:ext>
            </a:extLst>
          </p:cNvPr>
          <p:cNvSpPr/>
          <p:nvPr/>
        </p:nvSpPr>
        <p:spPr>
          <a:xfrm>
            <a:off x="5346648" y="2309046"/>
            <a:ext cx="5444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 b="1" dirty="0">
                <a:solidFill>
                  <a:prstClr val="black"/>
                </a:solidFill>
              </a:rPr>
              <a:t>第二步：在点阵屏上显示温度传感器值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05D4101-3508-4D4D-9AE3-536FF9C5E9D1}"/>
              </a:ext>
            </a:extLst>
          </p:cNvPr>
          <p:cNvSpPr/>
          <p:nvPr/>
        </p:nvSpPr>
        <p:spPr>
          <a:xfrm>
            <a:off x="5346649" y="1440315"/>
            <a:ext cx="5444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 b="1" dirty="0">
                <a:solidFill>
                  <a:prstClr val="black"/>
                </a:solidFill>
              </a:rPr>
              <a:t>第一步：在点阵屏上显示亮度传感器值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A673460-514B-4A84-8639-09FC1EDE5BB7}"/>
              </a:ext>
            </a:extLst>
          </p:cNvPr>
          <p:cNvSpPr/>
          <p:nvPr/>
        </p:nvSpPr>
        <p:spPr>
          <a:xfrm>
            <a:off x="5346648" y="3177777"/>
            <a:ext cx="6062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 b="1" dirty="0">
                <a:solidFill>
                  <a:prstClr val="black"/>
                </a:solidFill>
              </a:rPr>
              <a:t>第三步：在点阵屏上交替显示亮度、温度值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75B33B1-B9DD-4778-9C51-09B8FFBEA460}"/>
              </a:ext>
            </a:extLst>
          </p:cNvPr>
          <p:cNvSpPr/>
          <p:nvPr/>
        </p:nvSpPr>
        <p:spPr>
          <a:xfrm>
            <a:off x="5346648" y="3961978"/>
            <a:ext cx="6112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第四步：用</a:t>
            </a:r>
            <a:r>
              <a:rPr lang="en-US" altLang="zh-CN" sz="2400" b="1" dirty="0">
                <a:solidFill>
                  <a:prstClr val="black"/>
                </a:solidFill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</a:rPr>
              <a:t>、</a:t>
            </a:r>
            <a:r>
              <a:rPr lang="en-US" altLang="zh-CN" sz="2400" b="1" dirty="0">
                <a:solidFill>
                  <a:prstClr val="black"/>
                </a:solidFill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</a:rPr>
              <a:t>按键控制显示亮度、温度值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4DFE18E-4443-43D0-8423-8F4CD74EF8DB}"/>
              </a:ext>
            </a:extLst>
          </p:cNvPr>
          <p:cNvSpPr/>
          <p:nvPr/>
        </p:nvSpPr>
        <p:spPr>
          <a:xfrm>
            <a:off x="886142" y="4889907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、拓展与思考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137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  <p:bldP spid="32" grpId="0"/>
      <p:bldP spid="34" grpId="0"/>
      <p:bldP spid="14" grpId="0"/>
      <p:bldP spid="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864" y="3159055"/>
            <a:ext cx="4145687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认识模块与指令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01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01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9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4779" y="509907"/>
            <a:ext cx="2710999" cy="536488"/>
            <a:chOff x="5521220" y="2059382"/>
            <a:chExt cx="2711033" cy="53646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5521220" y="2072650"/>
              <a:ext cx="2711033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认识模块与指令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6" y="2059382"/>
              <a:ext cx="184733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1197610" y="1421173"/>
            <a:ext cx="10419715" cy="72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亮度传感器其实是一个光敏管，它能够感知周围光线的强度，通过采集转化后输出具体数值。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主板上集成有一个亮度传感器，位于面板左下方，标记有英文单词“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Light”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9" name="image45.png">
            <a:extLst>
              <a:ext uri="{FF2B5EF4-FFF2-40B4-BE49-F238E27FC236}">
                <a16:creationId xmlns:a16="http://schemas.microsoft.com/office/drawing/2014/main" id="{0E0F19F8-EE46-4541-96E2-DDE7FAEC43A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75778" y="2524933"/>
            <a:ext cx="3810000" cy="212407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7D2F8C6-0762-4563-9103-55C6C3108E46}"/>
              </a:ext>
            </a:extLst>
          </p:cNvPr>
          <p:cNvSpPr/>
          <p:nvPr/>
        </p:nvSpPr>
        <p:spPr>
          <a:xfrm>
            <a:off x="1264779" y="5172920"/>
            <a:ext cx="10352546" cy="72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lvl="0">
              <a:lnSpc>
                <a:spcPct val="12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温度传感器能够感受周围环境的温度，通过采集转化后输出温度值。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主板上也集成有一个温度传感器，位于面板右下方，标记有英文单词“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Temp”</a:t>
            </a:r>
            <a:endParaRPr lang="zh-CN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44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4779" y="509907"/>
            <a:ext cx="2710999" cy="536488"/>
            <a:chOff x="5521220" y="2059382"/>
            <a:chExt cx="2711033" cy="53646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5521220" y="2072650"/>
              <a:ext cx="2711033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认识模块与指令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6" y="2059382"/>
              <a:ext cx="184733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6265772B-4778-4FD6-AC59-F83226686097}"/>
              </a:ext>
            </a:extLst>
          </p:cNvPr>
          <p:cNvSpPr/>
          <p:nvPr/>
        </p:nvSpPr>
        <p:spPr>
          <a:xfrm>
            <a:off x="6023886" y="1515573"/>
            <a:ext cx="5309975" cy="1061381"/>
          </a:xfrm>
          <a:prstGeom prst="borderCallout2">
            <a:avLst>
              <a:gd name="adj1" fmla="val 15042"/>
              <a:gd name="adj2" fmla="val 317"/>
              <a:gd name="adj3" fmla="val 17271"/>
              <a:gd name="adj4" fmla="val -17555"/>
              <a:gd name="adj5" fmla="val 142143"/>
              <a:gd name="adj6" fmla="val -48007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2C6E119-15D4-4CDF-B21E-30BF60819791}"/>
              </a:ext>
            </a:extLst>
          </p:cNvPr>
          <p:cNvSpPr/>
          <p:nvPr/>
        </p:nvSpPr>
        <p:spPr>
          <a:xfrm>
            <a:off x="5966083" y="1515572"/>
            <a:ext cx="5367778" cy="10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属于“板载”类别指令；使用这个指令可以读取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板载亮度传感器输出值，输出数值范围是（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4095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5F963EBE-6ECC-4DAD-9690-4511A664D4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779" y="2824546"/>
            <a:ext cx="2127530" cy="396583"/>
          </a:xfrm>
          <a:prstGeom prst="rect">
            <a:avLst/>
          </a:prstGeom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60382BD5-BFE2-4326-BAB7-8BE9EB3749B9}"/>
              </a:ext>
            </a:extLst>
          </p:cNvPr>
          <p:cNvSpPr/>
          <p:nvPr/>
        </p:nvSpPr>
        <p:spPr>
          <a:xfrm>
            <a:off x="762671" y="2250646"/>
            <a:ext cx="3023264" cy="396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“读板载亮度传感器”指令</a:t>
            </a:r>
            <a:endParaRPr lang="en-US" altLang="zh-CN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标注: 弯曲线形 13">
            <a:extLst>
              <a:ext uri="{FF2B5EF4-FFF2-40B4-BE49-F238E27FC236}">
                <a16:creationId xmlns:a16="http://schemas.microsoft.com/office/drawing/2014/main" id="{B6A9ADD6-FFFC-4FA3-B439-E106975F3003}"/>
              </a:ext>
            </a:extLst>
          </p:cNvPr>
          <p:cNvSpPr/>
          <p:nvPr/>
        </p:nvSpPr>
        <p:spPr>
          <a:xfrm>
            <a:off x="6307351" y="3870316"/>
            <a:ext cx="4732562" cy="1061381"/>
          </a:xfrm>
          <a:prstGeom prst="borderCallout2">
            <a:avLst>
              <a:gd name="adj1" fmla="val 15042"/>
              <a:gd name="adj2" fmla="val 317"/>
              <a:gd name="adj3" fmla="val 17271"/>
              <a:gd name="adj4" fmla="val -17555"/>
              <a:gd name="adj5" fmla="val 154204"/>
              <a:gd name="adj6" fmla="val -52065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B090E55-9793-47F9-BB91-E85C27112747}"/>
              </a:ext>
            </a:extLst>
          </p:cNvPr>
          <p:cNvSpPr/>
          <p:nvPr/>
        </p:nvSpPr>
        <p:spPr>
          <a:xfrm>
            <a:off x="6249547" y="3870316"/>
            <a:ext cx="4790365" cy="10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lvl="0">
              <a:lnSpc>
                <a:spcPct val="12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属于“板载”类别指令；使用这个指令可以读取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板载温度传感器输出值，输出数值范围是（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0℃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50℃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）。</a:t>
            </a: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546DCE5-B6AE-4589-BB68-7E7F3CF8FA10}"/>
              </a:ext>
            </a:extLst>
          </p:cNvPr>
          <p:cNvSpPr/>
          <p:nvPr/>
        </p:nvSpPr>
        <p:spPr>
          <a:xfrm>
            <a:off x="816529" y="4733405"/>
            <a:ext cx="3023264" cy="396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945" lvl="0">
              <a:lnSpc>
                <a:spcPct val="120000"/>
              </a:lnSpc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“读板载温度传感器”指令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B546705A-4716-4742-B5B4-D715F5A2726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610" y="5307305"/>
            <a:ext cx="2514854" cy="35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4" grpId="0"/>
      <p:bldP spid="14" grpId="0" animBg="1"/>
      <p:bldP spid="15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35164" y="3453927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作品制作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02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02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536980" y="417163"/>
            <a:ext cx="224452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拓展与思考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373414" y="2756796"/>
            <a:ext cx="9890620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    除了在点阵屏上用数字显示亮度和温度值，你还能够在点阵屏上设计图案，形象的表示环境亮度、温度的适宜程度吗？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3859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334</Words>
  <Application>Microsoft Office PowerPoint</Application>
  <PresentationFormat>宽屏</PresentationFormat>
  <Paragraphs>42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等线</vt:lpstr>
      <vt:lpstr>宋体</vt:lpstr>
      <vt:lpstr>微软雅黑</vt:lpstr>
      <vt:lpstr>幼圆</vt:lpstr>
      <vt:lpstr>Arial</vt:lpstr>
      <vt:lpstr>Calibri</vt:lpstr>
      <vt:lpstr>Calibri Light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赵骞</dc:creator>
  <cp:lastModifiedBy>thinPad</cp:lastModifiedBy>
  <cp:revision>210</cp:revision>
  <dcterms:created xsi:type="dcterms:W3CDTF">2015-05-05T08:02:00Z</dcterms:created>
  <dcterms:modified xsi:type="dcterms:W3CDTF">2019-04-10T08:25:37Z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