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13" r:id="rId2"/>
    <p:sldId id="328" r:id="rId3"/>
    <p:sldId id="263" r:id="rId4"/>
    <p:sldId id="324" r:id="rId5"/>
    <p:sldId id="329" r:id="rId6"/>
    <p:sldId id="325" r:id="rId7"/>
    <p:sldId id="326" r:id="rId8"/>
    <p:sldId id="327" r:id="rId9"/>
    <p:sldId id="259" r:id="rId10"/>
    <p:sldId id="330" r:id="rId11"/>
    <p:sldId id="271" r:id="rId12"/>
    <p:sldId id="334" r:id="rId13"/>
    <p:sldId id="331" r:id="rId14"/>
    <p:sldId id="335" r:id="rId15"/>
    <p:sldId id="332" r:id="rId16"/>
    <p:sldId id="336" r:id="rId17"/>
    <p:sldId id="337" r:id="rId18"/>
    <p:sldId id="33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105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19.3.25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953502" y="2943983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               </a:t>
              </a:r>
              <a:r>
                <a:rPr lang="zh-CN" altLang="en-US" sz="4800" b="1" dirty="0">
                  <a:latin typeface="+mj-ea"/>
                  <a:ea typeface="+mj-ea"/>
                </a:rPr>
                <a:t>玩转图案设计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5938787" y="4547700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第一步：在点阵屏上显示图案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A9B0B6-2EF0-4A45-BAC6-B9843DC60D41}"/>
              </a:ext>
            </a:extLst>
          </p:cNvPr>
          <p:cNvSpPr/>
          <p:nvPr/>
        </p:nvSpPr>
        <p:spPr>
          <a:xfrm>
            <a:off x="662779" y="2185654"/>
            <a:ext cx="10954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要在点阵屏上显示图案，可以将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显示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类别中的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点阵屏设置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指令拖动到编程区，与默认的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重复执行</a:t>
            </a:r>
            <a:r>
              <a:rPr lang="en-US" altLang="zh-CN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”</a:t>
            </a:r>
            <a:r>
              <a:rPr lang="zh-CN" altLang="zh-CN" spc="-20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指令组合。具</a:t>
            </a:r>
            <a:r>
              <a:rPr lang="en-US" altLang="zh-CN" spc="-20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zh-CN" altLang="zh-CN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体的程序脚本如下图所示</a:t>
            </a:r>
            <a:r>
              <a:rPr lang="zh-CN" altLang="en-US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endParaRPr lang="zh-CN" altLang="en-US" dirty="0"/>
          </a:p>
        </p:txBody>
      </p:sp>
      <p:pic>
        <p:nvPicPr>
          <p:cNvPr id="19" name="image25.png">
            <a:extLst>
              <a:ext uri="{FF2B5EF4-FFF2-40B4-BE49-F238E27FC236}">
                <a16:creationId xmlns:a16="http://schemas.microsoft.com/office/drawing/2014/main" id="{86F449CF-BA84-4B36-8877-538404A8C36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0555" y="3310969"/>
            <a:ext cx="7230889" cy="248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2831176"/>
            <a:ext cx="8739739" cy="1767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将上图所示程序下载到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，查看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点阵屏上显示的图案是否和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点阵屏设置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指令设置的相同？</a:t>
            </a:r>
          </a:p>
          <a:p>
            <a:pPr>
              <a:spcBef>
                <a:spcPts val="80"/>
              </a:spcBef>
              <a:spcAft>
                <a:spcPts val="0"/>
              </a:spcAft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832293" y="1506302"/>
            <a:ext cx="10462660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下图所示的是一些点阵图案，你还可以设计出其它更加好玩的图案吗？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" name="image26.png">
            <a:extLst>
              <a:ext uri="{FF2B5EF4-FFF2-40B4-BE49-F238E27FC236}">
                <a16:creationId xmlns:a16="http://schemas.microsoft.com/office/drawing/2014/main" id="{DA4918C0-4FAE-4EE9-A4CB-D4A9785E75A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47537" y="2768708"/>
            <a:ext cx="7602520" cy="30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88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第二步：通过设置属性让点阵屏上的图案动起来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A9B0B6-2EF0-4A45-BAC6-B9843DC60D41}"/>
              </a:ext>
            </a:extLst>
          </p:cNvPr>
          <p:cNvSpPr/>
          <p:nvPr/>
        </p:nvSpPr>
        <p:spPr>
          <a:xfrm>
            <a:off x="662779" y="2185654"/>
            <a:ext cx="10954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要让点阵屏上的图案动起来，可以更改“设置点阵屏”指令默认的“滚动方式”、“滚动速度”：</a:t>
            </a:r>
            <a:endParaRPr lang="zh-CN" altLang="en-US" dirty="0"/>
          </a:p>
        </p:txBody>
      </p:sp>
      <p:pic>
        <p:nvPicPr>
          <p:cNvPr id="19" name="image25.png">
            <a:extLst>
              <a:ext uri="{FF2B5EF4-FFF2-40B4-BE49-F238E27FC236}">
                <a16:creationId xmlns:a16="http://schemas.microsoft.com/office/drawing/2014/main" id="{86F449CF-BA84-4B36-8877-538404A8C36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0555" y="3176337"/>
            <a:ext cx="7623365" cy="26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5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2831176"/>
            <a:ext cx="8739739" cy="1379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结合自己设计的图案，再添加合适的滚动方式和滚动速度，让图案动画更好玩。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79855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438613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第三步：通过切换图案让点阵屏上的图案动起来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A9B0B6-2EF0-4A45-BAC6-B9843DC60D41}"/>
              </a:ext>
            </a:extLst>
          </p:cNvPr>
          <p:cNvSpPr/>
          <p:nvPr/>
        </p:nvSpPr>
        <p:spPr>
          <a:xfrm>
            <a:off x="662779" y="2114281"/>
            <a:ext cx="10954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要让点阵屏上的图案动起来，还可以通过两个图案的切换显示，让点阵屏上的图案动起来。</a:t>
            </a:r>
            <a:endParaRPr lang="zh-CN" altLang="en-US" dirty="0"/>
          </a:p>
        </p:txBody>
      </p:sp>
      <p:pic>
        <p:nvPicPr>
          <p:cNvPr id="9" name="image28.png">
            <a:extLst>
              <a:ext uri="{FF2B5EF4-FFF2-40B4-BE49-F238E27FC236}">
                <a16:creationId xmlns:a16="http://schemas.microsoft.com/office/drawing/2014/main" id="{8C1F575E-6233-4C3A-9808-C24446387F9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3550" y="2634619"/>
            <a:ext cx="5300312" cy="389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8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2831176"/>
            <a:ext cx="8739739" cy="1379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除了跳动的爱心，你还能够设计哪些更好玩的图案切换动画？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401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574675" y="1438613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第四步：改变点阵屏亮度让点阵屏图案更酷炫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A9B0B6-2EF0-4A45-BAC6-B9843DC60D41}"/>
              </a:ext>
            </a:extLst>
          </p:cNvPr>
          <p:cNvSpPr/>
          <p:nvPr/>
        </p:nvSpPr>
        <p:spPr>
          <a:xfrm>
            <a:off x="574675" y="1933741"/>
            <a:ext cx="10954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在通过切换图案让点阵屏上的图案动起来的同时，如果再如下图所示添加“点阵面板设计亮度”指令，就可以让点阵   屏图案的显示更酷炫。</a:t>
            </a:r>
            <a:endParaRPr lang="zh-CN" altLang="en-US" dirty="0"/>
          </a:p>
        </p:txBody>
      </p:sp>
      <p:pic>
        <p:nvPicPr>
          <p:cNvPr id="10" name="image29.png">
            <a:extLst>
              <a:ext uri="{FF2B5EF4-FFF2-40B4-BE49-F238E27FC236}">
                <a16:creationId xmlns:a16="http://schemas.microsoft.com/office/drawing/2014/main" id="{64B99FDE-2930-4448-84E4-37937F369F5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4240" y="2675090"/>
            <a:ext cx="4609990" cy="387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00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2831176"/>
            <a:ext cx="8739739" cy="1379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除了本课介绍的图案和图案的动画方式，你还能够设计出更多、更好玩的图案及动画效果吗？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02277" y="2408323"/>
            <a:ext cx="2254528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>
                <a:latin typeface="Century Gothic" panose="020B0502020202020204" pitchFamily="34" charset="0"/>
              </a:rPr>
              <a:t>01</a:t>
            </a:r>
            <a:endParaRPr lang="zh-CN" altLang="en-US" sz="5400" b="1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1059961" y="2532065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模块与指令</a:t>
            </a:r>
            <a:endParaRPr lang="zh-CN" altLang="en-US" sz="3200" dirty="0"/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5021737" y="2699440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6858144" y="2468608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“点阵屏设置”指令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6973648" y="1933512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/>
              <a:t>"LED</a:t>
            </a:r>
            <a:r>
              <a:rPr lang="zh-CN" altLang="en-US" sz="2400" b="1" dirty="0"/>
              <a:t>点阵屏</a:t>
            </a:r>
            <a:r>
              <a:rPr lang="en-US" altLang="zh-CN" sz="2400" b="1" dirty="0"/>
              <a:t>"</a:t>
            </a:r>
            <a:r>
              <a:rPr lang="zh-CN" altLang="en-US" sz="2400" b="1" dirty="0"/>
              <a:t>模块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B9FE36C-3F0A-4BC4-8CA0-B320219E324C}"/>
              </a:ext>
            </a:extLst>
          </p:cNvPr>
          <p:cNvSpPr/>
          <p:nvPr/>
        </p:nvSpPr>
        <p:spPr>
          <a:xfrm>
            <a:off x="6858144" y="3003704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“点阵屏亮度设置”指令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D1FA1FC-5F99-471C-8E9D-09AC5BCC4572}"/>
              </a:ext>
            </a:extLst>
          </p:cNvPr>
          <p:cNvSpPr/>
          <p:nvPr/>
        </p:nvSpPr>
        <p:spPr>
          <a:xfrm>
            <a:off x="6858144" y="353880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“延时”指令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930DA7-31B4-4B8D-A3C1-6F2F8BF34E19}"/>
              </a:ext>
            </a:extLst>
          </p:cNvPr>
          <p:cNvSpPr/>
          <p:nvPr/>
        </p:nvSpPr>
        <p:spPr>
          <a:xfrm>
            <a:off x="1059960" y="2482335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作品制作</a:t>
            </a:r>
            <a:endParaRPr lang="zh-CN" altLang="en-US" sz="3200" dirty="0"/>
          </a:p>
        </p:txBody>
      </p:sp>
      <p:sp>
        <p:nvSpPr>
          <p:cNvPr id="40" name="箭头: V 形 39">
            <a:extLst>
              <a:ext uri="{FF2B5EF4-FFF2-40B4-BE49-F238E27FC236}">
                <a16:creationId xmlns:a16="http://schemas.microsoft.com/office/drawing/2014/main" id="{552E0BF2-7F60-4221-A843-77219466B1CD}"/>
              </a:ext>
            </a:extLst>
          </p:cNvPr>
          <p:cNvSpPr/>
          <p:nvPr/>
        </p:nvSpPr>
        <p:spPr>
          <a:xfrm>
            <a:off x="3550121" y="2605445"/>
            <a:ext cx="712263" cy="3190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734E09-E5EF-4E7B-B193-9BFB565189F0}"/>
              </a:ext>
            </a:extLst>
          </p:cNvPr>
          <p:cNvSpPr/>
          <p:nvPr/>
        </p:nvSpPr>
        <p:spPr>
          <a:xfrm>
            <a:off x="5226465" y="2474409"/>
            <a:ext cx="6681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第二步：通过设置属性让点阵屏上的图案动起来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C46AEC0-7654-4D9D-AF30-E8E50574AC46}"/>
              </a:ext>
            </a:extLst>
          </p:cNvPr>
          <p:cNvSpPr/>
          <p:nvPr/>
        </p:nvSpPr>
        <p:spPr>
          <a:xfrm>
            <a:off x="5226465" y="2020670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第一步：在点阵屏上显示图案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A86840B-CB2C-426C-A2B3-9FE99235EE58}"/>
              </a:ext>
            </a:extLst>
          </p:cNvPr>
          <p:cNvSpPr/>
          <p:nvPr/>
        </p:nvSpPr>
        <p:spPr>
          <a:xfrm>
            <a:off x="5221849" y="2979154"/>
            <a:ext cx="6681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第三步：通过切换图案让点阵屏上的图案动起来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9637FB02-9738-4921-AC96-31074F01F359}"/>
              </a:ext>
            </a:extLst>
          </p:cNvPr>
          <p:cNvSpPr/>
          <p:nvPr/>
        </p:nvSpPr>
        <p:spPr>
          <a:xfrm>
            <a:off x="5221849" y="3483899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第四步：改变点阵屏亮度让点阵屏图案更酷炫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411A1E4-4F96-4B36-8FB3-BBE924D3C900}"/>
              </a:ext>
            </a:extLst>
          </p:cNvPr>
          <p:cNvSpPr/>
          <p:nvPr/>
        </p:nvSpPr>
        <p:spPr>
          <a:xfrm>
            <a:off x="1059959" y="4117026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拓展与思考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36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21.png">
            <a:extLst>
              <a:ext uri="{FF2B5EF4-FFF2-40B4-BE49-F238E27FC236}">
                <a16:creationId xmlns:a16="http://schemas.microsoft.com/office/drawing/2014/main" id="{CAF1EB0B-D76E-40E1-9F0F-2F7AE55BED5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977" y="3429000"/>
            <a:ext cx="4844375" cy="2700739"/>
          </a:xfrm>
          <a:prstGeom prst="rect">
            <a:avLst/>
          </a:prstGeom>
        </p:spPr>
      </p:pic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670650" y="1069974"/>
            <a:ext cx="4321401" cy="3810033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7470"/>
              <a:gd name="adj6" fmla="val -62606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3" y="497209"/>
            <a:ext cx="2286485" cy="535920"/>
            <a:chOff x="5889208" y="2046684"/>
            <a:chExt cx="2286515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认识模块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926350" y="1377341"/>
            <a:ext cx="3810000" cy="3164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spcBef>
                <a:spcPts val="570"/>
              </a:spcBef>
              <a:spcAft>
                <a:spcPts val="0"/>
              </a:spcAft>
            </a:pPr>
            <a:r>
              <a:rPr lang="en-US" altLang="zh-CN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"LED</a:t>
            </a:r>
            <a:r>
              <a:rPr lang="zh-CN" altLang="zh-CN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</a:t>
            </a:r>
            <a:r>
              <a:rPr lang="en-US" altLang="zh-CN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"</a:t>
            </a:r>
            <a:r>
              <a:rPr lang="zh-CN" altLang="zh-CN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模块</a:t>
            </a:r>
            <a:endParaRPr lang="zh-CN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 marR="135255" algn="just">
              <a:lnSpc>
                <a:spcPct val="120000"/>
              </a:lnSpc>
              <a:spcBef>
                <a:spcPts val="765"/>
              </a:spcBef>
              <a:spcAft>
                <a:spcPts val="0"/>
              </a:spcAft>
            </a:pP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点阵屏是将若干个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以矩形阵列的方式组装为一个模块，通过控制这些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的亮灭来显示文本或者图案的显示装置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面板中央就有一块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点阵屏（如下图所示），它是由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7x24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、共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168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颗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spc="-1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组成的，可以同屏显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示四个字母或者数字。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21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926349" y="1069975"/>
            <a:ext cx="3930947" cy="3810033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7470"/>
              <a:gd name="adj6" fmla="val -62606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7233659" y="1280905"/>
            <a:ext cx="3421150" cy="3498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</a:pPr>
            <a:r>
              <a:rPr lang="en-US" altLang="zh-CN" sz="22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“</a:t>
            </a:r>
            <a:r>
              <a:rPr lang="zh-CN" altLang="zh-CN" sz="2200" b="1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点阵屏设置</a:t>
            </a:r>
            <a:r>
              <a:rPr lang="en-US" altLang="zh-CN" sz="22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微软雅黑" panose="020B0503020204020204" pitchFamily="34" charset="-122"/>
              </a:rPr>
              <a:t>”</a:t>
            </a:r>
            <a:r>
              <a:rPr lang="zh-CN" altLang="zh-CN" sz="2200" b="1" dirty="0">
                <a:solidFill>
                  <a:srgbClr val="333333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指令</a:t>
            </a:r>
            <a:endParaRPr lang="en-US" altLang="zh-CN" sz="22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类别指令；使用这个指令可以设置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板载点阵屏显示的图案。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指令中间有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7x24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、共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168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个点，与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板载点阵屏相对应；黑色的点表示点亮相应的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en-US" altLang="zh-CN" spc="-15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pc="-15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粉色</a:t>
            </a:r>
            <a:r>
              <a:rPr lang="zh-CN" altLang="zh-CN" spc="-15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的点表示熄灭</a:t>
            </a:r>
            <a:r>
              <a:rPr lang="en-US" altLang="zh-CN" spc="-15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相应的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；用鼠标单击可以改变这些点的状态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9" name="image22.png">
            <a:extLst>
              <a:ext uri="{FF2B5EF4-FFF2-40B4-BE49-F238E27FC236}">
                <a16:creationId xmlns:a16="http://schemas.microsoft.com/office/drawing/2014/main" id="{BCC7B8DA-54C2-4DD2-96FD-ABBB25976A3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835" y="4052236"/>
            <a:ext cx="6008281" cy="210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293313" y="1299410"/>
            <a:ext cx="4607293" cy="1825969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3253"/>
              <a:gd name="adj6" fmla="val -59263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77802" y="1447103"/>
            <a:ext cx="4124596" cy="139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属于“点阵屏”类别指令；使用这个指令可以设置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点阵屏的亮度。   指令的参数默认是“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30”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，它的取值范围是（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63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）；数值越小亮度越低。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670693" y="1860082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“</a:t>
            </a:r>
            <a:r>
              <a:rPr lang="zh-CN" altLang="zh-CN" b="1" dirty="0"/>
              <a:t>点阵屏亮度设置</a:t>
            </a:r>
            <a:r>
              <a:rPr lang="en-US" altLang="zh-CN" b="1" dirty="0"/>
              <a:t>”</a:t>
            </a:r>
            <a:r>
              <a:rPr lang="zh-CN" altLang="zh-CN" b="1" dirty="0"/>
              <a:t>指令</a:t>
            </a:r>
            <a:endParaRPr lang="zh-CN" altLang="en-US" sz="24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6E03B0A-1A2C-462E-8582-0B85370893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49" y="2391959"/>
            <a:ext cx="2856781" cy="523220"/>
          </a:xfrm>
          <a:prstGeom prst="rect">
            <a:avLst/>
          </a:prstGeom>
        </p:spPr>
      </p:pic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7A530DD-F321-4CC1-9231-3B40892F99A8}"/>
              </a:ext>
            </a:extLst>
          </p:cNvPr>
          <p:cNvSpPr/>
          <p:nvPr/>
        </p:nvSpPr>
        <p:spPr>
          <a:xfrm>
            <a:off x="6293313" y="3819625"/>
            <a:ext cx="4607293" cy="2446421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59089"/>
              <a:gd name="adj6" fmla="val -72007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5B35B77-78D9-4ED5-9BA1-A750075A1F44}"/>
              </a:ext>
            </a:extLst>
          </p:cNvPr>
          <p:cNvSpPr/>
          <p:nvPr/>
        </p:nvSpPr>
        <p:spPr>
          <a:xfrm>
            <a:off x="6477802" y="3967318"/>
            <a:ext cx="4422804" cy="205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属于“控制”类别指令；使用这个指令可以设置延时（也就是程序暂停）的时间。指令的第一个参数是延时的时间，默认是“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；第二个参数是时间单位，默认是“毫秒”，可以单击打开下拉列表选择。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C553471-A6E6-4E6B-9A8B-EF7A7B03BEC6}"/>
              </a:ext>
            </a:extLst>
          </p:cNvPr>
          <p:cNvSpPr/>
          <p:nvPr/>
        </p:nvSpPr>
        <p:spPr>
          <a:xfrm>
            <a:off x="670693" y="4380297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“</a:t>
            </a:r>
            <a:r>
              <a:rPr lang="zh-CN" altLang="zh-CN" b="1" dirty="0"/>
              <a:t>点阵屏亮度设置</a:t>
            </a:r>
            <a:r>
              <a:rPr lang="en-US" altLang="zh-CN" b="1" dirty="0"/>
              <a:t>”</a:t>
            </a:r>
            <a:r>
              <a:rPr lang="zh-CN" altLang="zh-CN" b="1" dirty="0"/>
              <a:t>指令</a:t>
            </a:r>
            <a:endParaRPr lang="zh-CN" altLang="en-US" sz="2400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6AD7D965-4386-452F-ABEC-9ADB1E816E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94" y="4966636"/>
            <a:ext cx="2166692" cy="56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11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49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作品制作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03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03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727</Words>
  <Application>Microsoft Office PowerPoint</Application>
  <PresentationFormat>宽屏</PresentationFormat>
  <Paragraphs>77</Paragraphs>
  <Slides>18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等线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Open Sans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华 佳钰</cp:lastModifiedBy>
  <cp:revision>171</cp:revision>
  <dcterms:created xsi:type="dcterms:W3CDTF">2015-05-05T08:02:00Z</dcterms:created>
  <dcterms:modified xsi:type="dcterms:W3CDTF">2019-03-25T10:09:24Z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