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13" r:id="rId2"/>
    <p:sldId id="328" r:id="rId3"/>
    <p:sldId id="346" r:id="rId4"/>
    <p:sldId id="324" r:id="rId5"/>
    <p:sldId id="329" r:id="rId6"/>
    <p:sldId id="351" r:id="rId7"/>
    <p:sldId id="364" r:id="rId8"/>
    <p:sldId id="365" r:id="rId9"/>
    <p:sldId id="375" r:id="rId10"/>
    <p:sldId id="259" r:id="rId11"/>
    <p:sldId id="271" r:id="rId12"/>
    <p:sldId id="347" r:id="rId13"/>
    <p:sldId id="366" r:id="rId14"/>
    <p:sldId id="368" r:id="rId15"/>
    <p:sldId id="367" r:id="rId16"/>
    <p:sldId id="369" r:id="rId17"/>
    <p:sldId id="370" r:id="rId18"/>
    <p:sldId id="371" r:id="rId19"/>
    <p:sldId id="372" r:id="rId20"/>
    <p:sldId id="373" r:id="rId21"/>
    <p:sldId id="374" r:id="rId22"/>
    <p:sldId id="376" r:id="rId23"/>
    <p:sldId id="377" r:id="rId24"/>
    <p:sldId id="378" r:id="rId25"/>
    <p:sldId id="379" r:id="rId26"/>
    <p:sldId id="380" r:id="rId27"/>
    <p:sldId id="381" r:id="rId28"/>
    <p:sldId id="338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97" autoAdjust="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7FD0-605B-4D40-8A05-741F2B0B88A0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488B2-73D7-4635-A100-1413BF890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3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2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6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07C08-3D4D-451F-AC90-00F370C928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7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07C08-3D4D-451F-AC90-00F370C928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36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07C08-3D4D-451F-AC90-00F370C928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31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13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316913" y="2133600"/>
            <a:ext cx="2819400" cy="2819400"/>
          </a:xfrm>
          <a:custGeom>
            <a:avLst/>
            <a:gdLst>
              <a:gd name="connsiteX0" fmla="*/ 1409700 w 2819400"/>
              <a:gd name="connsiteY0" fmla="*/ 0 h 2819400"/>
              <a:gd name="connsiteX1" fmla="*/ 2819400 w 2819400"/>
              <a:gd name="connsiteY1" fmla="*/ 1409700 h 2819400"/>
              <a:gd name="connsiteX2" fmla="*/ 1409700 w 2819400"/>
              <a:gd name="connsiteY2" fmla="*/ 2819400 h 2819400"/>
              <a:gd name="connsiteX3" fmla="*/ 0 w 2819400"/>
              <a:gd name="connsiteY3" fmla="*/ 1409700 h 2819400"/>
              <a:gd name="connsiteX4" fmla="*/ 1409700 w 2819400"/>
              <a:gd name="connsiteY4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00" h="2819400"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82397"/>
      </p:ext>
    </p:extLst>
  </p:cSld>
  <p:clrMapOvr>
    <a:masterClrMapping/>
  </p:clrMapOvr>
  <p:transition spd="slow" advTm="3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2019/4/25/Thursday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ohaodada.com/haodapeiwang.ap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-1568450" y="-2621280"/>
            <a:ext cx="2956560" cy="29565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17500" dist="1524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8901484-19EC-4F92-A93B-CA9723FBCBFC}"/>
              </a:ext>
            </a:extLst>
          </p:cNvPr>
          <p:cNvGrpSpPr/>
          <p:nvPr/>
        </p:nvGrpSpPr>
        <p:grpSpPr>
          <a:xfrm>
            <a:off x="-1183005" y="-1325244"/>
            <a:ext cx="7867650" cy="7867650"/>
            <a:chOff x="-1183005" y="-959485"/>
            <a:chExt cx="7867650" cy="78676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83005" y="-959485"/>
              <a:ext cx="7867650" cy="7867650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1021080" y="-183515"/>
              <a:ext cx="4557395" cy="45573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dist="762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822960" y="-41275"/>
              <a:ext cx="4415155" cy="4415155"/>
            </a:xfrm>
            <a:prstGeom prst="ellipse">
              <a:avLst/>
            </a:prstGeom>
            <a:noFill/>
            <a:ln w="2222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 w="31750"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15" name="图片 14" descr="好好搭搭logo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960" y="1332230"/>
              <a:ext cx="4472305" cy="1668145"/>
            </a:xfrm>
            <a:prstGeom prst="rect">
              <a:avLst/>
            </a:prstGeom>
          </p:spPr>
        </p:pic>
      </p:grpSp>
      <p:sp>
        <p:nvSpPr>
          <p:cNvPr id="32" name="椭圆 31"/>
          <p:cNvSpPr/>
          <p:nvPr/>
        </p:nvSpPr>
        <p:spPr>
          <a:xfrm>
            <a:off x="7627620" y="-1689100"/>
            <a:ext cx="3021330" cy="302133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圆: 空心 30"/>
          <p:cNvSpPr/>
          <p:nvPr/>
        </p:nvSpPr>
        <p:spPr>
          <a:xfrm>
            <a:off x="6203315" y="5173345"/>
            <a:ext cx="1356995" cy="135699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: 空心 15"/>
          <p:cNvSpPr/>
          <p:nvPr/>
        </p:nvSpPr>
        <p:spPr>
          <a:xfrm>
            <a:off x="11065258" y="6034500"/>
            <a:ext cx="667827" cy="667827"/>
          </a:xfrm>
          <a:prstGeom prst="donut">
            <a:avLst/>
          </a:prstGeom>
          <a:solidFill>
            <a:srgbClr val="FFC0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圆: 空心 15"/>
          <p:cNvSpPr/>
          <p:nvPr/>
        </p:nvSpPr>
        <p:spPr>
          <a:xfrm>
            <a:off x="822960" y="5509895"/>
            <a:ext cx="1020445" cy="1020445"/>
          </a:xfrm>
          <a:prstGeom prst="donu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圆: 空心 15"/>
          <p:cNvSpPr/>
          <p:nvPr/>
        </p:nvSpPr>
        <p:spPr>
          <a:xfrm>
            <a:off x="870585" y="4045585"/>
            <a:ext cx="339090" cy="339090"/>
          </a:xfrm>
          <a:prstGeom prst="donu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4299F56-D970-44FE-B1E2-A6C6391E4221}"/>
              </a:ext>
            </a:extLst>
          </p:cNvPr>
          <p:cNvGrpSpPr/>
          <p:nvPr/>
        </p:nvGrpSpPr>
        <p:grpSpPr>
          <a:xfrm>
            <a:off x="295932" y="2847975"/>
            <a:ext cx="12083708" cy="1536700"/>
            <a:chOff x="1040130" y="3925753"/>
            <a:chExt cx="12083708" cy="218628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F2EE567-3B06-46C3-8850-37DFCD9193E9}"/>
                </a:ext>
              </a:extLst>
            </p:cNvPr>
            <p:cNvSpPr/>
            <p:nvPr/>
          </p:nvSpPr>
          <p:spPr>
            <a:xfrm>
              <a:off x="1040130" y="3925753"/>
              <a:ext cx="11083836" cy="218628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09072" y="4184612"/>
              <a:ext cx="11814766" cy="1444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/>
              <a:r>
                <a:rPr lang="zh-CN" altLang="en-US" sz="6000" b="1" dirty="0">
                  <a:latin typeface="+mj-ea"/>
                  <a:ea typeface="+mj-ea"/>
                </a:rPr>
                <a:t>初识物联网造物神器</a:t>
              </a:r>
              <a:r>
                <a:rPr lang="en-US" altLang="zh-CN" sz="6000" b="1" dirty="0">
                  <a:latin typeface="+mj-ea"/>
                  <a:ea typeface="+mj-ea"/>
                </a:rPr>
                <a:t>---</a:t>
              </a:r>
              <a:r>
                <a:rPr lang="en-US" altLang="zh-CN" sz="6000" b="1" dirty="0" err="1">
                  <a:latin typeface="+mj-ea"/>
                  <a:ea typeface="+mj-ea"/>
                </a:rPr>
                <a:t>wu</a:t>
              </a:r>
              <a:r>
                <a:rPr lang="en-US" altLang="zh-CN" sz="6000" b="1" dirty="0">
                  <a:latin typeface="+mj-ea"/>
                  <a:ea typeface="+mj-ea"/>
                </a:rPr>
                <a:t>-link</a:t>
              </a:r>
              <a:r>
                <a:rPr lang="zh-CN" altLang="en-US" sz="6000" b="1" dirty="0">
                  <a:latin typeface="+mj-ea"/>
                  <a:ea typeface="+mj-ea"/>
                </a:rPr>
                <a:t>              </a:t>
              </a:r>
              <a:endParaRPr lang="zh-CN" altLang="en-US" sz="4800" b="1" dirty="0">
                <a:latin typeface="+mj-ea"/>
                <a:ea typeface="+mj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1082675" y="1349375"/>
            <a:ext cx="5982335" cy="59823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Century Gothic" panose="020B0502020202020204" pitchFamily="34" charset="0"/>
            </a:endParaRPr>
          </a:p>
        </p:txBody>
      </p:sp>
      <p:sp>
        <p:nvSpPr>
          <p:cNvPr id="15" name="圆: 空心 6"/>
          <p:cNvSpPr/>
          <p:nvPr/>
        </p:nvSpPr>
        <p:spPr>
          <a:xfrm>
            <a:off x="6895465" y="709295"/>
            <a:ext cx="1443990" cy="1443990"/>
          </a:xfrm>
          <a:prstGeom prst="donu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: 空心 6"/>
          <p:cNvSpPr/>
          <p:nvPr/>
        </p:nvSpPr>
        <p:spPr>
          <a:xfrm>
            <a:off x="10522585" y="869950"/>
            <a:ext cx="479425" cy="479425"/>
          </a:xfrm>
          <a:prstGeom prst="donut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64715" y="3159055"/>
            <a:ext cx="3137975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131B0C"/>
                </a:solidFill>
              </a:rPr>
              <a:t>Wu-link</a:t>
            </a:r>
            <a:r>
              <a:rPr lang="zh-CN" altLang="en-US" sz="4400" b="1" dirty="0">
                <a:solidFill>
                  <a:srgbClr val="131B0C"/>
                </a:solidFill>
              </a:rPr>
              <a:t>初试</a:t>
            </a:r>
          </a:p>
        </p:txBody>
      </p:sp>
      <p:sp>
        <p:nvSpPr>
          <p:cNvPr id="4" name="矩形 3"/>
          <p:cNvSpPr/>
          <p:nvPr/>
        </p:nvSpPr>
        <p:spPr>
          <a:xfrm>
            <a:off x="7677068" y="2408323"/>
            <a:ext cx="190494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03</a:t>
            </a:r>
          </a:p>
        </p:txBody>
      </p:sp>
      <p:sp>
        <p:nvSpPr>
          <p:cNvPr id="14" name="椭圆 13"/>
          <p:cNvSpPr/>
          <p:nvPr/>
        </p:nvSpPr>
        <p:spPr>
          <a:xfrm>
            <a:off x="591820" y="2039620"/>
            <a:ext cx="3696335" cy="36963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82750" y="2437130"/>
            <a:ext cx="2212975" cy="2212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atin typeface="Century Gothic" panose="020B0502020202020204" pitchFamily="34" charset="0"/>
              </a:rPr>
              <a:t>03</a:t>
            </a:r>
            <a:endParaRPr lang="zh-CN" alt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16" name="圆: 空心 7"/>
          <p:cNvSpPr/>
          <p:nvPr/>
        </p:nvSpPr>
        <p:spPr>
          <a:xfrm>
            <a:off x="1972945" y="-501650"/>
            <a:ext cx="1736725" cy="173672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67836" y="6099969"/>
            <a:ext cx="2703670" cy="27036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3" grpId="0" bldLvl="0" animBg="1"/>
      <p:bldP spid="4" grpId="0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矩形 46"/>
          <p:cNvSpPr/>
          <p:nvPr/>
        </p:nvSpPr>
        <p:spPr>
          <a:xfrm>
            <a:off x="1775696" y="484540"/>
            <a:ext cx="14205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试一试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35613-85FB-47CA-AF22-D6DAFC37D96D}"/>
              </a:ext>
            </a:extLst>
          </p:cNvPr>
          <p:cNvSpPr/>
          <p:nvPr/>
        </p:nvSpPr>
        <p:spPr>
          <a:xfrm>
            <a:off x="1183641" y="2551548"/>
            <a:ext cx="10032439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920">
              <a:lnSpc>
                <a:spcPct val="150000"/>
              </a:lnSpc>
              <a:spcBef>
                <a:spcPts val="620"/>
              </a:spcBef>
              <a:spcAft>
                <a:spcPts val="0"/>
              </a:spcAft>
            </a:pP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    在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上找到点阵屏、按键、亮度传感器、温度传感器、红外发射器、红外接收器等板载元器件以及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A0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A1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A2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这三个模拟口，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S0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这个数字口，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MA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MB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这两个电机接口，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C0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这个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I2C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接口。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8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Wu-link</a:t>
              </a:r>
              <a:r>
                <a:rPr lang="zh-CN" altLang="en-US" sz="28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439065" y="212315"/>
            <a:ext cx="4279391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28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配置</a:t>
            </a:r>
            <a:r>
              <a:rPr lang="en-US" altLang="zh-CN" sz="28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---APP</a:t>
            </a:r>
            <a:r>
              <a:rPr lang="zh-CN" altLang="en-US" sz="28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配置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7F72169-89AF-4492-9961-1529573D1B58}"/>
              </a:ext>
            </a:extLst>
          </p:cNvPr>
          <p:cNvSpPr/>
          <p:nvPr/>
        </p:nvSpPr>
        <p:spPr>
          <a:xfrm>
            <a:off x="791971" y="1200082"/>
            <a:ext cx="10303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       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由于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是基于物联网的，因此它应该在拥有良好无线网络接入的环境中使用，使用之前首先需要设置接入无线网络。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配置有多种，这里以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APP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配置为主。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196377-6878-42DC-B8E0-85E53EF6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20" y="2642159"/>
            <a:ext cx="5526641" cy="3429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880B156-884E-4063-A04B-76332782F7B1}"/>
              </a:ext>
            </a:extLst>
          </p:cNvPr>
          <p:cNvSpPr/>
          <p:nvPr/>
        </p:nvSpPr>
        <p:spPr>
          <a:xfrm>
            <a:off x="4070840" y="2679355"/>
            <a:ext cx="404446" cy="292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8657251-CF40-426F-A420-6E7ED7E84D4F}"/>
              </a:ext>
            </a:extLst>
          </p:cNvPr>
          <p:cNvSpPr txBox="1"/>
          <p:nvPr/>
        </p:nvSpPr>
        <p:spPr>
          <a:xfrm>
            <a:off x="1436531" y="6167365"/>
            <a:ext cx="3672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进入“好好搭搭”平台，点击“文档”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2639DEB-D875-4BCA-B375-589B88E70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980"/>
          <a:stretch/>
        </p:blipFill>
        <p:spPr>
          <a:xfrm>
            <a:off x="6793977" y="2625622"/>
            <a:ext cx="3577022" cy="276253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7F02323-135E-4403-ACD3-0445ECBDB783}"/>
              </a:ext>
            </a:extLst>
          </p:cNvPr>
          <p:cNvSpPr txBox="1"/>
          <p:nvPr/>
        </p:nvSpPr>
        <p:spPr>
          <a:xfrm>
            <a:off x="6692499" y="6167365"/>
            <a:ext cx="4801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进入“好好搭搭官方文档”页面，选择“配网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APP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3563FB3-3080-402C-9F03-5EC55D367E36}"/>
              </a:ext>
            </a:extLst>
          </p:cNvPr>
          <p:cNvSpPr/>
          <p:nvPr/>
        </p:nvSpPr>
        <p:spPr>
          <a:xfrm>
            <a:off x="7052984" y="4946294"/>
            <a:ext cx="638906" cy="292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02024BF-98EB-40EF-8AAA-09C454E44B96}"/>
              </a:ext>
            </a:extLst>
          </p:cNvPr>
          <p:cNvSpPr txBox="1"/>
          <p:nvPr/>
        </p:nvSpPr>
        <p:spPr>
          <a:xfrm>
            <a:off x="791971" y="2057449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、“好搭配网”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APP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软件安装</a:t>
            </a:r>
          </a:p>
        </p:txBody>
      </p:sp>
    </p:spTree>
    <p:extLst>
      <p:ext uri="{BB962C8B-B14F-4D97-AF65-F5344CB8AC3E}">
        <p14:creationId xmlns:p14="http://schemas.microsoft.com/office/powerpoint/2010/main" val="41331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15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439065" y="212315"/>
            <a:ext cx="4279391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Wu-link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配置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---APP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配置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DFFE37-FA3D-486C-887D-6DBEF2269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834" y="1296664"/>
            <a:ext cx="3210592" cy="419392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6C596B1-FDA1-4507-A360-036D7F92F054}"/>
              </a:ext>
            </a:extLst>
          </p:cNvPr>
          <p:cNvSpPr txBox="1"/>
          <p:nvPr/>
        </p:nvSpPr>
        <p:spPr>
          <a:xfrm>
            <a:off x="574675" y="5754129"/>
            <a:ext cx="107761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 根据手机类型选择下载“好搭配网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APP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,IOS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系统在自带的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app store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中下载，安卓系统在网页上进行下载，下载后进行软件安装。或者直接用手机搜索</a:t>
            </a:r>
            <a:r>
              <a:rPr lang="en-US" altLang="zh-CN" dirty="0">
                <a:hlinkClick r:id="rId3"/>
              </a:rPr>
              <a:t>http://www.haohaodada.com/haodapeiwang.apk</a:t>
            </a:r>
            <a:r>
              <a:rPr lang="zh-CN" altLang="en-US" dirty="0"/>
              <a:t>进行下载安装。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7A27109-9401-4A74-86BF-F42424126761}"/>
              </a:ext>
            </a:extLst>
          </p:cNvPr>
          <p:cNvSpPr/>
          <p:nvPr/>
        </p:nvSpPr>
        <p:spPr>
          <a:xfrm>
            <a:off x="2559905" y="5169675"/>
            <a:ext cx="515643" cy="23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0E907A9-2F87-4339-9EB6-713BB6E8B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95" y="1373809"/>
            <a:ext cx="1844530" cy="368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280803" y="29038"/>
            <a:ext cx="4279391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Wu-link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配置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---APP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配置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C1F2692-ED65-4FD6-ABF0-6510AD12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86" y="2592713"/>
            <a:ext cx="3894504" cy="206692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EC00C0-5146-4C2F-AEE2-54D387145410}"/>
              </a:ext>
            </a:extLst>
          </p:cNvPr>
          <p:cNvSpPr/>
          <p:nvPr/>
        </p:nvSpPr>
        <p:spPr>
          <a:xfrm>
            <a:off x="574675" y="5322246"/>
            <a:ext cx="109960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   确保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WU-Link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处于关机状态，然后用右手大拇指按住面板上的“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B”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键的同时、用左手大拇指按一下电源开关，打开电源（如上左图所示）；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   WU-Link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的红色电源指示灯会点亮、蜂鸣器响一声，提示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WU-Link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进入了配置模式；最后松开右手。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    此时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-link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会成为一个无线热点，这个无线热点的名称是由“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haohaodada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”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开头、再加上这块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WU-Link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mac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地址组成的，可以用手机搜索到这个无线热点（如上右图所示）。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7B7D8B5-B92C-4C14-B976-98EF19594B23}"/>
              </a:ext>
            </a:extLst>
          </p:cNvPr>
          <p:cNvSpPr/>
          <p:nvPr/>
        </p:nvSpPr>
        <p:spPr>
          <a:xfrm>
            <a:off x="1093687" y="1487231"/>
            <a:ext cx="3070071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、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wu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-link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进入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APP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配置模式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803C9C7-BA0A-4953-81CA-49515D4FD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85" y="1122729"/>
            <a:ext cx="1995854" cy="3991708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1C1BB0EF-71DC-48C0-AB03-13DD17ADF994}"/>
              </a:ext>
            </a:extLst>
          </p:cNvPr>
          <p:cNvSpPr/>
          <p:nvPr/>
        </p:nvSpPr>
        <p:spPr>
          <a:xfrm>
            <a:off x="7464458" y="2882559"/>
            <a:ext cx="1995854" cy="23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4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280803" y="29038"/>
            <a:ext cx="4279391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Wu-link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配置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---APP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配置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7B7D8B5-B92C-4C14-B976-98EF19594B23}"/>
              </a:ext>
            </a:extLst>
          </p:cNvPr>
          <p:cNvSpPr/>
          <p:nvPr/>
        </p:nvSpPr>
        <p:spPr>
          <a:xfrm>
            <a:off x="1093687" y="1225204"/>
            <a:ext cx="1800493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1722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APP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进行配置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301D5EB-E593-4E1B-A760-834017AA5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03" y="1881713"/>
            <a:ext cx="2329981" cy="465996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EC00C0-5146-4C2F-AEE2-54D387145410}"/>
              </a:ext>
            </a:extLst>
          </p:cNvPr>
          <p:cNvSpPr/>
          <p:nvPr/>
        </p:nvSpPr>
        <p:spPr>
          <a:xfrm>
            <a:off x="539040" y="5956900"/>
            <a:ext cx="3256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打开好搭配网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app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，进入如上界面，点击选择设备。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C1BB0EF-71DC-48C0-AB03-13DD17ADF994}"/>
              </a:ext>
            </a:extLst>
          </p:cNvPr>
          <p:cNvSpPr/>
          <p:nvPr/>
        </p:nvSpPr>
        <p:spPr>
          <a:xfrm>
            <a:off x="1155770" y="2680335"/>
            <a:ext cx="609010" cy="23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78CD573-2DDC-4E27-9B03-A84ECEC4A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0" y="1584192"/>
            <a:ext cx="2186354" cy="437270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F1332826-FDF2-47C9-831B-A2D838FB9023}"/>
              </a:ext>
            </a:extLst>
          </p:cNvPr>
          <p:cNvSpPr/>
          <p:nvPr/>
        </p:nvSpPr>
        <p:spPr>
          <a:xfrm>
            <a:off x="4405995" y="6098347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打开手机</a:t>
            </a:r>
            <a:r>
              <a:rPr lang="en-US" altLang="zh-CN" sz="1600" dirty="0" err="1">
                <a:latin typeface="幼圆" panose="02010509060101010101" pitchFamily="49" charset="-122"/>
                <a:ea typeface="幼圆" panose="02010509060101010101" pitchFamily="49" charset="-122"/>
              </a:rPr>
              <a:t>wifi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，连接需配网设备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6815067-EEFD-498F-871B-34EC410E36F3}"/>
              </a:ext>
            </a:extLst>
          </p:cNvPr>
          <p:cNvSpPr/>
          <p:nvPr/>
        </p:nvSpPr>
        <p:spPr>
          <a:xfrm>
            <a:off x="4671142" y="3210771"/>
            <a:ext cx="2186353" cy="338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45FBB4C-D025-449B-B6EE-C83AF1904C4A}"/>
              </a:ext>
            </a:extLst>
          </p:cNvPr>
          <p:cNvSpPr/>
          <p:nvPr/>
        </p:nvSpPr>
        <p:spPr>
          <a:xfrm>
            <a:off x="7815265" y="5926238"/>
            <a:ext cx="3991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回到好搭配网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app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，输入所在局域网的</a:t>
            </a:r>
            <a:r>
              <a:rPr lang="en-US" altLang="zh-CN" sz="1600" dirty="0" err="1">
                <a:latin typeface="幼圆" panose="02010509060101010101" pitchFamily="49" charset="-122"/>
                <a:ea typeface="幼圆" panose="02010509060101010101" pitchFamily="49" charset="-122"/>
              </a:rPr>
              <a:t>wifi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名称及密码，点击配置</a:t>
            </a:r>
            <a:r>
              <a:rPr lang="en-US" altLang="zh-CN" sz="1600" dirty="0" err="1">
                <a:latin typeface="幼圆" panose="02010509060101010101" pitchFamily="49" charset="-122"/>
                <a:ea typeface="幼圆" panose="02010509060101010101" pitchFamily="49" charset="-122"/>
              </a:rPr>
              <a:t>wifi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键，即可对设备配网。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04982DC-EC13-476C-9E16-50B9B5FAE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53" y="1446643"/>
            <a:ext cx="2186354" cy="4372708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180EA84A-181C-42EC-B156-1792CB39F5D8}"/>
              </a:ext>
            </a:extLst>
          </p:cNvPr>
          <p:cNvSpPr/>
          <p:nvPr/>
        </p:nvSpPr>
        <p:spPr>
          <a:xfrm>
            <a:off x="8975057" y="2511058"/>
            <a:ext cx="1542630" cy="405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2" grpId="0" animBg="1"/>
      <p:bldP spid="24" grpId="0"/>
      <p:bldP spid="25" grpId="0" animBg="1"/>
      <p:bldP spid="28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280803" y="29038"/>
            <a:ext cx="4279391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Wu-link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配置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---APP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配置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45FBB4C-D025-449B-B6EE-C83AF1904C4A}"/>
              </a:ext>
            </a:extLst>
          </p:cNvPr>
          <p:cNvSpPr/>
          <p:nvPr/>
        </p:nvSpPr>
        <p:spPr>
          <a:xfrm>
            <a:off x="1011647" y="6009538"/>
            <a:ext cx="3991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点击配置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wifi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键，即可对设备配网。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F84DE0-75FE-479E-A650-DDB1AEBE0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9" y="1881713"/>
            <a:ext cx="2080735" cy="416146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6815067-EEFD-498F-871B-34EC410E36F3}"/>
              </a:ext>
            </a:extLst>
          </p:cNvPr>
          <p:cNvSpPr/>
          <p:nvPr/>
        </p:nvSpPr>
        <p:spPr>
          <a:xfrm>
            <a:off x="1606903" y="3358751"/>
            <a:ext cx="1960686" cy="303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54574F-B1AE-4031-82C7-6FA052A99E16}"/>
              </a:ext>
            </a:extLst>
          </p:cNvPr>
          <p:cNvSpPr/>
          <p:nvPr/>
        </p:nvSpPr>
        <p:spPr>
          <a:xfrm>
            <a:off x="4834044" y="2923696"/>
            <a:ext cx="6389768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 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按以上步骤设置并提交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所要连接的无线网络信息后，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的网络指示灯会呈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红色闪烁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状态、同时蜂鸣器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持续鸣叫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。如果一切顺利，稍等片刻后，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的网络指示灯变为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蓝色常亮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、蜂鸣器也会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停止鸣叫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，就代表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已成功接入了无线网络。</a:t>
            </a:r>
          </a:p>
        </p:txBody>
      </p:sp>
    </p:spTree>
    <p:extLst>
      <p:ext uri="{BB962C8B-B14F-4D97-AF65-F5344CB8AC3E}">
        <p14:creationId xmlns:p14="http://schemas.microsoft.com/office/powerpoint/2010/main" val="11784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439065" y="212315"/>
            <a:ext cx="4654504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Wu-link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工作状态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/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操作方式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7ADF6FA-D808-49EF-8903-81F5D15C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" y="2272317"/>
            <a:ext cx="4352925" cy="24003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54D5D32-394F-4708-8CDD-2B2B3A3F2CE3}"/>
              </a:ext>
            </a:extLst>
          </p:cNvPr>
          <p:cNvSpPr/>
          <p:nvPr/>
        </p:nvSpPr>
        <p:spPr>
          <a:xfrm>
            <a:off x="4924990" y="1736705"/>
            <a:ext cx="6845147" cy="362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开机：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关机状态下，单击电源键；当成功连接到事先配置好的无线网络后，蜂鸣器停止鸣叫，工作状态指示灯呈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蓝色长亮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状态。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关机：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开机状态下，快速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双击电源键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，电源指示灯熄灭，就表明关闭电源、停止工作。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正常连接无线网络后，如果内存中有事先保留的程序，会马上执行这个程序。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内置有锂电池，所有数据也都通过无线网络传输，因此在使用过程中不需要连接计算机、一般也不需要连  接电源。</a:t>
            </a:r>
          </a:p>
        </p:txBody>
      </p:sp>
    </p:spTree>
    <p:extLst>
      <p:ext uri="{BB962C8B-B14F-4D97-AF65-F5344CB8AC3E}">
        <p14:creationId xmlns:p14="http://schemas.microsoft.com/office/powerpoint/2010/main" val="420375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439065" y="212315"/>
            <a:ext cx="4654504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进入在线编程网站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81CB6E7-D000-4E46-AFDA-08992D01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385"/>
            <a:ext cx="7122518" cy="40884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39E312A-07EE-404C-844F-FB8E225D8083}"/>
              </a:ext>
            </a:extLst>
          </p:cNvPr>
          <p:cNvSpPr/>
          <p:nvPr/>
        </p:nvSpPr>
        <p:spPr>
          <a:xfrm>
            <a:off x="0" y="5803600"/>
            <a:ext cx="72038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打开浏览器，进入“好好搭搭”网站（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haohaodada.com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），然后单击网站右上角的“登录”按钮，用事先注册好的账号登录。如果没有账号，可以先单击“加入”按钮免费注册。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F2E4896-2B50-422C-A49D-713C6F192EE2}"/>
              </a:ext>
            </a:extLst>
          </p:cNvPr>
          <p:cNvSpPr/>
          <p:nvPr/>
        </p:nvSpPr>
        <p:spPr>
          <a:xfrm>
            <a:off x="5372100" y="1619167"/>
            <a:ext cx="1354016" cy="382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5FDAD9-CE80-42D0-82BF-144E030EA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31" y="1222427"/>
            <a:ext cx="3896458" cy="23867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D1979F-0870-4019-A0E6-01DB3AD6D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831" y="3906859"/>
            <a:ext cx="3896458" cy="23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439065" y="212315"/>
            <a:ext cx="4654504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进入在线编程网站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39E312A-07EE-404C-844F-FB8E225D8083}"/>
              </a:ext>
            </a:extLst>
          </p:cNvPr>
          <p:cNvSpPr/>
          <p:nvPr/>
        </p:nvSpPr>
        <p:spPr>
          <a:xfrm>
            <a:off x="1136358" y="5907999"/>
            <a:ext cx="9346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单击网站上方目录栏中的“创作”按钮，在“无线编程”区找到“</a:t>
            </a:r>
            <a:r>
              <a:rPr lang="en-US" altLang="zh-CN" sz="1600" dirty="0" err="1">
                <a:latin typeface="幼圆" panose="02010509060101010101" pitchFamily="49" charset="-122"/>
                <a:ea typeface="幼圆" panose="02010509060101010101" pitchFamily="49" charset="-122"/>
              </a:rPr>
              <a:t>wu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-link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”创作模板，并打开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270B87-A2C6-44C9-A3A5-F3987F1CC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656"/>
          <a:stretch/>
        </p:blipFill>
        <p:spPr>
          <a:xfrm>
            <a:off x="316851" y="1769677"/>
            <a:ext cx="5532409" cy="33186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FEBBB1-4BDC-4FBC-A914-B36BA546B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870" y="1769677"/>
            <a:ext cx="5850567" cy="307488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A96FF61-7A4F-40A1-886D-738BDE08E201}"/>
              </a:ext>
            </a:extLst>
          </p:cNvPr>
          <p:cNvSpPr/>
          <p:nvPr/>
        </p:nvSpPr>
        <p:spPr>
          <a:xfrm>
            <a:off x="2092568" y="1855177"/>
            <a:ext cx="545123" cy="364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DF0203D-16A7-4A00-9517-138C5177B912}"/>
              </a:ext>
            </a:extLst>
          </p:cNvPr>
          <p:cNvSpPr/>
          <p:nvPr/>
        </p:nvSpPr>
        <p:spPr>
          <a:xfrm>
            <a:off x="6189785" y="2315307"/>
            <a:ext cx="1459523" cy="1658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6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1082675" y="1349375"/>
            <a:ext cx="5982335" cy="59823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Century Gothic" panose="020B0502020202020204" pitchFamily="34" charset="0"/>
            </a:endParaRPr>
          </a:p>
        </p:txBody>
      </p:sp>
      <p:sp>
        <p:nvSpPr>
          <p:cNvPr id="15" name="圆: 空心 6"/>
          <p:cNvSpPr/>
          <p:nvPr/>
        </p:nvSpPr>
        <p:spPr>
          <a:xfrm>
            <a:off x="6895465" y="709295"/>
            <a:ext cx="1443990" cy="1443990"/>
          </a:xfrm>
          <a:prstGeom prst="donu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: 空心 6"/>
          <p:cNvSpPr/>
          <p:nvPr/>
        </p:nvSpPr>
        <p:spPr>
          <a:xfrm>
            <a:off x="10522585" y="869950"/>
            <a:ext cx="479425" cy="479425"/>
          </a:xfrm>
          <a:prstGeom prst="donut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09651" y="3159055"/>
            <a:ext cx="2448106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31B0C"/>
                </a:solidFill>
                <a:effectLst/>
              </a:rPr>
              <a:t>课程思路</a:t>
            </a:r>
            <a:endParaRPr lang="zh-CN" altLang="en-US" sz="4400" b="1" dirty="0">
              <a:solidFill>
                <a:srgbClr val="F2B92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02277" y="2408323"/>
            <a:ext cx="225452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</a:p>
        </p:txBody>
      </p:sp>
      <p:sp>
        <p:nvSpPr>
          <p:cNvPr id="14" name="椭圆 13"/>
          <p:cNvSpPr/>
          <p:nvPr/>
        </p:nvSpPr>
        <p:spPr>
          <a:xfrm>
            <a:off x="591820" y="2039620"/>
            <a:ext cx="3696335" cy="36963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82750" y="2437130"/>
            <a:ext cx="2212975" cy="2212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>
                <a:latin typeface="Century Gothic" panose="020B0502020202020204" pitchFamily="34" charset="0"/>
              </a:rPr>
              <a:t>01</a:t>
            </a:r>
            <a:endParaRPr lang="zh-CN" altLang="en-US" sz="5400" b="1">
              <a:latin typeface="Century Gothic" panose="020B0502020202020204" pitchFamily="34" charset="0"/>
            </a:endParaRPr>
          </a:p>
        </p:txBody>
      </p:sp>
      <p:sp>
        <p:nvSpPr>
          <p:cNvPr id="16" name="圆: 空心 7"/>
          <p:cNvSpPr/>
          <p:nvPr/>
        </p:nvSpPr>
        <p:spPr>
          <a:xfrm>
            <a:off x="1972945" y="-501650"/>
            <a:ext cx="1736725" cy="173672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67836" y="6099969"/>
            <a:ext cx="2703670" cy="27036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3" grpId="0" bldLvl="0" animBg="1"/>
      <p:bldP spid="4" grpId="0"/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439065" y="212315"/>
            <a:ext cx="4654504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进入在线编程网站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6AAA3B7-D651-48FE-A960-E9C4454CE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56" y="1451312"/>
            <a:ext cx="8924192" cy="318650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7A59E81-A8B0-4137-8C6E-ECE331D20B93}"/>
              </a:ext>
            </a:extLst>
          </p:cNvPr>
          <p:cNvSpPr/>
          <p:nvPr/>
        </p:nvSpPr>
        <p:spPr>
          <a:xfrm>
            <a:off x="1305571" y="1916648"/>
            <a:ext cx="683046" cy="272116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752386-462B-47EE-A907-2DA217422779}"/>
              </a:ext>
            </a:extLst>
          </p:cNvPr>
          <p:cNvSpPr txBox="1"/>
          <p:nvPr/>
        </p:nvSpPr>
        <p:spPr>
          <a:xfrm>
            <a:off x="1263639" y="419658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指令区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4D5243-A727-4EEF-9262-DC11967BF021}"/>
              </a:ext>
            </a:extLst>
          </p:cNvPr>
          <p:cNvSpPr txBox="1"/>
          <p:nvPr/>
        </p:nvSpPr>
        <p:spPr>
          <a:xfrm>
            <a:off x="7694224" y="150636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工具栏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1F7D87C-3690-4786-B2D9-AF3F5CE57580}"/>
              </a:ext>
            </a:extLst>
          </p:cNvPr>
          <p:cNvSpPr txBox="1"/>
          <p:nvPr/>
        </p:nvSpPr>
        <p:spPr>
          <a:xfrm>
            <a:off x="2749829" y="27783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图形编程区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DAD388-8663-47F4-AFC2-A8C9084B633C}"/>
              </a:ext>
            </a:extLst>
          </p:cNvPr>
          <p:cNvSpPr txBox="1"/>
          <p:nvPr/>
        </p:nvSpPr>
        <p:spPr>
          <a:xfrm>
            <a:off x="8094334" y="307208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字符编程对照区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D5C1E9-1CB8-4292-A075-ED09D1D0D250}"/>
              </a:ext>
            </a:extLst>
          </p:cNvPr>
          <p:cNvSpPr/>
          <p:nvPr/>
        </p:nvSpPr>
        <p:spPr>
          <a:xfrm>
            <a:off x="79131" y="4831112"/>
            <a:ext cx="120102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默认进入的是图形化编程网页，它由以下几部分组成：</a:t>
            </a:r>
          </a:p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   工具栏：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可新建、保存、编译下载程序到设备，还可查看“最新”、“我的”、“例程”项目，将程序“保存到本地”、</a:t>
            </a:r>
            <a:endParaRPr lang="en-US" altLang="zh-CN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    “从本地打开”；</a:t>
            </a:r>
          </a:p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指令区：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共有九大类、一百多个指令；</a:t>
            </a:r>
          </a:p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图形编程区：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将左边“指令区”的指令拖动到“编程区”、按一定的逻辑关系组合起来，可以编写出各种各样的程序；</a:t>
            </a:r>
          </a:p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字符编程对照区：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能够根据组合的指令自动生成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C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语言代码（如果在手机、平板上打开编程网页，默认不会显示“代码区”）。</a:t>
            </a:r>
          </a:p>
        </p:txBody>
      </p:sp>
    </p:spTree>
    <p:extLst>
      <p:ext uri="{BB962C8B-B14F-4D97-AF65-F5344CB8AC3E}">
        <p14:creationId xmlns:p14="http://schemas.microsoft.com/office/powerpoint/2010/main" val="29993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439065" y="212315"/>
            <a:ext cx="4654504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进入在线编程网站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6AAA3B7-D651-48FE-A960-E9C4454C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29"/>
          <a:stretch/>
        </p:blipFill>
        <p:spPr>
          <a:xfrm>
            <a:off x="843685" y="1301843"/>
            <a:ext cx="3908590" cy="359032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A14F2C2-5B58-47F2-8489-52634E8E2751}"/>
              </a:ext>
            </a:extLst>
          </p:cNvPr>
          <p:cNvSpPr/>
          <p:nvPr/>
        </p:nvSpPr>
        <p:spPr>
          <a:xfrm>
            <a:off x="3182816" y="1529786"/>
            <a:ext cx="316523" cy="2110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0244AE-7E64-4188-A2CC-EBF11731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123" y="1301843"/>
            <a:ext cx="5464387" cy="16866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C41A7B-1906-4D5E-A34C-BEEBA03F9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123" y="3066467"/>
            <a:ext cx="5464387" cy="166277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9078D4A1-C140-4493-9AFD-7C73B704732B}"/>
              </a:ext>
            </a:extLst>
          </p:cNvPr>
          <p:cNvSpPr/>
          <p:nvPr/>
        </p:nvSpPr>
        <p:spPr>
          <a:xfrm>
            <a:off x="1014289" y="5556157"/>
            <a:ext cx="934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   绑定设备，选择上方的“添加”，在弹出的窗口中，输入所要设备的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地址，选择添加，设备绑定完成。如果提示“该设备已有绑定用户”，需要在微信公众号上进行强制绑定。</a:t>
            </a:r>
          </a:p>
        </p:txBody>
      </p:sp>
    </p:spTree>
    <p:extLst>
      <p:ext uri="{BB962C8B-B14F-4D97-AF65-F5344CB8AC3E}">
        <p14:creationId xmlns:p14="http://schemas.microsoft.com/office/powerpoint/2010/main" val="36089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75696" y="484540"/>
            <a:ext cx="14205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试一试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35613-85FB-47CA-AF22-D6DAFC37D96D}"/>
              </a:ext>
            </a:extLst>
          </p:cNvPr>
          <p:cNvSpPr/>
          <p:nvPr/>
        </p:nvSpPr>
        <p:spPr>
          <a:xfrm>
            <a:off x="1183641" y="2551548"/>
            <a:ext cx="10032439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920" lvl="0">
              <a:lnSpc>
                <a:spcPct val="150000"/>
              </a:lnSpc>
              <a:spcBef>
                <a:spcPts val="620"/>
              </a:spcBef>
            </a:pP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    进入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编程网页，单击“指令区”中不同的指令类别，看看都有哪些指令？找出你最感兴趣的三个指令？  猜一猜它们可能有什么用？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5975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439065" y="212315"/>
            <a:ext cx="4654504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编译和下载程序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D5C1E9-1CB8-4292-A075-ED09D1D0D250}"/>
              </a:ext>
            </a:extLst>
          </p:cNvPr>
          <p:cNvSpPr/>
          <p:nvPr/>
        </p:nvSpPr>
        <p:spPr>
          <a:xfrm>
            <a:off x="574675" y="1346841"/>
            <a:ext cx="10904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单击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线编程网页上方“工具栏”中的“例程”按钮，在打开的网页中找到并单击“水平仪”程序缩略图，打开这个范例程序。单击“工具栏”中的“下载到设备”按钮，打开如下图所示的提示对话框，单击“确定”按钮开始将程序上传到服务器编译。</a:t>
            </a:r>
          </a:p>
        </p:txBody>
      </p:sp>
      <p:pic>
        <p:nvPicPr>
          <p:cNvPr id="20" name="image6.png">
            <a:extLst>
              <a:ext uri="{FF2B5EF4-FFF2-40B4-BE49-F238E27FC236}">
                <a16:creationId xmlns:a16="http://schemas.microsoft.com/office/drawing/2014/main" id="{1B3B6B94-3E7D-4DB6-A65D-FE409719D20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5178" y="2177838"/>
            <a:ext cx="4267200" cy="16383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76B6D295-7425-4386-AB16-017C83AE2AB2}"/>
              </a:ext>
            </a:extLst>
          </p:cNvPr>
          <p:cNvSpPr/>
          <p:nvPr/>
        </p:nvSpPr>
        <p:spPr>
          <a:xfrm>
            <a:off x="498474" y="3897159"/>
            <a:ext cx="10904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服务器编译完成后，会通过无线网络将程序直接下载到账号绑定的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设备。如果编译、下载成功，会打  开如下图所示的提示对话框。同时蜂鸣器鸣叫，稍等片刻下载完成后，蜂鸣器停止鸣叫。程序下载到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后会替换原有的旧程序，然后自动运行新下载的程序。</a:t>
            </a:r>
          </a:p>
        </p:txBody>
      </p:sp>
      <p:pic>
        <p:nvPicPr>
          <p:cNvPr id="23" name="image7.png">
            <a:extLst>
              <a:ext uri="{FF2B5EF4-FFF2-40B4-BE49-F238E27FC236}">
                <a16:creationId xmlns:a16="http://schemas.microsoft.com/office/drawing/2014/main" id="{EA5D5736-304A-4830-B8D4-1FD55C10B9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3439" y="4681172"/>
            <a:ext cx="42672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75696" y="484540"/>
            <a:ext cx="14205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试一试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35613-85FB-47CA-AF22-D6DAFC37D96D}"/>
              </a:ext>
            </a:extLst>
          </p:cNvPr>
          <p:cNvSpPr/>
          <p:nvPr/>
        </p:nvSpPr>
        <p:spPr>
          <a:xfrm>
            <a:off x="1183641" y="2551548"/>
            <a:ext cx="10032439" cy="237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920" lvl="0">
              <a:lnSpc>
                <a:spcPct val="150000"/>
              </a:lnSpc>
              <a:spcBef>
                <a:spcPts val="620"/>
              </a:spcBef>
            </a:pP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    在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编程网页的“例程”中，除了“水平仪”程序，你还对什么程序感兴趣？尝试打开、编译、下载到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中运行，看看这个程序是怎样的？</a:t>
            </a:r>
          </a:p>
          <a:p>
            <a:pPr marL="248920" marR="0" lvl="0" indent="0" algn="l" defTabSz="914400" rtl="0" eaLnBrk="1" fontAlgn="auto" latinLnBrk="0" hangingPunct="1">
              <a:lnSpc>
                <a:spcPct val="15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59043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5439065" y="212315"/>
            <a:ext cx="4654504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在线修改程序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D5C1E9-1CB8-4292-A075-ED09D1D0D250}"/>
              </a:ext>
            </a:extLst>
          </p:cNvPr>
          <p:cNvSpPr/>
          <p:nvPr/>
        </p:nvSpPr>
        <p:spPr>
          <a:xfrm>
            <a:off x="643636" y="1302318"/>
            <a:ext cx="10904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以“例程”中的“接收消息”、“发送消息”这两个范例程序为例，进一步熟悉这种图形化编程方式，体验使用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进行物联网编程的便捷性。与同伴合作，两人一组，每组两块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021A22-7E78-4537-9AFD-58AFECAD63A7}"/>
              </a:ext>
            </a:extLst>
          </p:cNvPr>
          <p:cNvSpPr/>
          <p:nvPr/>
        </p:nvSpPr>
        <p:spPr>
          <a:xfrm>
            <a:off x="417413" y="5555682"/>
            <a:ext cx="11357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使用第一块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绑定的账号登录好好搭搭网站，打开“例程”中的“接收消息”程序，将这个程序编译下载到第一块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4801D78-77B1-4E2E-B8B2-1D3A28F462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27" y="2836495"/>
            <a:ext cx="3755390" cy="18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8C9E7AA-1C8A-4447-8850-9CEE21880AEE}"/>
              </a:ext>
            </a:extLst>
          </p:cNvPr>
          <p:cNvGrpSpPr/>
          <p:nvPr/>
        </p:nvGrpSpPr>
        <p:grpSpPr>
          <a:xfrm>
            <a:off x="1263639" y="488354"/>
            <a:ext cx="2567541" cy="544773"/>
            <a:chOff x="5889208" y="2037831"/>
            <a:chExt cx="2567577" cy="54475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EB3EE3B-6930-4733-9E21-85AFEB538141}"/>
                </a:ext>
              </a:extLst>
            </p:cNvPr>
            <p:cNvSpPr/>
            <p:nvPr/>
          </p:nvSpPr>
          <p:spPr>
            <a:xfrm>
              <a:off x="6390356" y="2037831"/>
              <a:ext cx="206642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初试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0A7F9BC-8745-4646-A39F-C3862731AF0A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5" name="圆: 空心 7">
            <a:extLst>
              <a:ext uri="{FF2B5EF4-FFF2-40B4-BE49-F238E27FC236}">
                <a16:creationId xmlns:a16="http://schemas.microsoft.com/office/drawing/2014/main" id="{2E754D7E-5694-458F-A8C1-7BE9B8446D5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A6AA07-9B2E-473F-8D8A-1B040E5A192E}"/>
              </a:ext>
            </a:extLst>
          </p:cNvPr>
          <p:cNvSpPr/>
          <p:nvPr/>
        </p:nvSpPr>
        <p:spPr>
          <a:xfrm>
            <a:off x="5439065" y="212315"/>
            <a:ext cx="4654504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在线修改程序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BC19BD-923B-4F0D-A91B-1BB37E0F98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51993"/>
            <a:ext cx="5541645" cy="115379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19464F6-56F4-4415-B472-93366F852CBB}"/>
              </a:ext>
            </a:extLst>
          </p:cNvPr>
          <p:cNvSpPr/>
          <p:nvPr/>
        </p:nvSpPr>
        <p:spPr>
          <a:xfrm>
            <a:off x="753207" y="1630908"/>
            <a:ext cx="10958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使用第二块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绑定的账号登录好好搭搭网站，打开“例程”中的“发送消息”程序。上图所示的程序能够重复执行条件判断：如果按下板载的按键“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，那么会执行“通过物联网发送字符串”指令，发送字符串“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Hello”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到指定的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地址。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381974-7C05-4508-995E-AC670F8527C5}"/>
              </a:ext>
            </a:extLst>
          </p:cNvPr>
          <p:cNvSpPr/>
          <p:nvPr/>
        </p:nvSpPr>
        <p:spPr>
          <a:xfrm>
            <a:off x="753207" y="4600550"/>
            <a:ext cx="10928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删除上图程序代码中“通过物联网发送字符串”指令的“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地址”参数，用第一块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真实的“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地址”替代默认的地址。   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95F6324-D348-46A2-A34D-87435AABA2A8}"/>
              </a:ext>
            </a:extLst>
          </p:cNvPr>
          <p:cNvSpPr/>
          <p:nvPr/>
        </p:nvSpPr>
        <p:spPr>
          <a:xfrm>
            <a:off x="753206" y="5332466"/>
            <a:ext cx="11142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完成程序代码的修改后，单击“工具栏”中的“下载到设备”按钮，将修改后的“发送消息”程序编译、下载到第二块</a:t>
            </a:r>
            <a:r>
              <a:rPr lang="en-US" altLang="zh-CN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16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运行。</a:t>
            </a:r>
          </a:p>
        </p:txBody>
      </p:sp>
    </p:spTree>
    <p:extLst>
      <p:ext uri="{BB962C8B-B14F-4D97-AF65-F5344CB8AC3E}">
        <p14:creationId xmlns:p14="http://schemas.microsoft.com/office/powerpoint/2010/main" val="32202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75696" y="484540"/>
            <a:ext cx="14205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试一试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35613-85FB-47CA-AF22-D6DAFC37D96D}"/>
              </a:ext>
            </a:extLst>
          </p:cNvPr>
          <p:cNvSpPr/>
          <p:nvPr/>
        </p:nvSpPr>
        <p:spPr>
          <a:xfrm>
            <a:off x="1183641" y="2551548"/>
            <a:ext cx="10032439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920" lvl="0">
              <a:lnSpc>
                <a:spcPct val="150000"/>
              </a:lnSpc>
              <a:spcBef>
                <a:spcPts val="620"/>
              </a:spcBef>
            </a:pP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    第二块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除了可以向第一块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发送“</a:t>
            </a:r>
            <a:r>
              <a:rPr lang="en-US" altLang="zh-CN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Hello”</a:t>
            </a:r>
            <a:r>
              <a:rPr lang="zh-CN" altLang="en-US" sz="2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以外，你还能够再修改程序，发送其它信息吗？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5965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矩形 46"/>
          <p:cNvSpPr/>
          <p:nvPr/>
        </p:nvSpPr>
        <p:spPr>
          <a:xfrm>
            <a:off x="1536980" y="417163"/>
            <a:ext cx="224452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拓展与思考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A4DFD8-1E66-442C-9B78-8FC80841226D}"/>
              </a:ext>
            </a:extLst>
          </p:cNvPr>
          <p:cNvSpPr/>
          <p:nvPr/>
        </p:nvSpPr>
        <p:spPr>
          <a:xfrm>
            <a:off x="1373414" y="3038027"/>
            <a:ext cx="10226846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86995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第二块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除了可以向第一块发送信息以外，你还能够再修改程序，向第三块、甚至更多块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发送信息   吗？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endParaRPr lang="zh-CN" altLang="en-US" sz="20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7385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82" cy="535940"/>
            <a:chOff x="5889208" y="2046684"/>
            <a:chExt cx="2286513" cy="53592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33" y="2046684"/>
              <a:ext cx="1627388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课程思路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01.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443EF4-B59B-4FA2-9C4A-6135207C3109}"/>
              </a:ext>
            </a:extLst>
          </p:cNvPr>
          <p:cNvSpPr/>
          <p:nvPr/>
        </p:nvSpPr>
        <p:spPr>
          <a:xfrm>
            <a:off x="680933" y="3096952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183C4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183C4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3200" dirty="0">
                <a:solidFill>
                  <a:srgbClr val="4183C4"/>
                </a:solidFill>
                <a:latin typeface="Calibri"/>
                <a:ea typeface="微软雅黑" panose="020B0503020204020204" pitchFamily="34" charset="-122"/>
                <a:cs typeface="微软雅黑" panose="020B0503020204020204" pitchFamily="34" charset="-122"/>
              </a:rPr>
              <a:t>初识硬件</a:t>
            </a:r>
            <a:r>
              <a:rPr lang="en-US" altLang="zh-CN" sz="3200" dirty="0" err="1">
                <a:solidFill>
                  <a:srgbClr val="4183C4"/>
                </a:solidFill>
                <a:latin typeface="Calibri"/>
                <a:ea typeface="微软雅黑" panose="020B0503020204020204" pitchFamily="34" charset="-122"/>
                <a:cs typeface="微软雅黑" panose="020B0503020204020204" pitchFamily="34" charset="-122"/>
              </a:rPr>
              <a:t>wu</a:t>
            </a:r>
            <a:r>
              <a:rPr lang="en-US" altLang="zh-CN" sz="3200" dirty="0">
                <a:solidFill>
                  <a:srgbClr val="4183C4"/>
                </a:solidFill>
                <a:latin typeface="Calibri"/>
                <a:ea typeface="微软雅黑" panose="020B0503020204020204" pitchFamily="34" charset="-122"/>
                <a:cs typeface="微软雅黑" panose="020B0503020204020204" pitchFamily="34" charset="-122"/>
              </a:rPr>
              <a:t>-link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箭头: V 形 25">
            <a:extLst>
              <a:ext uri="{FF2B5EF4-FFF2-40B4-BE49-F238E27FC236}">
                <a16:creationId xmlns:a16="http://schemas.microsoft.com/office/drawing/2014/main" id="{2EF8253D-FA3E-4756-B0E2-5B61247BB32D}"/>
              </a:ext>
            </a:extLst>
          </p:cNvPr>
          <p:cNvSpPr/>
          <p:nvPr/>
        </p:nvSpPr>
        <p:spPr>
          <a:xfrm>
            <a:off x="5045124" y="3260673"/>
            <a:ext cx="729899" cy="33665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05D4101-3508-4D4D-9AE3-536FF9C5E9D1}"/>
              </a:ext>
            </a:extLst>
          </p:cNvPr>
          <p:cNvSpPr/>
          <p:nvPr/>
        </p:nvSpPr>
        <p:spPr>
          <a:xfrm>
            <a:off x="6274418" y="2313583"/>
            <a:ext cx="3086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 noProof="0" dirty="0">
                <a:solidFill>
                  <a:prstClr val="black"/>
                </a:solidFill>
              </a:rPr>
              <a:t>物联网造物是什么？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B9FE36C-3F0A-4BC4-8CA0-B320219E324C}"/>
              </a:ext>
            </a:extLst>
          </p:cNvPr>
          <p:cNvSpPr/>
          <p:nvPr/>
        </p:nvSpPr>
        <p:spPr>
          <a:xfrm>
            <a:off x="6468016" y="3158506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物联网应用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C7A812-5CB2-43A1-84E1-35A3F877FC97}"/>
              </a:ext>
            </a:extLst>
          </p:cNvPr>
          <p:cNvSpPr/>
          <p:nvPr/>
        </p:nvSpPr>
        <p:spPr>
          <a:xfrm>
            <a:off x="6364928" y="4082753"/>
            <a:ext cx="2470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prstClr val="black"/>
                </a:solidFill>
              </a:rPr>
              <a:t>Wu-link</a:t>
            </a:r>
            <a:r>
              <a:rPr lang="zh-CN" altLang="en-US" sz="2400" b="1" dirty="0">
                <a:solidFill>
                  <a:prstClr val="black"/>
                </a:solidFill>
              </a:rPr>
              <a:t>硬件初识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3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34" grpId="0"/>
      <p:bldP spid="3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82" cy="535940"/>
            <a:chOff x="5889208" y="2046684"/>
            <a:chExt cx="2286513" cy="53592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33" y="2046684"/>
              <a:ext cx="1627388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课程思路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E930DA7-31B4-4B8D-A3C1-6F2F8BF34E19}"/>
              </a:ext>
            </a:extLst>
          </p:cNvPr>
          <p:cNvSpPr/>
          <p:nvPr/>
        </p:nvSpPr>
        <p:spPr>
          <a:xfrm>
            <a:off x="1768087" y="2447514"/>
            <a:ext cx="2352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初试</a:t>
            </a:r>
            <a:endParaRPr lang="zh-CN" altLang="en-US" sz="3200" dirty="0"/>
          </a:p>
        </p:txBody>
      </p:sp>
      <p:sp>
        <p:nvSpPr>
          <p:cNvPr id="40" name="箭头: V 形 39">
            <a:extLst>
              <a:ext uri="{FF2B5EF4-FFF2-40B4-BE49-F238E27FC236}">
                <a16:creationId xmlns:a16="http://schemas.microsoft.com/office/drawing/2014/main" id="{552E0BF2-7F60-4221-A843-77219466B1CD}"/>
              </a:ext>
            </a:extLst>
          </p:cNvPr>
          <p:cNvSpPr/>
          <p:nvPr/>
        </p:nvSpPr>
        <p:spPr>
          <a:xfrm>
            <a:off x="4092916" y="2580360"/>
            <a:ext cx="712263" cy="31908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1734E09-E5EF-4E7B-B193-9BFB565189F0}"/>
              </a:ext>
            </a:extLst>
          </p:cNvPr>
          <p:cNvSpPr/>
          <p:nvPr/>
        </p:nvSpPr>
        <p:spPr>
          <a:xfrm>
            <a:off x="5217165" y="1963420"/>
            <a:ext cx="396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Wu-link</a:t>
            </a:r>
            <a:r>
              <a:rPr lang="zh-CN" altLang="en-US" sz="2400" b="1" dirty="0"/>
              <a:t>工作状态和操作方式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C46AEC0-7654-4D9D-AF30-E8E50574AC46}"/>
              </a:ext>
            </a:extLst>
          </p:cNvPr>
          <p:cNvSpPr/>
          <p:nvPr/>
        </p:nvSpPr>
        <p:spPr>
          <a:xfrm>
            <a:off x="5217165" y="1312987"/>
            <a:ext cx="3212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Wu-link</a:t>
            </a:r>
            <a:r>
              <a:rPr lang="zh-CN" altLang="en-US" sz="2400" b="1" dirty="0"/>
              <a:t>配置</a:t>
            </a:r>
            <a:r>
              <a:rPr lang="en-US" altLang="zh-CN" sz="2400" b="1" dirty="0"/>
              <a:t>---APP</a:t>
            </a:r>
            <a:r>
              <a:rPr lang="zh-CN" altLang="en-US" sz="2400" b="1" dirty="0"/>
              <a:t>配置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A86840B-CB2C-426C-A2B3-9FE99235EE58}"/>
              </a:ext>
            </a:extLst>
          </p:cNvPr>
          <p:cNvSpPr/>
          <p:nvPr/>
        </p:nvSpPr>
        <p:spPr>
          <a:xfrm>
            <a:off x="5217165" y="2613853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进入在线编程网站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411A1E4-4F96-4B36-8FB3-BBE924D3C900}"/>
              </a:ext>
            </a:extLst>
          </p:cNvPr>
          <p:cNvSpPr/>
          <p:nvPr/>
        </p:nvSpPr>
        <p:spPr>
          <a:xfrm>
            <a:off x="1768087" y="462156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拓展与思考</a:t>
            </a:r>
            <a:endParaRPr lang="zh-CN" altLang="en-US" sz="32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D89CC91-8C88-40A4-9413-0B42C46D5615}"/>
              </a:ext>
            </a:extLst>
          </p:cNvPr>
          <p:cNvSpPr/>
          <p:nvPr/>
        </p:nvSpPr>
        <p:spPr>
          <a:xfrm>
            <a:off x="5217165" y="3264286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编译和下载程序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37EC576-D6AB-402A-A4DE-3C471DBE18BD}"/>
              </a:ext>
            </a:extLst>
          </p:cNvPr>
          <p:cNvSpPr/>
          <p:nvPr/>
        </p:nvSpPr>
        <p:spPr>
          <a:xfrm>
            <a:off x="5288883" y="3911862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在线修改程序</a:t>
            </a:r>
          </a:p>
        </p:txBody>
      </p:sp>
    </p:spTree>
    <p:extLst>
      <p:ext uri="{BB962C8B-B14F-4D97-AF65-F5344CB8AC3E}">
        <p14:creationId xmlns:p14="http://schemas.microsoft.com/office/powerpoint/2010/main" val="5236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4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1082675" y="1349375"/>
            <a:ext cx="5982335" cy="59823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Century Gothic" panose="020B0502020202020204" pitchFamily="34" charset="0"/>
            </a:endParaRPr>
          </a:p>
        </p:txBody>
      </p:sp>
      <p:sp>
        <p:nvSpPr>
          <p:cNvPr id="15" name="圆: 空心 6"/>
          <p:cNvSpPr/>
          <p:nvPr/>
        </p:nvSpPr>
        <p:spPr>
          <a:xfrm>
            <a:off x="6895465" y="709295"/>
            <a:ext cx="1443990" cy="1443990"/>
          </a:xfrm>
          <a:prstGeom prst="donu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: 空心 6"/>
          <p:cNvSpPr/>
          <p:nvPr/>
        </p:nvSpPr>
        <p:spPr>
          <a:xfrm>
            <a:off x="10522585" y="869950"/>
            <a:ext cx="479425" cy="479425"/>
          </a:xfrm>
          <a:prstGeom prst="donut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36822" y="3159055"/>
            <a:ext cx="4193777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31B0C"/>
                </a:solidFill>
                <a:effectLst/>
              </a:rPr>
              <a:t>初识硬件</a:t>
            </a:r>
            <a:r>
              <a:rPr lang="en-US" altLang="zh-CN" sz="4400" b="1" dirty="0" err="1">
                <a:solidFill>
                  <a:srgbClr val="131B0C"/>
                </a:solidFill>
                <a:effectLst/>
              </a:rPr>
              <a:t>wu</a:t>
            </a:r>
            <a:r>
              <a:rPr lang="en-US" altLang="zh-CN" sz="4400" b="1" dirty="0">
                <a:solidFill>
                  <a:srgbClr val="131B0C"/>
                </a:solidFill>
                <a:effectLst/>
              </a:rPr>
              <a:t>-link</a:t>
            </a:r>
            <a:endParaRPr lang="zh-CN" altLang="en-US" sz="4400" b="1" dirty="0">
              <a:solidFill>
                <a:srgbClr val="F2B92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77068" y="2408323"/>
            <a:ext cx="190494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</a:p>
        </p:txBody>
      </p:sp>
      <p:sp>
        <p:nvSpPr>
          <p:cNvPr id="14" name="椭圆 13"/>
          <p:cNvSpPr/>
          <p:nvPr/>
        </p:nvSpPr>
        <p:spPr>
          <a:xfrm>
            <a:off x="591820" y="2039620"/>
            <a:ext cx="3696335" cy="36963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82750" y="2437130"/>
            <a:ext cx="2212975" cy="2212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atin typeface="Century Gothic" panose="020B0502020202020204" pitchFamily="34" charset="0"/>
              </a:rPr>
              <a:t>02</a:t>
            </a:r>
            <a:endParaRPr lang="zh-CN" alt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16" name="圆: 空心 7"/>
          <p:cNvSpPr/>
          <p:nvPr/>
        </p:nvSpPr>
        <p:spPr>
          <a:xfrm>
            <a:off x="1972945" y="-501650"/>
            <a:ext cx="1736725" cy="173672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67836" y="6099969"/>
            <a:ext cx="2703670" cy="27036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3" grpId="0" bldLvl="0" animBg="1"/>
      <p:bldP spid="4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46" y="496896"/>
            <a:ext cx="3943539" cy="536233"/>
            <a:chOff x="5889208" y="2046371"/>
            <a:chExt cx="3943590" cy="53621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402006" y="2046371"/>
              <a:ext cx="3430792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物联网造物是什么？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3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image1.jpeg">
            <a:extLst>
              <a:ext uri="{FF2B5EF4-FFF2-40B4-BE49-F238E27FC236}">
                <a16:creationId xmlns:a16="http://schemas.microsoft.com/office/drawing/2014/main" id="{32406DCA-14E0-43F1-B979-361F564DAF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564" y="2361101"/>
            <a:ext cx="3810000" cy="227647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DAC6990-DA4A-4522-8833-1EA968CE417B}"/>
              </a:ext>
            </a:extLst>
          </p:cNvPr>
          <p:cNvSpPr/>
          <p:nvPr/>
        </p:nvSpPr>
        <p:spPr>
          <a:xfrm>
            <a:off x="4517980" y="1740982"/>
            <a:ext cx="7061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物联网就是物物相连的互联网。</a:t>
            </a:r>
            <a:endParaRPr lang="en-US" altLang="zh-CN" b="1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英文名称是：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Internet of things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，英文缩写是“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IoT”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C431DF-3A34-415C-A035-337C2904476A}"/>
              </a:ext>
            </a:extLst>
          </p:cNvPr>
          <p:cNvSpPr/>
          <p:nvPr/>
        </p:nvSpPr>
        <p:spPr>
          <a:xfrm>
            <a:off x="4568985" y="2620160"/>
            <a:ext cx="7283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物联网的核心和基础仍然是互联网，但在互联网的基础上扩展和延伸到了任何物品，在物品与物品之间通讯和信息交换。</a:t>
            </a:r>
            <a:endParaRPr lang="en-US" altLang="zh-CN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53983C-5DB6-469A-B395-35313F483D14}"/>
              </a:ext>
            </a:extLst>
          </p:cNvPr>
          <p:cNvSpPr/>
          <p:nvPr/>
        </p:nvSpPr>
        <p:spPr>
          <a:xfrm>
            <a:off x="4568985" y="3472961"/>
            <a:ext cx="7151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物联网是继计算机、互联网之后信息技术领域的第三次重大变革。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A4A8B77-42AC-4002-94B5-F8B19101653F}"/>
              </a:ext>
            </a:extLst>
          </p:cNvPr>
          <p:cNvSpPr/>
          <p:nvPr/>
        </p:nvSpPr>
        <p:spPr>
          <a:xfrm>
            <a:off x="4517980" y="4163868"/>
            <a:ext cx="7430766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173355">
              <a:lnSpc>
                <a:spcPct val="85000"/>
              </a:lnSpc>
              <a:spcAft>
                <a:spcPts val="0"/>
              </a:spcAft>
            </a:pPr>
            <a:r>
              <a:rPr lang="zh-CN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造物，</a:t>
            </a:r>
            <a:r>
              <a:rPr lang="zh-CN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是指自己动手制作物品。作为一名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CN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创客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CN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，就是努力要将自己的创意通过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CN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造物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CN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变成现实，变成看得见、摸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CN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得着的物品。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E7B3A4E-4741-420E-B49D-DE6971584314}"/>
              </a:ext>
            </a:extLst>
          </p:cNvPr>
          <p:cNvSpPr/>
          <p:nvPr/>
        </p:nvSpPr>
        <p:spPr>
          <a:xfrm>
            <a:off x="4607916" y="5159497"/>
            <a:ext cx="743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物联网造物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，是指基于物联网技术的造物，所创造的物品能够通过互联网实现物物相连。</a:t>
            </a:r>
          </a:p>
        </p:txBody>
      </p:sp>
    </p:spTree>
    <p:extLst>
      <p:ext uri="{BB962C8B-B14F-4D97-AF65-F5344CB8AC3E}">
        <p14:creationId xmlns:p14="http://schemas.microsoft.com/office/powerpoint/2010/main" val="8735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43" y="509911"/>
            <a:ext cx="2501221" cy="523220"/>
            <a:chOff x="5889208" y="2059384"/>
            <a:chExt cx="2501254" cy="5232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402391" y="2059384"/>
              <a:ext cx="198807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物联网应用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3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A773A7-43D8-47CC-B305-14E34F0A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75" y="2488238"/>
            <a:ext cx="4902949" cy="392272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63A0A23-767E-41A9-9315-43A0A9234A92}"/>
              </a:ext>
            </a:extLst>
          </p:cNvPr>
          <p:cNvSpPr/>
          <p:nvPr/>
        </p:nvSpPr>
        <p:spPr>
          <a:xfrm>
            <a:off x="9680331" y="3106541"/>
            <a:ext cx="2511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智能家居</a:t>
            </a:r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---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小米</a:t>
            </a:r>
            <a:endParaRPr lang="en-US" altLang="zh-CN" b="1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将所有产品连接上网络</a:t>
            </a:r>
            <a:endParaRPr lang="zh-CN" altLang="en-US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71A2967-E05F-41EF-8046-F6B89CDC96FE}"/>
              </a:ext>
            </a:extLst>
          </p:cNvPr>
          <p:cNvSpPr/>
          <p:nvPr/>
        </p:nvSpPr>
        <p:spPr>
          <a:xfrm>
            <a:off x="1776819" y="1764049"/>
            <a:ext cx="1988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应用于各行各业</a:t>
            </a:r>
            <a:endParaRPr lang="zh-CN" altLang="en-US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3" name="图片 22" descr="12051CQ1_0">
            <a:extLst>
              <a:ext uri="{FF2B5EF4-FFF2-40B4-BE49-F238E27FC236}">
                <a16:creationId xmlns:a16="http://schemas.microsoft.com/office/drawing/2014/main" id="{A9D725BC-E5DB-4055-9FC8-B819C5F55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2" r="4605"/>
          <a:stretch/>
        </p:blipFill>
        <p:spPr>
          <a:xfrm>
            <a:off x="8749902" y="172119"/>
            <a:ext cx="3442098" cy="2395956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6BC74EB3-B3F0-4803-AD20-97EA01F40624}"/>
              </a:ext>
            </a:extLst>
          </p:cNvPr>
          <p:cNvSpPr/>
          <p:nvPr/>
        </p:nvSpPr>
        <p:spPr>
          <a:xfrm>
            <a:off x="5345723" y="838344"/>
            <a:ext cx="3253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 智能农业</a:t>
            </a:r>
            <a:endParaRPr lang="en-US" altLang="zh-CN" b="1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供水管理、精准农业、害虫管理等提高粮食产量</a:t>
            </a:r>
            <a:endParaRPr lang="zh-CN" altLang="en-US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5" name="图片 24" descr="智慧城市智能交通展板2">
            <a:extLst>
              <a:ext uri="{FF2B5EF4-FFF2-40B4-BE49-F238E27FC236}">
                <a16:creationId xmlns:a16="http://schemas.microsoft.com/office/drawing/2014/main" id="{E63DEF36-1883-48CB-87B9-7599AE98E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1" r="17182"/>
          <a:stretch/>
        </p:blipFill>
        <p:spPr>
          <a:xfrm>
            <a:off x="8881940" y="4449599"/>
            <a:ext cx="3310060" cy="213268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76A5B21-0A49-4D2D-8A5C-CB733D4AB55A}"/>
              </a:ext>
            </a:extLst>
          </p:cNvPr>
          <p:cNvGrpSpPr/>
          <p:nvPr/>
        </p:nvGrpSpPr>
        <p:grpSpPr>
          <a:xfrm>
            <a:off x="5484934" y="2593504"/>
            <a:ext cx="4155831" cy="1830666"/>
            <a:chOff x="6739705" y="3031705"/>
            <a:chExt cx="4155831" cy="1830666"/>
          </a:xfrm>
        </p:grpSpPr>
        <p:pic>
          <p:nvPicPr>
            <p:cNvPr id="20" name="图片 19" descr="586bc9f7789da_1024">
              <a:extLst>
                <a:ext uri="{FF2B5EF4-FFF2-40B4-BE49-F238E27FC236}">
                  <a16:creationId xmlns:a16="http://schemas.microsoft.com/office/drawing/2014/main" id="{4795B025-5420-43AD-A0D4-7C0BB0E6A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64870" y="3031705"/>
              <a:ext cx="1830666" cy="1830666"/>
            </a:xfrm>
            <a:prstGeom prst="rect">
              <a:avLst/>
            </a:prstGeom>
          </p:spPr>
        </p:pic>
        <p:pic>
          <p:nvPicPr>
            <p:cNvPr id="26" name="图片 25" descr="timg">
              <a:extLst>
                <a:ext uri="{FF2B5EF4-FFF2-40B4-BE49-F238E27FC236}">
                  <a16:creationId xmlns:a16="http://schemas.microsoft.com/office/drawing/2014/main" id="{340CA623-70A6-433C-9459-DA3A84D5E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9705" y="3035496"/>
              <a:ext cx="2325165" cy="1826875"/>
            </a:xfrm>
            <a:prstGeom prst="rect">
              <a:avLst/>
            </a:prstGeom>
          </p:spPr>
        </p:pic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0A53EFCC-D17D-4901-9C96-D0E36D4DE611}"/>
              </a:ext>
            </a:extLst>
          </p:cNvPr>
          <p:cNvSpPr/>
          <p:nvPr/>
        </p:nvSpPr>
        <p:spPr>
          <a:xfrm>
            <a:off x="5993020" y="4991026"/>
            <a:ext cx="260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智能交通</a:t>
            </a:r>
            <a:endParaRPr lang="en-US" altLang="zh-CN" b="1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飞常准</a:t>
            </a:r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杭州公交</a:t>
            </a:r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app</a:t>
            </a:r>
          </a:p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实时航班动态</a:t>
            </a:r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公交动态</a:t>
            </a:r>
            <a:endParaRPr lang="en-US" altLang="zh-CN" b="1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98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43" y="509911"/>
            <a:ext cx="3291650" cy="523220"/>
            <a:chOff x="5889208" y="2059384"/>
            <a:chExt cx="3291694" cy="5232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30597" y="2059384"/>
              <a:ext cx="2850305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硬件初识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3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2450FA49-EBEE-42C5-9D8C-A7C1A81F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14" y="1667678"/>
            <a:ext cx="7506970" cy="3753485"/>
          </a:xfrm>
          <a:prstGeom prst="rect">
            <a:avLst/>
          </a:prstGeom>
        </p:spPr>
      </p:pic>
      <p:sp>
        <p:nvSpPr>
          <p:cNvPr id="49" name="标题 1">
            <a:extLst>
              <a:ext uri="{FF2B5EF4-FFF2-40B4-BE49-F238E27FC236}">
                <a16:creationId xmlns:a16="http://schemas.microsoft.com/office/drawing/2014/main" id="{ECECA5ED-CF58-45B7-B8EF-222E82DDBBBC}"/>
              </a:ext>
            </a:extLst>
          </p:cNvPr>
          <p:cNvSpPr txBox="1"/>
          <p:nvPr/>
        </p:nvSpPr>
        <p:spPr>
          <a:xfrm>
            <a:off x="501475" y="3382851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内置：</a:t>
            </a:r>
          </a:p>
        </p:txBody>
      </p:sp>
      <p:sp>
        <p:nvSpPr>
          <p:cNvPr id="50" name="标题 1">
            <a:extLst>
              <a:ext uri="{FF2B5EF4-FFF2-40B4-BE49-F238E27FC236}">
                <a16:creationId xmlns:a16="http://schemas.microsoft.com/office/drawing/2014/main" id="{1BDA81A9-CC1A-4CB4-80E1-B13CBC07A884}"/>
              </a:ext>
            </a:extLst>
          </p:cNvPr>
          <p:cNvSpPr txBox="1"/>
          <p:nvPr/>
        </p:nvSpPr>
        <p:spPr>
          <a:xfrm>
            <a:off x="1909977" y="1123309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7×24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点阵面板</a:t>
            </a:r>
          </a:p>
        </p:txBody>
      </p:sp>
      <p:sp>
        <p:nvSpPr>
          <p:cNvPr id="51" name="标题 1">
            <a:extLst>
              <a:ext uri="{FF2B5EF4-FFF2-40B4-BE49-F238E27FC236}">
                <a16:creationId xmlns:a16="http://schemas.microsoft.com/office/drawing/2014/main" id="{055E098C-3D6D-4F81-9DFB-D1E442C11B52}"/>
              </a:ext>
            </a:extLst>
          </p:cNvPr>
          <p:cNvSpPr txBox="1"/>
          <p:nvPr/>
        </p:nvSpPr>
        <p:spPr>
          <a:xfrm>
            <a:off x="1909976" y="1648743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红外发射器</a:t>
            </a:r>
          </a:p>
        </p:txBody>
      </p:sp>
      <p:sp>
        <p:nvSpPr>
          <p:cNvPr id="52" name="标题 1">
            <a:extLst>
              <a:ext uri="{FF2B5EF4-FFF2-40B4-BE49-F238E27FC236}">
                <a16:creationId xmlns:a16="http://schemas.microsoft.com/office/drawing/2014/main" id="{F3D72218-C405-4685-8F99-4CAAEDB6AD7B}"/>
              </a:ext>
            </a:extLst>
          </p:cNvPr>
          <p:cNvSpPr txBox="1"/>
          <p:nvPr/>
        </p:nvSpPr>
        <p:spPr>
          <a:xfrm>
            <a:off x="1909976" y="2235765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红外接收器</a:t>
            </a:r>
          </a:p>
        </p:txBody>
      </p:sp>
      <p:sp>
        <p:nvSpPr>
          <p:cNvPr id="53" name="标题 1">
            <a:extLst>
              <a:ext uri="{FF2B5EF4-FFF2-40B4-BE49-F238E27FC236}">
                <a16:creationId xmlns:a16="http://schemas.microsoft.com/office/drawing/2014/main" id="{F99D9943-A0DD-459B-BFD5-5E043E35A0BD}"/>
              </a:ext>
            </a:extLst>
          </p:cNvPr>
          <p:cNvSpPr txBox="1"/>
          <p:nvPr/>
        </p:nvSpPr>
        <p:spPr>
          <a:xfrm>
            <a:off x="1909976" y="2822787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按键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×2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4" name="标题 1">
            <a:extLst>
              <a:ext uri="{FF2B5EF4-FFF2-40B4-BE49-F238E27FC236}">
                <a16:creationId xmlns:a16="http://schemas.microsoft.com/office/drawing/2014/main" id="{9DB0F67E-0979-44BD-ADC7-0D012D3D1606}"/>
              </a:ext>
            </a:extLst>
          </p:cNvPr>
          <p:cNvSpPr txBox="1"/>
          <p:nvPr/>
        </p:nvSpPr>
        <p:spPr>
          <a:xfrm>
            <a:off x="1909975" y="3409809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亮度传感器</a:t>
            </a:r>
          </a:p>
        </p:txBody>
      </p:sp>
      <p:sp>
        <p:nvSpPr>
          <p:cNvPr id="55" name="标题 1">
            <a:extLst>
              <a:ext uri="{FF2B5EF4-FFF2-40B4-BE49-F238E27FC236}">
                <a16:creationId xmlns:a16="http://schemas.microsoft.com/office/drawing/2014/main" id="{DBFF901F-867B-4D9D-9F79-454ABA26786C}"/>
              </a:ext>
            </a:extLst>
          </p:cNvPr>
          <p:cNvSpPr txBox="1"/>
          <p:nvPr/>
        </p:nvSpPr>
        <p:spPr>
          <a:xfrm>
            <a:off x="1909974" y="3996831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温度接收器</a:t>
            </a:r>
          </a:p>
        </p:txBody>
      </p:sp>
      <p:sp>
        <p:nvSpPr>
          <p:cNvPr id="56" name="标题 1">
            <a:extLst>
              <a:ext uri="{FF2B5EF4-FFF2-40B4-BE49-F238E27FC236}">
                <a16:creationId xmlns:a16="http://schemas.microsoft.com/office/drawing/2014/main" id="{4743C180-6F2D-4790-AE9F-617F337A5E77}"/>
              </a:ext>
            </a:extLst>
          </p:cNvPr>
          <p:cNvSpPr txBox="1"/>
          <p:nvPr/>
        </p:nvSpPr>
        <p:spPr>
          <a:xfrm>
            <a:off x="1909973" y="4583853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加速度计</a:t>
            </a:r>
          </a:p>
        </p:txBody>
      </p:sp>
      <p:sp>
        <p:nvSpPr>
          <p:cNvPr id="57" name="标题 1">
            <a:extLst>
              <a:ext uri="{FF2B5EF4-FFF2-40B4-BE49-F238E27FC236}">
                <a16:creationId xmlns:a16="http://schemas.microsoft.com/office/drawing/2014/main" id="{A9E21341-9F04-4FB5-B48C-07D57B8D532C}"/>
              </a:ext>
            </a:extLst>
          </p:cNvPr>
          <p:cNvSpPr txBox="1"/>
          <p:nvPr/>
        </p:nvSpPr>
        <p:spPr>
          <a:xfrm>
            <a:off x="1909973" y="5170875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电子罗盘</a:t>
            </a:r>
          </a:p>
        </p:txBody>
      </p:sp>
      <p:sp>
        <p:nvSpPr>
          <p:cNvPr id="58" name="标题 1">
            <a:extLst>
              <a:ext uri="{FF2B5EF4-FFF2-40B4-BE49-F238E27FC236}">
                <a16:creationId xmlns:a16="http://schemas.microsoft.com/office/drawing/2014/main" id="{7826ED50-654A-448E-B2C1-1756948A3A62}"/>
              </a:ext>
            </a:extLst>
          </p:cNvPr>
          <p:cNvSpPr txBox="1"/>
          <p:nvPr/>
        </p:nvSpPr>
        <p:spPr>
          <a:xfrm>
            <a:off x="9507007" y="3343771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扩展：</a:t>
            </a:r>
          </a:p>
        </p:txBody>
      </p:sp>
      <p:sp>
        <p:nvSpPr>
          <p:cNvPr id="59" name="标题 1">
            <a:extLst>
              <a:ext uri="{FF2B5EF4-FFF2-40B4-BE49-F238E27FC236}">
                <a16:creationId xmlns:a16="http://schemas.microsoft.com/office/drawing/2014/main" id="{7497CC1F-90EA-442B-8104-C608E4D95DB2}"/>
              </a:ext>
            </a:extLst>
          </p:cNvPr>
          <p:cNvSpPr txBox="1"/>
          <p:nvPr/>
        </p:nvSpPr>
        <p:spPr>
          <a:xfrm>
            <a:off x="9507007" y="3930793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I2C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接口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×1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0" name="标题 1">
            <a:extLst>
              <a:ext uri="{FF2B5EF4-FFF2-40B4-BE49-F238E27FC236}">
                <a16:creationId xmlns:a16="http://schemas.microsoft.com/office/drawing/2014/main" id="{8F5288BD-DFB2-4464-9FAC-F2CE45E60B1D}"/>
              </a:ext>
            </a:extLst>
          </p:cNvPr>
          <p:cNvSpPr txBox="1"/>
          <p:nvPr/>
        </p:nvSpPr>
        <p:spPr>
          <a:xfrm>
            <a:off x="9507006" y="4456227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模拟接口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×3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1" name="标题 1">
            <a:extLst>
              <a:ext uri="{FF2B5EF4-FFF2-40B4-BE49-F238E27FC236}">
                <a16:creationId xmlns:a16="http://schemas.microsoft.com/office/drawing/2014/main" id="{DD361C75-C3B9-49AA-8173-9A65A5BE15C5}"/>
              </a:ext>
            </a:extLst>
          </p:cNvPr>
          <p:cNvSpPr txBox="1"/>
          <p:nvPr/>
        </p:nvSpPr>
        <p:spPr>
          <a:xfrm>
            <a:off x="9507006" y="5043249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数字接口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×1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2" name="标题 1">
            <a:extLst>
              <a:ext uri="{FF2B5EF4-FFF2-40B4-BE49-F238E27FC236}">
                <a16:creationId xmlns:a16="http://schemas.microsoft.com/office/drawing/2014/main" id="{9BDB4D70-A1E5-4478-BECA-3A627A2E566C}"/>
              </a:ext>
            </a:extLst>
          </p:cNvPr>
          <p:cNvSpPr txBox="1"/>
          <p:nvPr/>
        </p:nvSpPr>
        <p:spPr>
          <a:xfrm>
            <a:off x="9507006" y="5630271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电机接口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×2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3" name="标题 1">
            <a:extLst>
              <a:ext uri="{FF2B5EF4-FFF2-40B4-BE49-F238E27FC236}">
                <a16:creationId xmlns:a16="http://schemas.microsoft.com/office/drawing/2014/main" id="{B5E7AC7D-28E6-40D0-A654-9F8A6275C426}"/>
              </a:ext>
            </a:extLst>
          </p:cNvPr>
          <p:cNvSpPr txBox="1"/>
          <p:nvPr/>
        </p:nvSpPr>
        <p:spPr>
          <a:xfrm>
            <a:off x="5022743" y="5344512"/>
            <a:ext cx="2135398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2200mah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锂电池</a:t>
            </a:r>
          </a:p>
        </p:txBody>
      </p:sp>
      <p:sp>
        <p:nvSpPr>
          <p:cNvPr id="64" name="标注: 弯曲线形(无边框) 63">
            <a:extLst>
              <a:ext uri="{FF2B5EF4-FFF2-40B4-BE49-F238E27FC236}">
                <a16:creationId xmlns:a16="http://schemas.microsoft.com/office/drawing/2014/main" id="{86930FFD-25FE-4CD5-B592-39BBC7B34381}"/>
              </a:ext>
            </a:extLst>
          </p:cNvPr>
          <p:cNvSpPr/>
          <p:nvPr/>
        </p:nvSpPr>
        <p:spPr>
          <a:xfrm>
            <a:off x="4301429" y="1439713"/>
            <a:ext cx="1784985" cy="1627505"/>
          </a:xfrm>
          <a:prstGeom prst="callout2">
            <a:avLst>
              <a:gd name="adj1" fmla="val -5490"/>
              <a:gd name="adj2" fmla="val -21988"/>
              <a:gd name="adj3" fmla="val -5490"/>
              <a:gd name="adj4" fmla="val 24092"/>
              <a:gd name="adj5" fmla="val 100530"/>
              <a:gd name="adj6" fmla="val 99885"/>
            </a:avLst>
          </a:prstGeom>
          <a:noFill/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标注: 弯曲线形(无边框) 64">
            <a:extLst>
              <a:ext uri="{FF2B5EF4-FFF2-40B4-BE49-F238E27FC236}">
                <a16:creationId xmlns:a16="http://schemas.microsoft.com/office/drawing/2014/main" id="{8510D173-AB0F-4C8D-ACC5-B6F31ABB53A6}"/>
              </a:ext>
            </a:extLst>
          </p:cNvPr>
          <p:cNvSpPr/>
          <p:nvPr/>
        </p:nvSpPr>
        <p:spPr>
          <a:xfrm>
            <a:off x="4982784" y="983892"/>
            <a:ext cx="1841500" cy="1697539"/>
          </a:xfrm>
          <a:prstGeom prst="callout2">
            <a:avLst>
              <a:gd name="adj1" fmla="val 49798"/>
              <a:gd name="adj2" fmla="val -77988"/>
              <a:gd name="adj3" fmla="val 50360"/>
              <a:gd name="adj4" fmla="val -12862"/>
              <a:gd name="adj5" fmla="val 72842"/>
              <a:gd name="adj6" fmla="val 1620"/>
            </a:avLst>
          </a:prstGeom>
          <a:noFill/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标注: 弯曲线形(无边框) 65">
            <a:extLst>
              <a:ext uri="{FF2B5EF4-FFF2-40B4-BE49-F238E27FC236}">
                <a16:creationId xmlns:a16="http://schemas.microsoft.com/office/drawing/2014/main" id="{B5E3EFC4-7458-4F0E-A9CD-1E99B585156F}"/>
              </a:ext>
            </a:extLst>
          </p:cNvPr>
          <p:cNvSpPr/>
          <p:nvPr/>
        </p:nvSpPr>
        <p:spPr>
          <a:xfrm>
            <a:off x="3852633" y="2665488"/>
            <a:ext cx="1841500" cy="1697539"/>
          </a:xfrm>
          <a:prstGeom prst="callout2">
            <a:avLst>
              <a:gd name="adj1" fmla="val 57092"/>
              <a:gd name="adj2" fmla="val -22643"/>
              <a:gd name="adj3" fmla="val 57556"/>
              <a:gd name="adj4" fmla="val 55198"/>
              <a:gd name="adj5" fmla="val 94102"/>
              <a:gd name="adj6" fmla="val 82440"/>
            </a:avLst>
          </a:prstGeom>
          <a:noFill/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标注: 弯曲线形(无边框) 66">
            <a:extLst>
              <a:ext uri="{FF2B5EF4-FFF2-40B4-BE49-F238E27FC236}">
                <a16:creationId xmlns:a16="http://schemas.microsoft.com/office/drawing/2014/main" id="{1003CA4F-69D0-4C61-AB7A-6E7669AD366C}"/>
              </a:ext>
            </a:extLst>
          </p:cNvPr>
          <p:cNvSpPr/>
          <p:nvPr/>
        </p:nvSpPr>
        <p:spPr>
          <a:xfrm>
            <a:off x="4277934" y="2592873"/>
            <a:ext cx="2865120" cy="1664335"/>
          </a:xfrm>
          <a:prstGeom prst="callout2">
            <a:avLst>
              <a:gd name="adj1" fmla="val 94696"/>
              <a:gd name="adj2" fmla="val -29011"/>
              <a:gd name="adj3" fmla="val 95247"/>
              <a:gd name="adj4" fmla="val 97127"/>
              <a:gd name="adj5" fmla="val 100530"/>
              <a:gd name="adj6" fmla="val 99885"/>
            </a:avLst>
          </a:prstGeom>
          <a:noFill/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34E8A561-9A4C-4CE0-AA44-98EF907F5C22}"/>
              </a:ext>
            </a:extLst>
          </p:cNvPr>
          <p:cNvSpPr/>
          <p:nvPr/>
        </p:nvSpPr>
        <p:spPr>
          <a:xfrm>
            <a:off x="5022472" y="2099161"/>
            <a:ext cx="168275" cy="350837"/>
          </a:xfrm>
          <a:prstGeom prst="roundRect">
            <a:avLst/>
          </a:prstGeom>
          <a:solidFill>
            <a:srgbClr val="00B050">
              <a:alpha val="4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EF0B9EDA-9770-4986-BB0C-4216A7AF356A}"/>
              </a:ext>
            </a:extLst>
          </p:cNvPr>
          <p:cNvSpPr/>
          <p:nvPr/>
        </p:nvSpPr>
        <p:spPr>
          <a:xfrm>
            <a:off x="7335166" y="2099161"/>
            <a:ext cx="168275" cy="350837"/>
          </a:xfrm>
          <a:prstGeom prst="roundRect">
            <a:avLst/>
          </a:prstGeom>
          <a:solidFill>
            <a:srgbClr val="00B050">
              <a:alpha val="4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0510BB76-53F0-41F0-9BFA-DDFA03183811}"/>
              </a:ext>
            </a:extLst>
          </p:cNvPr>
          <p:cNvSpPr/>
          <p:nvPr/>
        </p:nvSpPr>
        <p:spPr>
          <a:xfrm>
            <a:off x="4745294" y="3087538"/>
            <a:ext cx="3021965" cy="934085"/>
          </a:xfrm>
          <a:prstGeom prst="roundRect">
            <a:avLst>
              <a:gd name="adj" fmla="val 3769"/>
            </a:avLst>
          </a:prstGeom>
          <a:solidFill>
            <a:srgbClr val="00B050">
              <a:alpha val="40000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标注: 弯曲线形(无边框) 70">
            <a:extLst>
              <a:ext uri="{FF2B5EF4-FFF2-40B4-BE49-F238E27FC236}">
                <a16:creationId xmlns:a16="http://schemas.microsoft.com/office/drawing/2014/main" id="{A3D94987-0B63-4A73-8FE0-9ED02009999F}"/>
              </a:ext>
            </a:extLst>
          </p:cNvPr>
          <p:cNvSpPr/>
          <p:nvPr/>
        </p:nvSpPr>
        <p:spPr>
          <a:xfrm>
            <a:off x="3701050" y="983892"/>
            <a:ext cx="1841500" cy="1697539"/>
          </a:xfrm>
          <a:prstGeom prst="callout2">
            <a:avLst>
              <a:gd name="adj1" fmla="val 84811"/>
              <a:gd name="adj2" fmla="val -8264"/>
              <a:gd name="adj3" fmla="val 84965"/>
              <a:gd name="adj4" fmla="val 89592"/>
              <a:gd name="adj5" fmla="val 85299"/>
              <a:gd name="adj6" fmla="val 129568"/>
            </a:avLst>
          </a:prstGeom>
          <a:noFill/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FBF09900-2B3E-48F3-BAD0-168FA03218D4}"/>
              </a:ext>
            </a:extLst>
          </p:cNvPr>
          <p:cNvSpPr/>
          <p:nvPr/>
        </p:nvSpPr>
        <p:spPr>
          <a:xfrm>
            <a:off x="3943770" y="3264351"/>
            <a:ext cx="357739" cy="580425"/>
          </a:xfrm>
          <a:prstGeom prst="roundRect">
            <a:avLst/>
          </a:prstGeom>
          <a:solidFill>
            <a:srgbClr val="00B050">
              <a:alpha val="4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32B86E8E-39FF-4C4C-9623-53427A112F8C}"/>
              </a:ext>
            </a:extLst>
          </p:cNvPr>
          <p:cNvSpPr/>
          <p:nvPr/>
        </p:nvSpPr>
        <p:spPr>
          <a:xfrm>
            <a:off x="8211988" y="3264985"/>
            <a:ext cx="357739" cy="580425"/>
          </a:xfrm>
          <a:prstGeom prst="roundRect">
            <a:avLst/>
          </a:prstGeom>
          <a:solidFill>
            <a:srgbClr val="00B050">
              <a:alpha val="4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标注: 弯曲线形(无边框) 73">
            <a:extLst>
              <a:ext uri="{FF2B5EF4-FFF2-40B4-BE49-F238E27FC236}">
                <a16:creationId xmlns:a16="http://schemas.microsoft.com/office/drawing/2014/main" id="{0158217D-D098-49CB-B975-8276A2B3AF7B}"/>
              </a:ext>
            </a:extLst>
          </p:cNvPr>
          <p:cNvSpPr/>
          <p:nvPr/>
        </p:nvSpPr>
        <p:spPr>
          <a:xfrm>
            <a:off x="2615149" y="1677582"/>
            <a:ext cx="1841500" cy="1697539"/>
          </a:xfrm>
          <a:prstGeom prst="callout2">
            <a:avLst>
              <a:gd name="adj1" fmla="val 79200"/>
              <a:gd name="adj2" fmla="val 22512"/>
              <a:gd name="adj3" fmla="val 79916"/>
              <a:gd name="adj4" fmla="val 72846"/>
              <a:gd name="adj5" fmla="val 93532"/>
              <a:gd name="adj6" fmla="val 82157"/>
            </a:avLst>
          </a:prstGeom>
          <a:noFill/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标注: 弯曲线形(无边框) 74">
            <a:extLst>
              <a:ext uri="{FF2B5EF4-FFF2-40B4-BE49-F238E27FC236}">
                <a16:creationId xmlns:a16="http://schemas.microsoft.com/office/drawing/2014/main" id="{1419DB0D-94FC-418F-8393-CDD307098E07}"/>
              </a:ext>
            </a:extLst>
          </p:cNvPr>
          <p:cNvSpPr/>
          <p:nvPr/>
        </p:nvSpPr>
        <p:spPr>
          <a:xfrm>
            <a:off x="6209944" y="2854520"/>
            <a:ext cx="1841500" cy="1697539"/>
          </a:xfrm>
          <a:prstGeom prst="callout2">
            <a:avLst>
              <a:gd name="adj1" fmla="val 73813"/>
              <a:gd name="adj2" fmla="val 176495"/>
              <a:gd name="adj3" fmla="val 74737"/>
              <a:gd name="adj4" fmla="val -39846"/>
              <a:gd name="adj5" fmla="val 108965"/>
              <a:gd name="adj6" fmla="val -71777"/>
            </a:avLst>
          </a:prstGeom>
          <a:noFill/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标注: 弯曲线形(无边框) 75">
            <a:extLst>
              <a:ext uri="{FF2B5EF4-FFF2-40B4-BE49-F238E27FC236}">
                <a16:creationId xmlns:a16="http://schemas.microsoft.com/office/drawing/2014/main" id="{3DFA40B3-2F6A-476A-8404-0E9C3972D5DD}"/>
              </a:ext>
            </a:extLst>
          </p:cNvPr>
          <p:cNvSpPr/>
          <p:nvPr/>
        </p:nvSpPr>
        <p:spPr>
          <a:xfrm>
            <a:off x="7006305" y="2788185"/>
            <a:ext cx="1841500" cy="1697539"/>
          </a:xfrm>
          <a:prstGeom prst="callout2">
            <a:avLst>
              <a:gd name="adj1" fmla="val 110622"/>
              <a:gd name="adj2" fmla="val 134081"/>
              <a:gd name="adj3" fmla="val 109880"/>
              <a:gd name="adj4" fmla="val -57643"/>
              <a:gd name="adj5" fmla="val 111750"/>
              <a:gd name="adj6" fmla="val -60643"/>
            </a:avLst>
          </a:prstGeom>
          <a:noFill/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标注: 弯曲线形(无边框) 76">
            <a:extLst>
              <a:ext uri="{FF2B5EF4-FFF2-40B4-BE49-F238E27FC236}">
                <a16:creationId xmlns:a16="http://schemas.microsoft.com/office/drawing/2014/main" id="{6847AFFF-BE01-48AF-A193-0EEBE6EF6B4B}"/>
              </a:ext>
            </a:extLst>
          </p:cNvPr>
          <p:cNvSpPr/>
          <p:nvPr/>
        </p:nvSpPr>
        <p:spPr>
          <a:xfrm>
            <a:off x="7860527" y="2855011"/>
            <a:ext cx="1841500" cy="1697539"/>
          </a:xfrm>
          <a:prstGeom prst="callout2">
            <a:avLst>
              <a:gd name="adj1" fmla="val 141371"/>
              <a:gd name="adj2" fmla="val 87943"/>
              <a:gd name="adj3" fmla="val 141667"/>
              <a:gd name="adj4" fmla="val -39099"/>
              <a:gd name="adj5" fmla="val 124609"/>
              <a:gd name="adj6" fmla="val -51754"/>
            </a:avLst>
          </a:prstGeom>
          <a:noFill/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26CECB3F-6504-488E-A2D5-5276BC9C4D69}"/>
              </a:ext>
            </a:extLst>
          </p:cNvPr>
          <p:cNvSpPr/>
          <p:nvPr/>
        </p:nvSpPr>
        <p:spPr>
          <a:xfrm>
            <a:off x="7144959" y="4705518"/>
            <a:ext cx="791845" cy="308610"/>
          </a:xfrm>
          <a:prstGeom prst="roundRect">
            <a:avLst/>
          </a:prstGeom>
          <a:solidFill>
            <a:srgbClr val="00B050">
              <a:alpha val="4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标注: 弯曲线形(无边框) 78">
            <a:extLst>
              <a:ext uri="{FF2B5EF4-FFF2-40B4-BE49-F238E27FC236}">
                <a16:creationId xmlns:a16="http://schemas.microsoft.com/office/drawing/2014/main" id="{5B363926-2C3A-4DC2-B21F-4AD380ABD2D2}"/>
              </a:ext>
            </a:extLst>
          </p:cNvPr>
          <p:cNvSpPr/>
          <p:nvPr/>
        </p:nvSpPr>
        <p:spPr>
          <a:xfrm>
            <a:off x="7594023" y="2664995"/>
            <a:ext cx="1142862" cy="1697539"/>
          </a:xfrm>
          <a:prstGeom prst="callout2">
            <a:avLst>
              <a:gd name="adj1" fmla="val 186041"/>
              <a:gd name="adj2" fmla="val 166287"/>
              <a:gd name="adj3" fmla="val 186415"/>
              <a:gd name="adj4" fmla="val 57607"/>
              <a:gd name="adj5" fmla="val 138908"/>
              <a:gd name="adj6" fmla="val -4566"/>
            </a:avLst>
          </a:prstGeom>
          <a:noFill/>
          <a:ln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矩形: 圆角 39">
            <a:extLst>
              <a:ext uri="{FF2B5EF4-FFF2-40B4-BE49-F238E27FC236}">
                <a16:creationId xmlns:a16="http://schemas.microsoft.com/office/drawing/2014/main" id="{7387FF41-7974-4B98-9DCF-40D91C92BB2A}"/>
              </a:ext>
            </a:extLst>
          </p:cNvPr>
          <p:cNvSpPr/>
          <p:nvPr/>
        </p:nvSpPr>
        <p:spPr>
          <a:xfrm>
            <a:off x="6086643" y="2085155"/>
            <a:ext cx="357739" cy="580425"/>
          </a:xfrm>
          <a:prstGeom prst="roundRect">
            <a:avLst/>
          </a:prstGeom>
          <a:solidFill>
            <a:srgbClr val="00B050">
              <a:alpha val="4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矩形: 圆角 38">
            <a:extLst>
              <a:ext uri="{FF2B5EF4-FFF2-40B4-BE49-F238E27FC236}">
                <a16:creationId xmlns:a16="http://schemas.microsoft.com/office/drawing/2014/main" id="{FE888514-BD46-46F9-9EFD-F31020CC0FB7}"/>
              </a:ext>
            </a:extLst>
          </p:cNvPr>
          <p:cNvSpPr/>
          <p:nvPr/>
        </p:nvSpPr>
        <p:spPr>
          <a:xfrm>
            <a:off x="5191064" y="4254668"/>
            <a:ext cx="357505" cy="278130"/>
          </a:xfrm>
          <a:prstGeom prst="roundRect">
            <a:avLst/>
          </a:prstGeom>
          <a:solidFill>
            <a:srgbClr val="00B050">
              <a:alpha val="4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矩形: 圆角 38">
            <a:extLst>
              <a:ext uri="{FF2B5EF4-FFF2-40B4-BE49-F238E27FC236}">
                <a16:creationId xmlns:a16="http://schemas.microsoft.com/office/drawing/2014/main" id="{4440CF1F-2A6C-4A7E-AB6E-1A815513C08F}"/>
              </a:ext>
            </a:extLst>
          </p:cNvPr>
          <p:cNvSpPr/>
          <p:nvPr/>
        </p:nvSpPr>
        <p:spPr>
          <a:xfrm>
            <a:off x="6951919" y="4254668"/>
            <a:ext cx="357505" cy="278130"/>
          </a:xfrm>
          <a:prstGeom prst="roundRect">
            <a:avLst/>
          </a:prstGeom>
          <a:solidFill>
            <a:srgbClr val="00B050">
              <a:alpha val="4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标题 1">
            <a:extLst>
              <a:ext uri="{FF2B5EF4-FFF2-40B4-BE49-F238E27FC236}">
                <a16:creationId xmlns:a16="http://schemas.microsoft.com/office/drawing/2014/main" id="{3A1B0B0F-8114-4BC9-B9F9-CD200E45F810}"/>
              </a:ext>
            </a:extLst>
          </p:cNvPr>
          <p:cNvSpPr txBox="1"/>
          <p:nvPr/>
        </p:nvSpPr>
        <p:spPr>
          <a:xfrm>
            <a:off x="1909973" y="5757615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振动马达</a:t>
            </a:r>
          </a:p>
        </p:txBody>
      </p:sp>
      <p:sp>
        <p:nvSpPr>
          <p:cNvPr id="84" name="标题 1">
            <a:extLst>
              <a:ext uri="{FF2B5EF4-FFF2-40B4-BE49-F238E27FC236}">
                <a16:creationId xmlns:a16="http://schemas.microsoft.com/office/drawing/2014/main" id="{749E58DF-348C-49D0-9482-07AD1E310D7B}"/>
              </a:ext>
            </a:extLst>
          </p:cNvPr>
          <p:cNvSpPr txBox="1"/>
          <p:nvPr/>
        </p:nvSpPr>
        <p:spPr>
          <a:xfrm>
            <a:off x="1975378" y="6344355"/>
            <a:ext cx="1968652" cy="5870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蜂鸣器</a:t>
            </a:r>
          </a:p>
        </p:txBody>
      </p:sp>
      <p:sp>
        <p:nvSpPr>
          <p:cNvPr id="85" name="矩形: 圆角 42">
            <a:extLst>
              <a:ext uri="{FF2B5EF4-FFF2-40B4-BE49-F238E27FC236}">
                <a16:creationId xmlns:a16="http://schemas.microsoft.com/office/drawing/2014/main" id="{B454062F-A36E-467E-9326-235E6B2D9EBF}"/>
              </a:ext>
            </a:extLst>
          </p:cNvPr>
          <p:cNvSpPr/>
          <p:nvPr/>
        </p:nvSpPr>
        <p:spPr>
          <a:xfrm>
            <a:off x="5236784" y="4699168"/>
            <a:ext cx="1302385" cy="308610"/>
          </a:xfrm>
          <a:prstGeom prst="roundRect">
            <a:avLst/>
          </a:prstGeom>
          <a:solidFill>
            <a:srgbClr val="00B050">
              <a:alpha val="4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9F8A522-F306-4CF9-8577-A1E7FD5BBE2D}"/>
              </a:ext>
            </a:extLst>
          </p:cNvPr>
          <p:cNvSpPr/>
          <p:nvPr/>
        </p:nvSpPr>
        <p:spPr>
          <a:xfrm>
            <a:off x="5133841" y="565354"/>
            <a:ext cx="7058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WU-Link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是一块基于物联网技术的开发板，集在线编程、无线下载、物物互联功能于一体，既能兼容于</a:t>
            </a:r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Arduino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  开发一般的应用，也能非常方便地进行物联网造物。</a:t>
            </a:r>
          </a:p>
        </p:txBody>
      </p:sp>
    </p:spTree>
    <p:extLst>
      <p:ext uri="{BB962C8B-B14F-4D97-AF65-F5344CB8AC3E}">
        <p14:creationId xmlns:p14="http://schemas.microsoft.com/office/powerpoint/2010/main" val="3922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50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50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bldLvl="0" animBg="1"/>
      <p:bldP spid="64" grpId="1" bldLvl="0" animBg="1"/>
      <p:bldP spid="65" grpId="0" bldLvl="0" animBg="1"/>
      <p:bldP spid="65" grpId="1" bldLvl="0" animBg="1"/>
      <p:bldP spid="66" grpId="0" bldLvl="0" animBg="1"/>
      <p:bldP spid="66" grpId="1" bldLvl="0" animBg="1"/>
      <p:bldP spid="67" grpId="0" bldLvl="0" animBg="1"/>
      <p:bldP spid="67" grpId="1" bldLvl="0" animBg="1"/>
      <p:bldP spid="68" grpId="0" bldLvl="0" animBg="1"/>
      <p:bldP spid="68" grpId="1" bldLvl="0" animBg="1"/>
      <p:bldP spid="68" grpId="2" bldLvl="0" animBg="1"/>
      <p:bldP spid="69" grpId="0" bldLvl="0" animBg="1"/>
      <p:bldP spid="69" grpId="1" bldLvl="0" animBg="1"/>
      <p:bldP spid="69" grpId="2" bldLvl="0" animBg="1"/>
      <p:bldP spid="70" grpId="0" bldLvl="0" animBg="1"/>
      <p:bldP spid="70" grpId="1" bldLvl="0" animBg="1"/>
      <p:bldP spid="70" grpId="2" bldLvl="0" animBg="1"/>
      <p:bldP spid="71" grpId="0" bldLvl="0" animBg="1"/>
      <p:bldP spid="71" grpId="1" bldLvl="0" animBg="1"/>
      <p:bldP spid="72" grpId="0" bldLvl="0" animBg="1"/>
      <p:bldP spid="72" grpId="1" bldLvl="0" animBg="1"/>
      <p:bldP spid="72" grpId="2" bldLvl="0" animBg="1"/>
      <p:bldP spid="73" grpId="0" bldLvl="0" animBg="1"/>
      <p:bldP spid="73" grpId="1" bldLvl="0" animBg="1"/>
      <p:bldP spid="73" grpId="2" bldLvl="0" animBg="1"/>
      <p:bldP spid="74" grpId="0" bldLvl="0" animBg="1"/>
      <p:bldP spid="74" grpId="1" bldLvl="0" animBg="1"/>
      <p:bldP spid="75" grpId="0" bldLvl="0" animBg="1"/>
      <p:bldP spid="75" grpId="1" bldLvl="0" animBg="1"/>
      <p:bldP spid="76" grpId="0" bldLvl="0" animBg="1"/>
      <p:bldP spid="76" grpId="1" bldLvl="0" animBg="1"/>
      <p:bldP spid="77" grpId="0" bldLvl="0" animBg="1"/>
      <p:bldP spid="77" grpId="1" bldLvl="0" animBg="1"/>
      <p:bldP spid="78" grpId="0" bldLvl="0" animBg="1"/>
      <p:bldP spid="78" grpId="1" bldLvl="0" animBg="1"/>
      <p:bldP spid="78" grpId="2" bldLvl="0" animBg="1"/>
      <p:bldP spid="79" grpId="0" bldLvl="0" animBg="1"/>
      <p:bldP spid="79" grpId="1" bldLvl="0" animBg="1"/>
      <p:bldP spid="80" grpId="0" bldLvl="0" animBg="1"/>
      <p:bldP spid="80" grpId="1" bldLvl="0" animBg="1"/>
      <p:bldP spid="80" grpId="2" bldLvl="0" animBg="1"/>
      <p:bldP spid="81" grpId="0" bldLvl="0" animBg="1"/>
      <p:bldP spid="81" grpId="1" bldLvl="0" animBg="1"/>
      <p:bldP spid="81" grpId="2" bldLvl="0" animBg="1"/>
      <p:bldP spid="82" grpId="0" bldLvl="0" animBg="1"/>
      <p:bldP spid="82" grpId="1" bldLvl="0" animBg="1"/>
      <p:bldP spid="82" grpId="2" bldLvl="0" animBg="1"/>
      <p:bldP spid="83" grpId="0"/>
      <p:bldP spid="84" grpId="0"/>
      <p:bldP spid="85" grpId="0" bldLvl="0" animBg="1"/>
      <p:bldP spid="85" grpId="1" bldLvl="0" animBg="1"/>
      <p:bldP spid="85" grpId="2" bldLvl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43" y="509911"/>
            <a:ext cx="3291650" cy="523220"/>
            <a:chOff x="5889208" y="2059384"/>
            <a:chExt cx="3291694" cy="5232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330597" y="2059384"/>
              <a:ext cx="2850305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Wu-link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硬件初识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3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580FA4-8997-43FE-B86A-C92616A42C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r="12722"/>
          <a:stretch/>
        </p:blipFill>
        <p:spPr>
          <a:xfrm rot="16200000">
            <a:off x="4004192" y="394892"/>
            <a:ext cx="3411417" cy="5663768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677CB725-85F6-4AD6-87FC-94E56A74C966}"/>
              </a:ext>
            </a:extLst>
          </p:cNvPr>
          <p:cNvCxnSpPr/>
          <p:nvPr/>
        </p:nvCxnSpPr>
        <p:spPr>
          <a:xfrm>
            <a:off x="5222631" y="3965331"/>
            <a:ext cx="0" cy="15826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5EA82D44-0E2A-4A0D-A466-4D152BBC32B4}"/>
              </a:ext>
            </a:extLst>
          </p:cNvPr>
          <p:cNvCxnSpPr>
            <a:cxnSpLocks/>
          </p:cNvCxnSpPr>
          <p:nvPr/>
        </p:nvCxnSpPr>
        <p:spPr>
          <a:xfrm>
            <a:off x="6280639" y="3607777"/>
            <a:ext cx="26347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矩形 86">
            <a:extLst>
              <a:ext uri="{FF2B5EF4-FFF2-40B4-BE49-F238E27FC236}">
                <a16:creationId xmlns:a16="http://schemas.microsoft.com/office/drawing/2014/main" id="{0E90F209-4818-4D12-A42C-DA5C32E273E2}"/>
              </a:ext>
            </a:extLst>
          </p:cNvPr>
          <p:cNvSpPr/>
          <p:nvPr/>
        </p:nvSpPr>
        <p:spPr>
          <a:xfrm>
            <a:off x="8991197" y="3423111"/>
            <a:ext cx="2403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好好搭搭官方公众号</a:t>
            </a:r>
            <a:endParaRPr lang="en-US" altLang="zh-CN" b="1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E7A15801-7590-4CBB-BBBC-78CBD00B99E2}"/>
              </a:ext>
            </a:extLst>
          </p:cNvPr>
          <p:cNvSpPr/>
          <p:nvPr/>
        </p:nvSpPr>
        <p:spPr>
          <a:xfrm>
            <a:off x="975948" y="5559670"/>
            <a:ext cx="994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全世界所有通过互联网连接的网络设备都会有这样一组网络地址，</a:t>
            </a:r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WU‐Link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</a:t>
            </a:r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地址印刷在面板的背面。</a:t>
            </a:r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</a:t>
            </a:r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地址，在后面无线编程需要用到，每个设备有不同的</a:t>
            </a:r>
            <a:r>
              <a:rPr lang="en-US" altLang="zh-CN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MAC</a:t>
            </a:r>
            <a:r>
              <a:rPr lang="zh-CN" altLang="en-US" b="1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地址</a:t>
            </a:r>
            <a:endParaRPr lang="en-US" altLang="zh-CN" b="1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88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1812</Words>
  <Application>Microsoft Office PowerPoint</Application>
  <PresentationFormat>宽屏</PresentationFormat>
  <Paragraphs>164</Paragraphs>
  <Slides>28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等线</vt:lpstr>
      <vt:lpstr>黑体</vt:lpstr>
      <vt:lpstr>宋体</vt:lpstr>
      <vt:lpstr>微软雅黑</vt:lpstr>
      <vt:lpstr>幼圆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862788511@qq.com</cp:lastModifiedBy>
  <cp:revision>289</cp:revision>
  <dcterms:created xsi:type="dcterms:W3CDTF">2015-05-05T08:02:00Z</dcterms:created>
  <dcterms:modified xsi:type="dcterms:W3CDTF">2019-04-25T09:54:50Z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