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2"/>
  </p:notesMasterIdLst>
  <p:sldIdLst>
    <p:sldId id="256" r:id="rId2"/>
    <p:sldId id="349" r:id="rId3"/>
    <p:sldId id="257" r:id="rId4"/>
    <p:sldId id="262" r:id="rId5"/>
    <p:sldId id="346" r:id="rId6"/>
    <p:sldId id="347" r:id="rId7"/>
    <p:sldId id="348" r:id="rId8"/>
    <p:sldId id="350" r:id="rId9"/>
    <p:sldId id="351" r:id="rId10"/>
    <p:sldId id="300"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8">
          <p15:clr>
            <a:srgbClr val="A4A3A4"/>
          </p15:clr>
        </p15:guide>
        <p15:guide id="2" pos="39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AC14D"/>
    <a:srgbClr val="188582"/>
    <a:srgbClr val="FFFFFF"/>
    <a:srgbClr val="56DFDF"/>
    <a:srgbClr val="000000"/>
    <a:srgbClr val="E6F4E0"/>
    <a:srgbClr val="FFF4C5"/>
    <a:srgbClr val="63954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59" autoAdjust="0"/>
  </p:normalViewPr>
  <p:slideViewPr>
    <p:cSldViewPr>
      <p:cViewPr varScale="1">
        <p:scale>
          <a:sx n="97" d="100"/>
          <a:sy n="97" d="100"/>
        </p:scale>
        <p:origin x="264" y="102"/>
      </p:cViewPr>
      <p:guideLst>
        <p:guide orient="horz" pos="2198"/>
        <p:guide pos="3909"/>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t>2020/4/3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18BF-AACD-4437-B6E2-ECE3E76542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087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D18BF-AACD-4437-B6E2-ECE3E76542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534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3600451" y="5465763"/>
            <a:ext cx="1373716"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55" name="组合 54"/>
          <p:cNvGrpSpPr/>
          <p:nvPr userDrawn="1"/>
        </p:nvGrpSpPr>
        <p:grpSpPr>
          <a:xfrm>
            <a:off x="9975215" y="5810250"/>
            <a:ext cx="2399665" cy="1237615"/>
            <a:chOff x="6195832" y="4772985"/>
            <a:chExt cx="3671887" cy="2884488"/>
          </a:xfrm>
        </p:grpSpPr>
        <p:sp>
          <p:nvSpPr>
            <p:cNvPr id="56"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7"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8" name="任意多边形 17"/>
          <p:cNvSpPr>
            <a:spLocks noChangeArrowheads="1"/>
          </p:cNvSpPr>
          <p:nvPr userDrawn="1"/>
        </p:nvSpPr>
        <p:spPr bwMode="auto">
          <a:xfrm rot="20060881">
            <a:off x="3470275" y="6024245"/>
            <a:ext cx="474980" cy="1058545"/>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9" name="任意多边形 18"/>
          <p:cNvSpPr>
            <a:spLocks noChangeArrowheads="1"/>
          </p:cNvSpPr>
          <p:nvPr userDrawn="1"/>
        </p:nvSpPr>
        <p:spPr bwMode="auto">
          <a:xfrm rot="13300765">
            <a:off x="10932160" y="-313690"/>
            <a:ext cx="1007110" cy="1123950"/>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10" name="组合 44"/>
          <p:cNvGrpSpPr/>
          <p:nvPr userDrawn="1"/>
        </p:nvGrpSpPr>
        <p:grpSpPr bwMode="auto">
          <a:xfrm rot="5400000">
            <a:off x="-2301875" y="2188845"/>
            <a:ext cx="6858000" cy="2482215"/>
            <a:chOff x="0" y="0"/>
            <a:chExt cx="22838079" cy="13375101"/>
          </a:xfrm>
        </p:grpSpPr>
        <p:grpSp>
          <p:nvGrpSpPr>
            <p:cNvPr id="11" name="花1"/>
            <p:cNvGrpSpPr/>
            <p:nvPr/>
          </p:nvGrpSpPr>
          <p:grpSpPr bwMode="auto">
            <a:xfrm>
              <a:off x="7202181" y="7509015"/>
              <a:ext cx="8526317" cy="4848472"/>
              <a:chOff x="0" y="0"/>
              <a:chExt cx="8526317" cy="4848472"/>
            </a:xfrm>
          </p:grpSpPr>
          <p:sp>
            <p:nvSpPr>
              <p:cNvPr id="46"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7"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9"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0"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0"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 name="花2"/>
            <p:cNvGrpSpPr/>
            <p:nvPr/>
          </p:nvGrpSpPr>
          <p:grpSpPr bwMode="auto">
            <a:xfrm>
              <a:off x="4953333" y="5453466"/>
              <a:ext cx="12996258" cy="7478907"/>
              <a:chOff x="0" y="0"/>
              <a:chExt cx="12996258" cy="7478907"/>
            </a:xfrm>
          </p:grpSpPr>
          <p:sp>
            <p:nvSpPr>
              <p:cNvPr id="38" name="任意多边形 72"/>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9" name="任意多边形 73"/>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 name="任意多边形 74"/>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 name="任意多边形 75"/>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2" name="任意多边形 76"/>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3" name="任意多边形 77"/>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4" name="任意多边形 78"/>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5" name="任意多边形 79"/>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 name="花3"/>
            <p:cNvGrpSpPr/>
            <p:nvPr/>
          </p:nvGrpSpPr>
          <p:grpSpPr bwMode="auto">
            <a:xfrm>
              <a:off x="2198018" y="2547784"/>
              <a:ext cx="18624069" cy="10634847"/>
              <a:chOff x="0" y="0"/>
              <a:chExt cx="18624069" cy="10634847"/>
            </a:xfrm>
          </p:grpSpPr>
          <p:sp>
            <p:nvSpPr>
              <p:cNvPr id="31" name="任意多边形 65"/>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 name="任意多边形 66"/>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3" name="任意多边形 67"/>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68"/>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5" name="任意多边形 69"/>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6" name="任意多边形 70"/>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7" name="任意多边形 71"/>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4" name="花4"/>
            <p:cNvGrpSpPr/>
            <p:nvPr/>
          </p:nvGrpSpPr>
          <p:grpSpPr bwMode="auto">
            <a:xfrm>
              <a:off x="0" y="0"/>
              <a:ext cx="22838079" cy="13375101"/>
              <a:chOff x="0" y="0"/>
              <a:chExt cx="22838079" cy="13375101"/>
            </a:xfrm>
          </p:grpSpPr>
          <p:sp>
            <p:nvSpPr>
              <p:cNvPr id="25" name="任意多边形 59"/>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 name="任意多边形 60"/>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 name="任意多边形 61"/>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 name="任意多边形 62"/>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 name="任意多边形 63"/>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 name="任意多边形 64"/>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5" name="组合 49"/>
            <p:cNvGrpSpPr/>
            <p:nvPr/>
          </p:nvGrpSpPr>
          <p:grpSpPr bwMode="auto">
            <a:xfrm>
              <a:off x="8336499" y="8592907"/>
              <a:ext cx="6171429" cy="3725279"/>
              <a:chOff x="0" y="0"/>
              <a:chExt cx="6171429" cy="3725279"/>
            </a:xfrm>
          </p:grpSpPr>
          <p:sp>
            <p:nvSpPr>
              <p:cNvPr id="16" name="任意多边形 50"/>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 name="任意多边形 51"/>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 name="任意多边形 52"/>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 name="任意多边形 53"/>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 name="任意多边形 54"/>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 name="任意多边形 55"/>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 name="任意多边形 56"/>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3" name="任意多边形 57"/>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 name="任意多边形 58"/>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215561" y="-241740"/>
            <a:ext cx="1018497"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1053448" y="1096138"/>
            <a:ext cx="11085212"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241300" y="475660"/>
            <a:ext cx="910167" cy="628650"/>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11152601" y="418525"/>
            <a:ext cx="673221"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49000"/>
            <a:lum/>
          </a:blip>
          <a:srcRect/>
          <a:tile tx="0" ty="0" sx="100000" sy="100000" flip="none" algn="tl"/>
        </a:blipFill>
        <a:effectLst/>
      </p:bgPr>
    </p:bg>
    <p:spTree>
      <p:nvGrpSpPr>
        <p:cNvPr id="1" name=""/>
        <p:cNvGrpSpPr/>
        <p:nvPr/>
      </p:nvGrpSpPr>
      <p:grpSpPr>
        <a:xfrm>
          <a:off x="0" y="0"/>
          <a:ext cx="0" cy="0"/>
          <a:chOff x="0" y="0"/>
          <a:chExt cx="0" cy="0"/>
        </a:xfrm>
      </p:grpSpPr>
      <p:grpSp>
        <p:nvGrpSpPr>
          <p:cNvPr id="67" name="组合 3"/>
          <p:cNvGrpSpPr/>
          <p:nvPr/>
        </p:nvGrpSpPr>
        <p:grpSpPr bwMode="auto">
          <a:xfrm rot="19378643">
            <a:off x="8351606" y="3891070"/>
            <a:ext cx="4129441" cy="2514901"/>
            <a:chOff x="0" y="0"/>
            <a:chExt cx="22838079" cy="13375101"/>
          </a:xfrm>
        </p:grpSpPr>
        <p:grpSp>
          <p:nvGrpSpPr>
            <p:cNvPr id="68" name="花1"/>
            <p:cNvGrpSpPr/>
            <p:nvPr/>
          </p:nvGrpSpPr>
          <p:grpSpPr bwMode="auto">
            <a:xfrm>
              <a:off x="7202181" y="7509015"/>
              <a:ext cx="8526317" cy="4848472"/>
              <a:chOff x="0" y="0"/>
              <a:chExt cx="8526317" cy="4848472"/>
            </a:xfrm>
          </p:grpSpPr>
          <p:sp>
            <p:nvSpPr>
              <p:cNvPr id="103"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4"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5"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6"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7"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8"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9"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69" name="花2"/>
            <p:cNvGrpSpPr/>
            <p:nvPr/>
          </p:nvGrpSpPr>
          <p:grpSpPr bwMode="auto">
            <a:xfrm>
              <a:off x="4953333" y="5453466"/>
              <a:ext cx="12996258" cy="7478907"/>
              <a:chOff x="0" y="0"/>
              <a:chExt cx="12996258" cy="7478907"/>
            </a:xfrm>
          </p:grpSpPr>
          <p:sp>
            <p:nvSpPr>
              <p:cNvPr id="95" name="任意多边形 31"/>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6" name="任意多边形 32"/>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7" name="任意多边形 33"/>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8" name="任意多边形 34"/>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9" name="任意多边形 35"/>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0" name="任意多边形 36"/>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1" name="任意多边形 37"/>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 name="任意多边形 38"/>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0" name="花3"/>
            <p:cNvGrpSpPr/>
            <p:nvPr/>
          </p:nvGrpSpPr>
          <p:grpSpPr bwMode="auto">
            <a:xfrm>
              <a:off x="2198018" y="2547784"/>
              <a:ext cx="18624069" cy="10634847"/>
              <a:chOff x="0" y="0"/>
              <a:chExt cx="18624069" cy="10634847"/>
            </a:xfrm>
          </p:grpSpPr>
          <p:sp>
            <p:nvSpPr>
              <p:cNvPr id="88" name="任意多边形 24"/>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9" name="任意多边形 25"/>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0" name="任意多边形 26"/>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1" name="任意多边形 27"/>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 name="任意多边形 28"/>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3" name="任意多边形 29"/>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4" name="任意多边形 30"/>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 name="花4"/>
            <p:cNvGrpSpPr/>
            <p:nvPr/>
          </p:nvGrpSpPr>
          <p:grpSpPr bwMode="auto">
            <a:xfrm>
              <a:off x="0" y="0"/>
              <a:ext cx="22838079" cy="13375101"/>
              <a:chOff x="0" y="0"/>
              <a:chExt cx="22838079" cy="13375101"/>
            </a:xfrm>
          </p:grpSpPr>
          <p:sp>
            <p:nvSpPr>
              <p:cNvPr id="82" name="任意多边形 18"/>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3" name="任意多边形 19"/>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4" name="任意多边形 20"/>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5" name="任意多边形 21"/>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6" name="任意多边形 22"/>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7" name="任意多边形 23"/>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2" name="组合 8"/>
            <p:cNvGrpSpPr/>
            <p:nvPr/>
          </p:nvGrpSpPr>
          <p:grpSpPr bwMode="auto">
            <a:xfrm>
              <a:off x="8336499" y="8592907"/>
              <a:ext cx="6171429" cy="3725279"/>
              <a:chOff x="0" y="0"/>
              <a:chExt cx="6171429" cy="3725279"/>
            </a:xfrm>
          </p:grpSpPr>
          <p:sp>
            <p:nvSpPr>
              <p:cNvPr id="73" name="任意多边形 9"/>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4" name="任意多边形 10"/>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5" name="任意多边形 11"/>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6" name="任意多边形 12"/>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7" name="任意多边形 13"/>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8" name="任意多边形 14"/>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9" name="任意多边形 15"/>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0" name="任意多边形 16"/>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 name="任意多边形 17"/>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6" name="任意多边形 60"/>
          <p:cNvSpPr>
            <a:spLocks noChangeArrowheads="1"/>
          </p:cNvSpPr>
          <p:nvPr/>
        </p:nvSpPr>
        <p:spPr bwMode="auto">
          <a:xfrm rot="14226372">
            <a:off x="4224338" y="5465763"/>
            <a:ext cx="1030287"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4610735" y="2574290"/>
            <a:ext cx="3338195" cy="1014730"/>
          </a:xfrm>
          <a:prstGeom prst="rect">
            <a:avLst/>
          </a:prstGeom>
        </p:spPr>
        <p:txBody>
          <a:bodyPr wrap="square">
            <a:spAutoFit/>
          </a:bodyPr>
          <a:lstStyle>
            <a:defPPr>
              <a:defRPr lang="zh-CN"/>
            </a:defPPr>
            <a:lvl1pPr fontAlgn="base">
              <a:spcBef>
                <a:spcPct val="0"/>
              </a:spcBef>
              <a:spcAft>
                <a:spcPct val="0"/>
              </a:spcAft>
              <a:defRPr sz="4400" b="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dist"/>
            <a:r>
              <a:rPr lang="zh-CN" altLang="en-US"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好搭</a:t>
            </a:r>
            <a:r>
              <a:rPr lang="en-US" altLang="zh-CN"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cs typeface="微软雅黑" panose="020B0503020204020204" pitchFamily="34" charset="-122"/>
              </a:rPr>
              <a:t>Bit</a:t>
            </a:r>
          </a:p>
        </p:txBody>
      </p:sp>
      <p:pic>
        <p:nvPicPr>
          <p:cNvPr id="22" name="M01-06-00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3794" y="10351"/>
            <a:ext cx="609600" cy="609600"/>
          </a:xfrm>
          <a:prstGeom prst="rect">
            <a:avLst/>
          </a:prstGeom>
        </p:spPr>
      </p:pic>
      <p:cxnSp>
        <p:nvCxnSpPr>
          <p:cNvPr id="24" name="直接连接符 23"/>
          <p:cNvCxnSpPr/>
          <p:nvPr/>
        </p:nvCxnSpPr>
        <p:spPr>
          <a:xfrm>
            <a:off x="4691836" y="3554278"/>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
        <p:nvSpPr>
          <p:cNvPr id="33" name="任意多边形 17"/>
          <p:cNvSpPr>
            <a:spLocks noChangeArrowheads="1"/>
          </p:cNvSpPr>
          <p:nvPr/>
        </p:nvSpPr>
        <p:spPr bwMode="auto">
          <a:xfrm rot="20060881">
            <a:off x="4853940" y="5324062"/>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18"/>
          <p:cNvSpPr>
            <a:spLocks noChangeArrowheads="1"/>
          </p:cNvSpPr>
          <p:nvPr/>
        </p:nvSpPr>
        <p:spPr bwMode="auto">
          <a:xfrm rot="13300765">
            <a:off x="10831620" y="-136049"/>
            <a:ext cx="1111250" cy="1563688"/>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 name="矩形 3"/>
          <p:cNvSpPr/>
          <p:nvPr/>
        </p:nvSpPr>
        <p:spPr>
          <a:xfrm>
            <a:off x="7895613" y="3004766"/>
            <a:ext cx="2956560" cy="521970"/>
          </a:xfrm>
          <a:prstGeom prst="rect">
            <a:avLst/>
          </a:prstGeom>
        </p:spPr>
        <p:txBody>
          <a:bodyPr wrap="none">
            <a:spAutoFit/>
          </a:bodyPr>
          <a:lstStyle/>
          <a:p>
            <a:pPr algn="l"/>
            <a:r>
              <a:rPr lang="en-US" altLang="zh-CN"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基于</a:t>
            </a:r>
            <a:r>
              <a:rPr lang="en-US" altLang="zh-CN" sz="280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rPr>
              <a:t>MakeCode)</a:t>
            </a:r>
            <a:endParaRPr lang="en-US" altLang="zh-CN" sz="2800" dirty="0">
              <a:gradFill>
                <a:gsLst>
                  <a:gs pos="21000">
                    <a:srgbClr val="53575C"/>
                  </a:gs>
                  <a:gs pos="88000">
                    <a:srgbClr val="C5C7CA"/>
                  </a:gs>
                </a:gsLst>
                <a:lin ang="5400000"/>
              </a:gra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7" name="椭圆 16"/>
          <p:cNvSpPr/>
          <p:nvPr/>
        </p:nvSpPr>
        <p:spPr>
          <a:xfrm>
            <a:off x="1431647" y="4887687"/>
            <a:ext cx="903450" cy="903568"/>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8" name="椭圆 17"/>
          <p:cNvSpPr/>
          <p:nvPr/>
        </p:nvSpPr>
        <p:spPr>
          <a:xfrm>
            <a:off x="2489517" y="1607544"/>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9" name="组合 18"/>
          <p:cNvGrpSpPr/>
          <p:nvPr/>
        </p:nvGrpSpPr>
        <p:grpSpPr>
          <a:xfrm>
            <a:off x="3587535" y="5688284"/>
            <a:ext cx="401361" cy="401413"/>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952137" y="993573"/>
            <a:ext cx="672907" cy="672995"/>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553517" y="5812771"/>
            <a:ext cx="292998" cy="293036"/>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509771" y="4113594"/>
            <a:ext cx="383842" cy="383892"/>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5515884" y="993573"/>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椭圆 39"/>
          <p:cNvSpPr/>
          <p:nvPr/>
        </p:nvSpPr>
        <p:spPr>
          <a:xfrm>
            <a:off x="378821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1" name="组合 40"/>
          <p:cNvGrpSpPr/>
          <p:nvPr/>
        </p:nvGrpSpPr>
        <p:grpSpPr>
          <a:xfrm>
            <a:off x="4556209" y="5446845"/>
            <a:ext cx="602843" cy="602921"/>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96057" y="5667198"/>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5" name="组合 44"/>
          <p:cNvGrpSpPr/>
          <p:nvPr/>
        </p:nvGrpSpPr>
        <p:grpSpPr>
          <a:xfrm>
            <a:off x="3062376" y="4846768"/>
            <a:ext cx="401361" cy="401413"/>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341178" y="247533"/>
            <a:ext cx="292998" cy="293036"/>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095997" y="1025615"/>
            <a:ext cx="383842" cy="383892"/>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3439869" y="68072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5" name="组合 54"/>
          <p:cNvGrpSpPr/>
          <p:nvPr/>
        </p:nvGrpSpPr>
        <p:grpSpPr>
          <a:xfrm>
            <a:off x="69456" y="1607543"/>
            <a:ext cx="970412" cy="970539"/>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5292520" y="405186"/>
            <a:ext cx="383842" cy="383892"/>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1667182" y="3235792"/>
            <a:ext cx="183161" cy="18318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63" name="组合 62"/>
          <p:cNvGrpSpPr/>
          <p:nvPr/>
        </p:nvGrpSpPr>
        <p:grpSpPr>
          <a:xfrm>
            <a:off x="1130231" y="1988840"/>
            <a:ext cx="2493579" cy="2493904"/>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1254688" y="2574072"/>
            <a:ext cx="2214880" cy="1322070"/>
          </a:xfrm>
          <a:prstGeom prst="rect">
            <a:avLst/>
          </a:prstGeom>
          <a:noFill/>
        </p:spPr>
        <p:txBody>
          <a:bodyPr wrap="none" rtlCol="0">
            <a:spAutoFit/>
          </a:bodyPr>
          <a:lstStyle/>
          <a:p>
            <a:pPr algn="ctr"/>
            <a:r>
              <a:rPr lang="zh-CN" altLang="en-US" sz="4000" b="1" dirty="0">
                <a:solidFill>
                  <a:schemeClr val="accent2"/>
                </a:solidFill>
                <a:latin typeface="微软雅黑" panose="020B0503020204020204" pitchFamily="34" charset="-122"/>
                <a:ea typeface="微软雅黑" panose="020B0503020204020204" pitchFamily="34" charset="-122"/>
              </a:rPr>
              <a:t>创客教育</a:t>
            </a:r>
          </a:p>
          <a:p>
            <a:pPr algn="ctr"/>
            <a:r>
              <a:rPr lang="zh-CN" altLang="en-US" sz="4000" b="1" dirty="0">
                <a:solidFill>
                  <a:schemeClr val="accent2"/>
                </a:solidFill>
                <a:latin typeface="微软雅黑" panose="020B0503020204020204" pitchFamily="34" charset="-122"/>
                <a:ea typeface="微软雅黑" panose="020B0503020204020204" pitchFamily="34" charset="-122"/>
              </a:rPr>
              <a:t>系列课程</a:t>
            </a:r>
          </a:p>
        </p:txBody>
      </p:sp>
      <p:pic>
        <p:nvPicPr>
          <p:cNvPr id="2" name="图片 1" descr="C:/Users/stcvs001/AppData/Local/Temp/kaimatting/20200323160448/output_aiMatting_20200323160451.pngoutput_aiMatting_20200323160451"/>
          <p:cNvPicPr>
            <a:picLocks noChangeAspect="1"/>
          </p:cNvPicPr>
          <p:nvPr/>
        </p:nvPicPr>
        <p:blipFill>
          <a:blip r:embed="rId7"/>
          <a:stretch>
            <a:fillRect/>
          </a:stretch>
        </p:blipFill>
        <p:spPr>
          <a:xfrm>
            <a:off x="620000" y="247650"/>
            <a:ext cx="1946275" cy="671114"/>
          </a:xfrm>
          <a:prstGeom prst="rect">
            <a:avLst/>
          </a:prstGeom>
        </p:spPr>
      </p:pic>
      <p:sp>
        <p:nvSpPr>
          <p:cNvPr id="3" name="TextBox 2"/>
          <p:cNvSpPr txBox="1"/>
          <p:nvPr/>
        </p:nvSpPr>
        <p:spPr>
          <a:xfrm>
            <a:off x="530987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2"/>
                </p:tgtEl>
              </p:cMediaNode>
            </p:audio>
          </p:childTnLst>
        </p:cTn>
      </p:par>
    </p:tnLst>
    <p:bldLst>
      <p:bldP spid="9" grpId="0"/>
      <p:bldP spid="4" grpId="0"/>
      <p:bldP spid="17" grpId="0" animBg="1"/>
      <p:bldP spid="17" grpId="1" animBg="1"/>
      <p:bldP spid="17" grpId="2" animBg="1"/>
      <p:bldP spid="18" grpId="0" animBg="1"/>
      <p:bldP spid="18" grpId="1" animBg="1"/>
      <p:bldP spid="18" grpId="2" animBg="1"/>
      <p:bldP spid="39" grpId="0" animBg="1"/>
      <p:bldP spid="39" grpId="1" animBg="1"/>
      <p:bldP spid="39" grpId="2" animBg="1"/>
      <p:bldP spid="40" grpId="0" animBg="1"/>
      <p:bldP spid="40" grpId="1" animBg="1"/>
      <p:bldP spid="40" grpId="2" animBg="1"/>
      <p:bldP spid="44" grpId="0" animBg="1"/>
      <p:bldP spid="44" grpId="1" animBg="1"/>
      <p:bldP spid="44" grpId="2" animBg="1"/>
      <p:bldP spid="54" grpId="0" animBg="1"/>
      <p:bldP spid="54" grpId="1" animBg="1"/>
      <p:bldP spid="54" grpId="2" animBg="1"/>
      <p:bldP spid="61" grpId="0" animBg="1"/>
      <p:bldP spid="61" grpId="1" animBg="1"/>
      <p:bldP spid="61" grpId="2"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770" y="2680335"/>
            <a:ext cx="3347720" cy="922020"/>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zh-CN" altLang="en-US" noProof="1">
                <a:latin typeface="微软雅黑" panose="020B0503020204020204" pitchFamily="34" charset="-122"/>
                <a:ea typeface="微软雅黑" panose="020B0503020204020204" pitchFamily="34" charset="-122"/>
              </a:rPr>
              <a:t>谢谢观看！</a:t>
            </a: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855" y="2720975"/>
            <a:ext cx="5701030" cy="769441"/>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ctr"/>
            <a:r>
              <a:rPr lang="zh-CN" altLang="en-US" sz="4400" noProof="1">
                <a:latin typeface="微软雅黑" panose="020B0503020204020204" pitchFamily="34" charset="-122"/>
                <a:ea typeface="微软雅黑" panose="020B0503020204020204" pitchFamily="34" charset="-122"/>
                <a:cs typeface="微软雅黑" panose="020B0503020204020204" pitchFamily="34" charset="-122"/>
              </a:rPr>
              <a:t>四路巡线传感器读取</a:t>
            </a:r>
            <a:endParaRPr lang="en-US" altLang="zh-CN" sz="440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5299730" y="1198191"/>
            <a:ext cx="3636000" cy="967932"/>
            <a:chOff x="3237789" y="1193772"/>
            <a:chExt cx="3636000" cy="967932"/>
          </a:xfrm>
        </p:grpSpPr>
        <p:grpSp>
          <p:nvGrpSpPr>
            <p:cNvPr id="5" name="组合 4"/>
            <p:cNvGrpSpPr/>
            <p:nvPr/>
          </p:nvGrpSpPr>
          <p:grpSpPr>
            <a:xfrm>
              <a:off x="3237789" y="1193772"/>
              <a:ext cx="3636000" cy="967932"/>
              <a:chOff x="4139952" y="1170041"/>
              <a:chExt cx="3559469" cy="536519"/>
            </a:xfrm>
          </p:grpSpPr>
          <p:sp>
            <p:nvSpPr>
              <p:cNvPr id="7" name="圆角矩形 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225852" y="1325082"/>
                <a:ext cx="486118" cy="221041"/>
              </a:xfrm>
              <a:prstGeom prst="rect">
                <a:avLst/>
              </a:prstGeom>
              <a:noFill/>
            </p:spPr>
            <p:txBody>
              <a:bodyPr wrap="none" rtlCol="0">
                <a:spAutoFit/>
              </a:bodyPr>
              <a:lstStyle/>
              <a:p>
                <a:pPr algn="ctr"/>
                <a:r>
                  <a:rPr lang="en-US" altLang="zh-CN"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6" name="TextBox 5"/>
            <p:cNvSpPr txBox="1"/>
            <p:nvPr/>
          </p:nvSpPr>
          <p:spPr>
            <a:xfrm>
              <a:off x="4268407" y="1370517"/>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基础知识</a:t>
              </a:r>
            </a:p>
          </p:txBody>
        </p:sp>
      </p:grpSp>
      <p:grpSp>
        <p:nvGrpSpPr>
          <p:cNvPr id="51" name="组合 50"/>
          <p:cNvGrpSpPr/>
          <p:nvPr/>
        </p:nvGrpSpPr>
        <p:grpSpPr>
          <a:xfrm>
            <a:off x="2453088" y="2876129"/>
            <a:ext cx="1645963" cy="1645963"/>
            <a:chOff x="391147" y="2871710"/>
            <a:chExt cx="1645963" cy="1645963"/>
          </a:xfrm>
        </p:grpSpPr>
        <p:grpSp>
          <p:nvGrpSpPr>
            <p:cNvPr id="28" name="组合 27"/>
            <p:cNvGrpSpPr/>
            <p:nvPr/>
          </p:nvGrpSpPr>
          <p:grpSpPr>
            <a:xfrm>
              <a:off x="391147" y="2871710"/>
              <a:ext cx="1645963" cy="164596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494968" y="3434974"/>
              <a:ext cx="1438320" cy="492125"/>
            </a:xfrm>
            <a:prstGeom prst="rect">
              <a:avLst/>
            </a:prstGeom>
            <a:noFill/>
          </p:spPr>
          <p:txBody>
            <a:bodyPr wrap="square" lIns="0" tIns="0" rIns="0" bIns="0"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rPr>
                <a:t>目 录</a:t>
              </a:r>
            </a:p>
          </p:txBody>
        </p:sp>
      </p:grpSp>
      <p:sp>
        <p:nvSpPr>
          <p:cNvPr id="32" name="Freeform 5"/>
          <p:cNvSpPr/>
          <p:nvPr/>
        </p:nvSpPr>
        <p:spPr bwMode="auto">
          <a:xfrm>
            <a:off x="4225734" y="1672145"/>
            <a:ext cx="745200" cy="392151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53" name="组合 52"/>
          <p:cNvGrpSpPr/>
          <p:nvPr/>
        </p:nvGrpSpPr>
        <p:grpSpPr>
          <a:xfrm>
            <a:off x="5299730" y="2466236"/>
            <a:ext cx="3636000" cy="967932"/>
            <a:chOff x="3237789" y="2461817"/>
            <a:chExt cx="3636000" cy="967932"/>
          </a:xfrm>
        </p:grpSpPr>
        <p:grpSp>
          <p:nvGrpSpPr>
            <p:cNvPr id="23" name="组合 22"/>
            <p:cNvGrpSpPr/>
            <p:nvPr/>
          </p:nvGrpSpPr>
          <p:grpSpPr>
            <a:xfrm>
              <a:off x="3237789" y="2461817"/>
              <a:ext cx="3636000" cy="967932"/>
              <a:chOff x="4139952" y="1170041"/>
              <a:chExt cx="3559469" cy="536519"/>
            </a:xfrm>
          </p:grpSpPr>
          <p:sp>
            <p:nvSpPr>
              <p:cNvPr id="25" name="圆角矩形 2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37519" y="1333759"/>
                <a:ext cx="486118" cy="221041"/>
              </a:xfrm>
              <a:prstGeom prst="rect">
                <a:avLst/>
              </a:prstGeom>
              <a:noFill/>
            </p:spPr>
            <p:txBody>
              <a:bodyPr wrap="none" rtlCol="0">
                <a:spAutoFit/>
              </a:bodyPr>
              <a:lstStyle/>
              <a:p>
                <a:pPr algn="ctr"/>
                <a:r>
                  <a:rPr lang="en-US" altLang="zh-CN"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6" name="TextBox 35"/>
            <p:cNvSpPr txBox="1"/>
            <p:nvPr/>
          </p:nvSpPr>
          <p:spPr>
            <a:xfrm>
              <a:off x="4268407" y="2653395"/>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指令学习</a:t>
              </a:r>
            </a:p>
          </p:txBody>
        </p:sp>
      </p:grpSp>
      <p:grpSp>
        <p:nvGrpSpPr>
          <p:cNvPr id="54" name="组合 53"/>
          <p:cNvGrpSpPr/>
          <p:nvPr/>
        </p:nvGrpSpPr>
        <p:grpSpPr>
          <a:xfrm>
            <a:off x="5311709" y="3734286"/>
            <a:ext cx="3636000" cy="967932"/>
            <a:chOff x="3249768" y="3729867"/>
            <a:chExt cx="3636000" cy="967932"/>
          </a:xfrm>
        </p:grpSpPr>
        <p:grpSp>
          <p:nvGrpSpPr>
            <p:cNvPr id="11" name="组合 10"/>
            <p:cNvGrpSpPr/>
            <p:nvPr/>
          </p:nvGrpSpPr>
          <p:grpSpPr>
            <a:xfrm>
              <a:off x="3249768" y="3729867"/>
              <a:ext cx="3636000" cy="967932"/>
              <a:chOff x="4139952" y="1170041"/>
              <a:chExt cx="3559469" cy="536519"/>
            </a:xfrm>
          </p:grpSpPr>
          <p:sp>
            <p:nvSpPr>
              <p:cNvPr id="13" name="圆角矩形 1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5"/>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203132" y="1364010"/>
                <a:ext cx="486118" cy="221041"/>
              </a:xfrm>
              <a:prstGeom prst="rect">
                <a:avLst/>
              </a:prstGeom>
              <a:noFill/>
            </p:spPr>
            <p:txBody>
              <a:bodyPr wrap="none" rtlCol="0">
                <a:spAutoFit/>
              </a:bodyPr>
              <a:lstStyle/>
              <a:p>
                <a:pPr algn="ctr"/>
                <a:r>
                  <a:rPr lang="en-US" altLang="zh-CN"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chemeClr val="accent5"/>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7" name="TextBox 36"/>
            <p:cNvSpPr txBox="1"/>
            <p:nvPr/>
          </p:nvSpPr>
          <p:spPr>
            <a:xfrm>
              <a:off x="4268308" y="3933067"/>
              <a:ext cx="2251710"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硬件接线图</a:t>
              </a:r>
            </a:p>
          </p:txBody>
        </p:sp>
      </p:grpSp>
      <p:grpSp>
        <p:nvGrpSpPr>
          <p:cNvPr id="55" name="组合 54"/>
          <p:cNvGrpSpPr/>
          <p:nvPr/>
        </p:nvGrpSpPr>
        <p:grpSpPr>
          <a:xfrm>
            <a:off x="5299730" y="5002337"/>
            <a:ext cx="3636000" cy="967932"/>
            <a:chOff x="3237789" y="4997918"/>
            <a:chExt cx="3636000" cy="967932"/>
          </a:xfrm>
        </p:grpSpPr>
        <p:grpSp>
          <p:nvGrpSpPr>
            <p:cNvPr id="17" name="组合 16"/>
            <p:cNvGrpSpPr/>
            <p:nvPr/>
          </p:nvGrpSpPr>
          <p:grpSpPr>
            <a:xfrm>
              <a:off x="3237789" y="4997918"/>
              <a:ext cx="3636000" cy="967932"/>
              <a:chOff x="4139952" y="1170041"/>
              <a:chExt cx="3559469" cy="536519"/>
            </a:xfrm>
          </p:grpSpPr>
          <p:sp>
            <p:nvSpPr>
              <p:cNvPr id="19" name="圆角矩形 18"/>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639541"/>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3"/>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228144" y="1336809"/>
                <a:ext cx="486118" cy="221041"/>
              </a:xfrm>
              <a:prstGeom prst="rect">
                <a:avLst/>
              </a:prstGeom>
              <a:noFill/>
            </p:spPr>
            <p:txBody>
              <a:bodyPr wrap="none" rtlCol="0">
                <a:spAutoFit/>
              </a:bodyPr>
              <a:lstStyle/>
              <a:p>
                <a:pPr algn="ctr"/>
                <a:r>
                  <a:rPr lang="en-US" altLang="zh-CN"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04</a:t>
                </a:r>
                <a:endParaRPr lang="zh-CN" altLang="en-US"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8" name="TextBox 37"/>
            <p:cNvSpPr txBox="1"/>
            <p:nvPr/>
          </p:nvSpPr>
          <p:spPr>
            <a:xfrm>
              <a:off x="4268407" y="5200949"/>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n-ea"/>
                </a:rPr>
                <a:t>程序代码</a:t>
              </a:r>
            </a:p>
          </p:txBody>
        </p:sp>
      </p:grpSp>
      <p:grpSp>
        <p:nvGrpSpPr>
          <p:cNvPr id="44" name="组合 43"/>
          <p:cNvGrpSpPr/>
          <p:nvPr/>
        </p:nvGrpSpPr>
        <p:grpSpPr>
          <a:xfrm flipH="1">
            <a:off x="-28575" y="4883785"/>
            <a:ext cx="2508250" cy="1976120"/>
            <a:chOff x="6195832" y="4772985"/>
            <a:chExt cx="3671887" cy="2884488"/>
          </a:xfrm>
        </p:grpSpPr>
        <p:sp>
          <p:nvSpPr>
            <p:cNvPr id="45"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6"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47" name="任意多边形 17"/>
          <p:cNvSpPr>
            <a:spLocks noChangeArrowheads="1"/>
          </p:cNvSpPr>
          <p:nvPr/>
        </p:nvSpPr>
        <p:spPr bwMode="auto">
          <a:xfrm rot="1539119" flipH="1">
            <a:off x="10946704" y="5253971"/>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18"/>
          <p:cNvSpPr>
            <a:spLocks noChangeArrowheads="1"/>
          </p:cNvSpPr>
          <p:nvPr/>
        </p:nvSpPr>
        <p:spPr bwMode="auto">
          <a:xfrm rot="8299235" flipH="1">
            <a:off x="104775" y="-153035"/>
            <a:ext cx="619760" cy="1009015"/>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5" name="椭圆 94"/>
          <p:cNvSpPr/>
          <p:nvPr/>
        </p:nvSpPr>
        <p:spPr>
          <a:xfrm>
            <a:off x="10350962" y="904063"/>
            <a:ext cx="366322" cy="366369"/>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96" name="组合 95"/>
          <p:cNvGrpSpPr/>
          <p:nvPr/>
        </p:nvGrpSpPr>
        <p:grpSpPr>
          <a:xfrm>
            <a:off x="8673971" y="158023"/>
            <a:ext cx="292998" cy="293036"/>
            <a:chOff x="304800" y="673100"/>
            <a:chExt cx="4000500" cy="4000500"/>
          </a:xfrm>
          <a:effectLst>
            <a:outerShdw blurRad="381000" dist="152400" dir="8100000" algn="tr" rotWithShape="0">
              <a:prstClr val="black">
                <a:alpha val="7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椭圆 98"/>
          <p:cNvSpPr/>
          <p:nvPr/>
        </p:nvSpPr>
        <p:spPr>
          <a:xfrm>
            <a:off x="8274947" y="59121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0" name="组合 99"/>
          <p:cNvGrpSpPr/>
          <p:nvPr/>
        </p:nvGrpSpPr>
        <p:grpSpPr>
          <a:xfrm>
            <a:off x="10127598" y="315676"/>
            <a:ext cx="383842" cy="383892"/>
            <a:chOff x="304800" y="673100"/>
            <a:chExt cx="4000500" cy="4000500"/>
          </a:xfrm>
          <a:effectLst>
            <a:outerShdw blurRad="381000" dist="152400" dir="8100000" algn="tr" rotWithShape="0">
              <a:prstClr val="black">
                <a:alpha val="7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椭圆 102"/>
          <p:cNvSpPr/>
          <p:nvPr/>
        </p:nvSpPr>
        <p:spPr>
          <a:xfrm>
            <a:off x="2129823" y="26297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4" name="组合 103"/>
          <p:cNvGrpSpPr/>
          <p:nvPr/>
        </p:nvGrpSpPr>
        <p:grpSpPr>
          <a:xfrm>
            <a:off x="3111801" y="4777224"/>
            <a:ext cx="292998" cy="293036"/>
            <a:chOff x="304800" y="673100"/>
            <a:chExt cx="4000500" cy="4000500"/>
          </a:xfrm>
          <a:effectLst>
            <a:outerShdw blurRad="381000" dist="152400" dir="8100000" algn="tr" rotWithShape="0">
              <a:prstClr val="black">
                <a:alpha val="7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507980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8" name="椭圆 107"/>
          <p:cNvSpPr/>
          <p:nvPr/>
        </p:nvSpPr>
        <p:spPr>
          <a:xfrm>
            <a:off x="1769724" y="4268984"/>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9" name="椭圆 108"/>
          <p:cNvSpPr/>
          <p:nvPr/>
        </p:nvSpPr>
        <p:spPr>
          <a:xfrm>
            <a:off x="9778031" y="63383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3" name="椭圆 112"/>
          <p:cNvSpPr/>
          <p:nvPr/>
        </p:nvSpPr>
        <p:spPr>
          <a:xfrm>
            <a:off x="1578488" y="3059404"/>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4" name="组合 113"/>
          <p:cNvGrpSpPr/>
          <p:nvPr/>
        </p:nvGrpSpPr>
        <p:grpSpPr>
          <a:xfrm>
            <a:off x="9295755" y="1379109"/>
            <a:ext cx="292998" cy="293036"/>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8882226" y="5756419"/>
            <a:ext cx="383842" cy="383892"/>
            <a:chOff x="304800" y="673100"/>
            <a:chExt cx="4000500" cy="4000500"/>
          </a:xfrm>
          <a:effectLst>
            <a:outerShdw blurRad="381000" dist="152400" dir="8100000" algn="tr" rotWithShape="0">
              <a:prstClr val="black">
                <a:alpha val="7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9" name="椭圆 1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椭圆 119"/>
          <p:cNvSpPr/>
          <p:nvPr/>
        </p:nvSpPr>
        <p:spPr>
          <a:xfrm>
            <a:off x="9686450" y="4886744"/>
            <a:ext cx="183161" cy="18318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21" name="组合 120"/>
          <p:cNvGrpSpPr/>
          <p:nvPr/>
        </p:nvGrpSpPr>
        <p:grpSpPr>
          <a:xfrm>
            <a:off x="2622622" y="1852777"/>
            <a:ext cx="383842" cy="383892"/>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394585" y="122555"/>
            <a:ext cx="8967470" cy="393700"/>
          </a:xfrm>
          <a:prstGeom prst="rect">
            <a:avLst/>
          </a:prstGeom>
        </p:spPr>
      </p:pic>
      <p:sp>
        <p:nvSpPr>
          <p:cNvPr id="23" name="文本框 78"/>
          <p:cNvSpPr txBox="1">
            <a:spLocks noChangeArrowheads="1"/>
          </p:cNvSpPr>
          <p:nvPr/>
        </p:nvSpPr>
        <p:spPr bwMode="auto">
          <a:xfrm>
            <a:off x="182181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sym typeface="+mn-ea"/>
              </a:rPr>
              <a:t>基础知识</a:t>
            </a:r>
            <a:endParaRPr lang="zh-CN" altLang="en-US" sz="3600" b="1" spc="50" dirty="0">
              <a:ln w="11430"/>
              <a:solidFill>
                <a:schemeClr val="accent6"/>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24" name="TextBox 61"/>
          <p:cNvSpPr txBox="1">
            <a:spLocks noChangeArrowheads="1"/>
          </p:cNvSpPr>
          <p:nvPr/>
        </p:nvSpPr>
        <p:spPr bwMode="auto">
          <a:xfrm>
            <a:off x="1223645" y="12255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1</a:t>
            </a:r>
          </a:p>
        </p:txBody>
      </p:sp>
      <p:sp>
        <p:nvSpPr>
          <p:cNvPr id="25" name="文本框 24"/>
          <p:cNvSpPr txBox="1"/>
          <p:nvPr/>
        </p:nvSpPr>
        <p:spPr>
          <a:xfrm>
            <a:off x="957908" y="1484784"/>
            <a:ext cx="10530184" cy="2674707"/>
          </a:xfrm>
          <a:prstGeom prst="rect">
            <a:avLst/>
          </a:prstGeom>
          <a:noFill/>
        </p:spPr>
        <p:txBody>
          <a:bodyPr wrap="square" rtlCol="0" anchor="t">
            <a:spAutoFit/>
          </a:bodyPr>
          <a:lstStyle/>
          <a:p>
            <a:pPr>
              <a:lnSpc>
                <a:spcPct val="150000"/>
              </a:lnSpc>
            </a:pPr>
            <a:r>
              <a:rPr lang="zh-CN" altLang="en-US" sz="2400" b="1" dirty="0"/>
              <a:t> 四路巡线传感器</a:t>
            </a:r>
            <a:r>
              <a:rPr lang="en-US" altLang="zh-CN" sz="2400" b="1" dirty="0"/>
              <a:t>:</a:t>
            </a:r>
            <a:r>
              <a:rPr lang="zh-CN" altLang="en-US" dirty="0"/>
              <a:t>主要利用不同颜色的检测面对光的反射程度不同而导致光敏电阻值变化的原理进行检测。四路巡线模块具有微型化、智能化、多功能化的特点。它通过颜色采集，可以感知任意两种颜色然后输出相应的电压值。输出量可以根据需要在模拟量和数字量之间切换。增加了自动校准功能且采用四个巡线传感器，便于用户使用，也能适应更多的巡线场景。采集到的颜色具有断电保持特性，如果是同样的两种颜色的分辨无需再次采集或自动校准可直接使用。灵活的颜色采集方式可实现一次采集多次使用，亦可根据需要随时采集。总共有</a:t>
            </a:r>
            <a:r>
              <a:rPr lang="en-US" altLang="zh-CN" dirty="0"/>
              <a:t>4</a:t>
            </a:r>
            <a:r>
              <a:rPr lang="zh-CN" altLang="en-US" dirty="0"/>
              <a:t>个巡线传感器，</a:t>
            </a:r>
            <a:r>
              <a:rPr lang="en-US" altLang="zh-CN" dirty="0"/>
              <a:t>R2</a:t>
            </a:r>
            <a:r>
              <a:rPr lang="zh-CN" altLang="en-US" dirty="0"/>
              <a:t>、</a:t>
            </a:r>
            <a:r>
              <a:rPr lang="en-US" altLang="zh-CN" dirty="0"/>
              <a:t>R1</a:t>
            </a:r>
            <a:r>
              <a:rPr lang="zh-CN" altLang="en-US" dirty="0"/>
              <a:t>、</a:t>
            </a:r>
            <a:r>
              <a:rPr lang="en-US" altLang="zh-CN" dirty="0"/>
              <a:t>L1</a:t>
            </a:r>
            <a:r>
              <a:rPr lang="zh-CN" altLang="en-US" dirty="0"/>
              <a:t>、</a:t>
            </a:r>
            <a:r>
              <a:rPr lang="en-US" altLang="zh-CN" dirty="0"/>
              <a:t>L2.</a:t>
            </a:r>
            <a:endParaRPr lang="zh-CN" altLang="en-US" dirty="0"/>
          </a:p>
        </p:txBody>
      </p:sp>
      <p:pic>
        <p:nvPicPr>
          <p:cNvPr id="8" name="Picture 2">
            <a:extLst>
              <a:ext uri="{FF2B5EF4-FFF2-40B4-BE49-F238E27FC236}">
                <a16:creationId xmlns:a16="http://schemas.microsoft.com/office/drawing/2014/main" id="{8F38AB77-7BD4-498C-A697-0142FBCA0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632" y="4611216"/>
            <a:ext cx="30575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3303270" y="192405"/>
            <a:ext cx="8299450" cy="330835"/>
          </a:xfrm>
          <a:prstGeom prst="rect">
            <a:avLst/>
          </a:prstGeom>
        </p:spPr>
      </p:pic>
      <p:sp>
        <p:nvSpPr>
          <p:cNvPr id="23" name="文本框 78"/>
          <p:cNvSpPr txBox="1">
            <a:spLocks noChangeArrowheads="1"/>
          </p:cNvSpPr>
          <p:nvPr/>
        </p:nvSpPr>
        <p:spPr bwMode="auto">
          <a:xfrm>
            <a:off x="186880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zh-CN" altLang="en-US" sz="3600" b="1" spc="5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指令学习</a:t>
            </a: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en-US" altLang="zh-CN" sz="7200" b="1" spc="300"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p>
        </p:txBody>
      </p:sp>
      <p:pic>
        <p:nvPicPr>
          <p:cNvPr id="11" name="图片 1">
            <a:extLst>
              <a:ext uri="{FF2B5EF4-FFF2-40B4-BE49-F238E27FC236}">
                <a16:creationId xmlns:a16="http://schemas.microsoft.com/office/drawing/2014/main" id="{019A0DA7-907D-4998-8F5A-C3B341D8F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1960006"/>
            <a:ext cx="17907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454458F4-E15B-4CAE-802F-4DFF8853C4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67" y="3835626"/>
            <a:ext cx="2962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4">
            <a:extLst>
              <a:ext uri="{FF2B5EF4-FFF2-40B4-BE49-F238E27FC236}">
                <a16:creationId xmlns:a16="http://schemas.microsoft.com/office/drawing/2014/main" id="{E8917292-E20F-49CE-809B-F258E67DC476}"/>
              </a:ext>
            </a:extLst>
          </p:cNvPr>
          <p:cNvSpPr txBox="1"/>
          <p:nvPr/>
        </p:nvSpPr>
        <p:spPr>
          <a:xfrm>
            <a:off x="2999656" y="1642435"/>
            <a:ext cx="8290379" cy="1073996"/>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“巡线传感器校准”指令</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属于</a:t>
            </a:r>
            <a:r>
              <a:rPr lang="en-US" altLang="zh-CN" sz="1400" dirty="0" err="1">
                <a:solidFill>
                  <a:prstClr val="black">
                    <a:lumMod val="75000"/>
                    <a:lumOff val="25000"/>
                  </a:prstClr>
                </a:solidFill>
                <a:ea typeface="字魂58号-创中黑" panose="00000500000000000000" pitchFamily="2" charset="-122"/>
                <a:sym typeface="思源黑体" panose="020B0500000000000000" pitchFamily="34" charset="-122"/>
              </a:rPr>
              <a:t>HaodaBit</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类别指令中，使用这个指令可以校准四路巡线传感器。由于不同环境下灰度值不同，使用这个指令可以测出当前环境的灰度值，再和内置的灰度值进行比较校准使用，提高数据的准确性，所以在使用前最好给四路巡线传感器校准。</a:t>
            </a:r>
          </a:p>
        </p:txBody>
      </p:sp>
      <p:sp>
        <p:nvSpPr>
          <p:cNvPr id="14" name="TextBox 24">
            <a:extLst>
              <a:ext uri="{FF2B5EF4-FFF2-40B4-BE49-F238E27FC236}">
                <a16:creationId xmlns:a16="http://schemas.microsoft.com/office/drawing/2014/main" id="{09C6F1C9-E8C3-435C-91E9-76FD383B4AD5}"/>
              </a:ext>
            </a:extLst>
          </p:cNvPr>
          <p:cNvSpPr txBox="1"/>
          <p:nvPr/>
        </p:nvSpPr>
        <p:spPr>
          <a:xfrm>
            <a:off x="3613822" y="3604572"/>
            <a:ext cx="8155983" cy="1073996"/>
          </a:xfrm>
          <a:prstGeom prst="rect">
            <a:avLst/>
          </a:prstGeom>
          <a:noFill/>
        </p:spPr>
        <p:txBody>
          <a:bodyPr wrap="square" lIns="91423" tIns="45712" rIns="91423" bIns="45712" rtlCol="0">
            <a:spAutoFit/>
          </a:bodyPr>
          <a:lstStyle/>
          <a:p>
            <a:pPr lvl="0" defTabSz="1217930">
              <a:lnSpc>
                <a:spcPct val="150000"/>
              </a:lnSpc>
              <a:defRPr/>
            </a:pPr>
            <a:r>
              <a:rPr lang="zh-CN" altLang="en-US" sz="1600" b="1" dirty="0">
                <a:solidFill>
                  <a:prstClr val="black">
                    <a:lumMod val="75000"/>
                    <a:lumOff val="25000"/>
                  </a:prstClr>
                </a:solidFill>
                <a:ea typeface="字魂58号-创中黑" panose="00000500000000000000" pitchFamily="2" charset="-122"/>
                <a:sym typeface="思源黑体" panose="020B0500000000000000" pitchFamily="34" charset="-122"/>
              </a:rPr>
              <a:t>“读巡线传感器是否遇到黑线”指令</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，这条指令主要用于读取巡线传感器是否在黑线。单击第一个参数的下拉列表，可以选择左或右各</a:t>
            </a:r>
            <a:r>
              <a:rPr lang="en-US" altLang="zh-CN" sz="1400" dirty="0">
                <a:solidFill>
                  <a:prstClr val="black">
                    <a:lumMod val="75000"/>
                    <a:lumOff val="25000"/>
                  </a:prstClr>
                </a:solidFill>
                <a:ea typeface="字魂58号-创中黑" panose="00000500000000000000" pitchFamily="2" charset="-122"/>
                <a:sym typeface="思源黑体" panose="020B0500000000000000" pitchFamily="34" charset="-122"/>
              </a:rPr>
              <a:t>2</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个巡线传感器；这条指令返回值为在黑线为</a:t>
            </a:r>
            <a:r>
              <a:rPr lang="en-US" altLang="zh-CN" sz="1400" dirty="0">
                <a:solidFill>
                  <a:prstClr val="black">
                    <a:lumMod val="75000"/>
                    <a:lumOff val="25000"/>
                  </a:prstClr>
                </a:solidFill>
                <a:ea typeface="字魂58号-创中黑" panose="00000500000000000000" pitchFamily="2" charset="-122"/>
                <a:sym typeface="思源黑体" panose="020B0500000000000000" pitchFamily="34" charset="-122"/>
              </a:rPr>
              <a:t>1</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，不在黑线为</a:t>
            </a:r>
            <a:r>
              <a:rPr lang="en-US" altLang="zh-CN" sz="1400" dirty="0">
                <a:solidFill>
                  <a:prstClr val="black">
                    <a:lumMod val="75000"/>
                    <a:lumOff val="25000"/>
                  </a:prstClr>
                </a:solidFill>
                <a:ea typeface="字魂58号-创中黑" panose="00000500000000000000" pitchFamily="2" charset="-122"/>
                <a:sym typeface="思源黑体" panose="020B0500000000000000" pitchFamily="34" charset="-122"/>
              </a:rPr>
              <a:t>0</a:t>
            </a:r>
            <a:r>
              <a:rPr lang="zh-CN" altLang="en-US" sz="1400" dirty="0">
                <a:solidFill>
                  <a:prstClr val="black">
                    <a:lumMod val="75000"/>
                    <a:lumOff val="25000"/>
                  </a:prstClr>
                </a:solidFill>
                <a:ea typeface="字魂58号-创中黑" panose="00000500000000000000" pitchFamily="2" charset="-122"/>
                <a:sym typeface="思源黑体" panose="020B0500000000000000" pitchFamily="34" charset="-122"/>
              </a:rPr>
              <a:t>；原则上，这条指令不能单独使用，一般仅作为其他指令的一个参数值。</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564130" y="192405"/>
            <a:ext cx="8756650" cy="391160"/>
          </a:xfrm>
          <a:prstGeom prst="rect">
            <a:avLst/>
          </a:prstGeom>
        </p:spPr>
      </p:pic>
      <p:sp>
        <p:nvSpPr>
          <p:cNvPr id="23" name="文本框 78"/>
          <p:cNvSpPr txBox="1">
            <a:spLocks noChangeArrowheads="1"/>
          </p:cNvSpPr>
          <p:nvPr/>
        </p:nvSpPr>
        <p:spPr bwMode="auto">
          <a:xfrm>
            <a:off x="1510030" y="502285"/>
            <a:ext cx="28238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rPr>
              <a:t>硬件接线图</a:t>
            </a:r>
            <a:endParaRPr lang="zh-CN" altLang="en-US" sz="3200" b="1" spc="50" dirty="0">
              <a:ln w="10160">
                <a:solidFill>
                  <a:schemeClr val="accent5"/>
                </a:solidFill>
                <a:prstDash val="solid"/>
              </a:ln>
              <a:solidFill>
                <a:schemeClr val="accent5">
                  <a:lumMod val="60000"/>
                  <a:lumOff val="40000"/>
                </a:schemeClr>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sym typeface="+mn-ea"/>
            </a:endParaRP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5">
                    <a:lumMod val="60000"/>
                    <a:lumOff val="40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3</a:t>
            </a:r>
          </a:p>
        </p:txBody>
      </p:sp>
      <p:sp>
        <p:nvSpPr>
          <p:cNvPr id="6" name="文本框 5"/>
          <p:cNvSpPr txBox="1"/>
          <p:nvPr/>
        </p:nvSpPr>
        <p:spPr>
          <a:xfrm>
            <a:off x="1428281" y="1371350"/>
            <a:ext cx="8096250" cy="499624"/>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使用</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4P</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连接线将四路巡线传感器连接到好搭</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Bit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I2C</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接口上</a:t>
            </a:r>
          </a:p>
        </p:txBody>
      </p:sp>
      <p:pic>
        <p:nvPicPr>
          <p:cNvPr id="3" name="图片 2">
            <a:extLst>
              <a:ext uri="{FF2B5EF4-FFF2-40B4-BE49-F238E27FC236}">
                <a16:creationId xmlns:a16="http://schemas.microsoft.com/office/drawing/2014/main" id="{24E0F6D8-748F-4045-935C-95C4D9343F84}"/>
              </a:ext>
            </a:extLst>
          </p:cNvPr>
          <p:cNvPicPr>
            <a:picLocks noChangeAspect="1"/>
          </p:cNvPicPr>
          <p:nvPr/>
        </p:nvPicPr>
        <p:blipFill>
          <a:blip r:embed="rId4"/>
          <a:stretch>
            <a:fillRect/>
          </a:stretch>
        </p:blipFill>
        <p:spPr>
          <a:xfrm rot="10800000">
            <a:off x="3719736" y="2156474"/>
            <a:ext cx="4410075" cy="4333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200" dirty="0">
                <a:ln w="22225">
                  <a:solidFill>
                    <a:schemeClr val="accent2"/>
                  </a:solidFill>
                  <a:prstDash val="solid"/>
                </a:ln>
                <a:gradFill>
                  <a:gsLst>
                    <a:gs pos="0">
                      <a:srgbClr val="14CD68"/>
                    </a:gs>
                    <a:gs pos="100000">
                      <a:srgbClr val="0B6E38"/>
                    </a:gs>
                  </a:gsLst>
                  <a:lin scaled="0"/>
                </a:gradFill>
                <a:effectLst/>
                <a:latin typeface="微软雅黑" panose="020B0503020204020204" pitchFamily="34" charset="-122"/>
                <a:ea typeface="微软雅黑" panose="020B0503020204020204" pitchFamily="34" charset="-122"/>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solidFill>
                  <a:schemeClr val="accent2">
                    <a:lumMod val="75000"/>
                  </a:schemeClr>
                </a:solidFill>
                <a:effectLst>
                  <a:glow rad="45500">
                    <a:schemeClr val="accent1">
                      <a:satMod val="220000"/>
                      <a:alpha val="35000"/>
                    </a:schemeClr>
                  </a:glow>
                </a:effectLst>
                <a:latin typeface="微软雅黑" panose="020B0503020204020204" pitchFamily="34" charset="-122"/>
                <a:ea typeface="微软雅黑" panose="020B0503020204020204" pitchFamily="34" charset="-122"/>
              </a:rPr>
              <a:t>4</a:t>
            </a:r>
          </a:p>
        </p:txBody>
      </p:sp>
      <p:sp>
        <p:nvSpPr>
          <p:cNvPr id="7" name="文本框 6">
            <a:extLst>
              <a:ext uri="{FF2B5EF4-FFF2-40B4-BE49-F238E27FC236}">
                <a16:creationId xmlns:a16="http://schemas.microsoft.com/office/drawing/2014/main" id="{2B68106B-728D-4CD3-B677-E860FFEEEF3F}"/>
              </a:ext>
            </a:extLst>
          </p:cNvPr>
          <p:cNvSpPr txBox="1"/>
          <p:nvPr/>
        </p:nvSpPr>
        <p:spPr>
          <a:xfrm>
            <a:off x="1428281" y="1371350"/>
            <a:ext cx="9804234" cy="499624"/>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校准四路巡线传感器</a:t>
            </a:r>
          </a:p>
        </p:txBody>
      </p:sp>
      <p:sp>
        <p:nvSpPr>
          <p:cNvPr id="8" name="TextBox 24">
            <a:extLst>
              <a:ext uri="{FF2B5EF4-FFF2-40B4-BE49-F238E27FC236}">
                <a16:creationId xmlns:a16="http://schemas.microsoft.com/office/drawing/2014/main" id="{156B16E6-6E81-4B85-8062-3A1A7FEBE63A}"/>
              </a:ext>
            </a:extLst>
          </p:cNvPr>
          <p:cNvSpPr txBox="1"/>
          <p:nvPr/>
        </p:nvSpPr>
        <p:spPr>
          <a:xfrm>
            <a:off x="1347141" y="1900181"/>
            <a:ext cx="9724057" cy="700560"/>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1400" dirty="0">
                <a:solidFill>
                  <a:prstClr val="white">
                    <a:lumMod val="50000"/>
                  </a:prstClr>
                </a:solidFill>
                <a:latin typeface="+mn-ea"/>
                <a:sym typeface="思源黑体" panose="020B0500000000000000" pitchFamily="34" charset="-122"/>
              </a:rPr>
              <a:t>在不同的环境和情况在，需要校准四路巡线传感器。但是在同一个环境下不用反复校准，所以可以将其放在当</a:t>
            </a:r>
            <a:r>
              <a:rPr lang="en-US" altLang="zh-CN" sz="1400" dirty="0">
                <a:solidFill>
                  <a:prstClr val="white">
                    <a:lumMod val="50000"/>
                  </a:prstClr>
                </a:solidFill>
                <a:latin typeface="+mn-ea"/>
                <a:sym typeface="思源黑体" panose="020B0500000000000000" pitchFamily="34" charset="-122"/>
              </a:rPr>
              <a:t>A</a:t>
            </a:r>
            <a:r>
              <a:rPr lang="zh-CN" altLang="en-US" sz="1400" dirty="0">
                <a:solidFill>
                  <a:prstClr val="white">
                    <a:lumMod val="50000"/>
                  </a:prstClr>
                </a:solidFill>
                <a:latin typeface="+mn-ea"/>
                <a:sym typeface="思源黑体" panose="020B0500000000000000" pitchFamily="34" charset="-122"/>
              </a:rPr>
              <a:t>被按下时进行校准，程序如下图所示：</a:t>
            </a:r>
            <a:endParaRPr kumimoji="0" lang="zh-CN" altLang="en-US" sz="1400" b="0" i="0" u="none" strike="noStrike" kern="1200" cap="none" spc="0" normalizeH="0" baseline="0" noProof="0" dirty="0">
              <a:ln>
                <a:noFill/>
              </a:ln>
              <a:solidFill>
                <a:prstClr val="white">
                  <a:lumMod val="50000"/>
                </a:prstClr>
              </a:solidFill>
              <a:effectLst/>
              <a:uLnTx/>
              <a:uFillTx/>
              <a:latin typeface="+mn-ea"/>
              <a:cs typeface="+mn-cs"/>
              <a:sym typeface="思源黑体" panose="020B0500000000000000" pitchFamily="34" charset="-122"/>
            </a:endParaRPr>
          </a:p>
        </p:txBody>
      </p:sp>
      <p:pic>
        <p:nvPicPr>
          <p:cNvPr id="9" name="图片 1">
            <a:extLst>
              <a:ext uri="{FF2B5EF4-FFF2-40B4-BE49-F238E27FC236}">
                <a16:creationId xmlns:a16="http://schemas.microsoft.com/office/drawing/2014/main" id="{62650A0E-1BB8-48C0-8325-3C49CEA155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315" y="3143500"/>
            <a:ext cx="34480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4">
            <a:extLst>
              <a:ext uri="{FF2B5EF4-FFF2-40B4-BE49-F238E27FC236}">
                <a16:creationId xmlns:a16="http://schemas.microsoft.com/office/drawing/2014/main" id="{4BF08199-BA21-4145-9F78-A5DABFA0B4B1}"/>
              </a:ext>
            </a:extLst>
          </p:cNvPr>
          <p:cNvSpPr txBox="1"/>
          <p:nvPr/>
        </p:nvSpPr>
        <p:spPr>
          <a:xfrm>
            <a:off x="5087888" y="2629948"/>
            <a:ext cx="5824367" cy="1993222"/>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字魂58号-创中黑" panose="00000500000000000000" pitchFamily="2" charset="-122"/>
                <a:ea typeface="字魂58号-创中黑" panose="00000500000000000000" pitchFamily="2" charset="-122"/>
                <a:sym typeface="思源黑体" panose="020B0500000000000000" pitchFamily="34" charset="-122"/>
              </a:rPr>
              <a:t>       </a:t>
            </a:r>
            <a:r>
              <a:rPr lang="zh-CN" altLang="en-US" sz="1400" dirty="0">
                <a:solidFill>
                  <a:prstClr val="white">
                    <a:lumMod val="50000"/>
                  </a:prstClr>
                </a:solidFill>
                <a:latin typeface="+mn-ea"/>
                <a:sym typeface="思源黑体" panose="020B0500000000000000" pitchFamily="34" charset="-122"/>
              </a:rPr>
              <a:t>程序下载完成后进行校准：将模块放置到白色区域上方，按下板载</a:t>
            </a:r>
            <a:r>
              <a:rPr lang="en-US" altLang="zh-CN" sz="1400" dirty="0">
                <a:solidFill>
                  <a:prstClr val="white">
                    <a:lumMod val="50000"/>
                  </a:prstClr>
                </a:solidFill>
                <a:latin typeface="+mn-ea"/>
                <a:sym typeface="思源黑体" panose="020B0500000000000000" pitchFamily="34" charset="-122"/>
              </a:rPr>
              <a:t>A</a:t>
            </a:r>
            <a:r>
              <a:rPr lang="zh-CN" altLang="en-US" sz="1400" dirty="0">
                <a:solidFill>
                  <a:prstClr val="white">
                    <a:lumMod val="50000"/>
                  </a:prstClr>
                </a:solidFill>
                <a:latin typeface="+mn-ea"/>
                <a:sym typeface="思源黑体" panose="020B0500000000000000" pitchFamily="34" charset="-122"/>
              </a:rPr>
              <a:t>键，四路巡线传感器开始自动校准，</a:t>
            </a:r>
            <a:r>
              <a:rPr lang="en-US" altLang="zh-CN" sz="1400" dirty="0">
                <a:solidFill>
                  <a:prstClr val="white">
                    <a:lumMod val="50000"/>
                  </a:prstClr>
                </a:solidFill>
                <a:latin typeface="+mn-ea"/>
                <a:sym typeface="思源黑体" panose="020B0500000000000000" pitchFamily="34" charset="-122"/>
              </a:rPr>
              <a:t>R2</a:t>
            </a:r>
            <a:r>
              <a:rPr lang="zh-CN" altLang="en-US" sz="1400" dirty="0">
                <a:solidFill>
                  <a:prstClr val="white">
                    <a:lumMod val="50000"/>
                  </a:prstClr>
                </a:solidFill>
                <a:latin typeface="+mn-ea"/>
                <a:sym typeface="思源黑体" panose="020B0500000000000000" pitchFamily="34" charset="-122"/>
              </a:rPr>
              <a:t>、</a:t>
            </a:r>
            <a:r>
              <a:rPr lang="en-US" altLang="zh-CN" sz="1400" dirty="0">
                <a:solidFill>
                  <a:prstClr val="white">
                    <a:lumMod val="50000"/>
                  </a:prstClr>
                </a:solidFill>
                <a:latin typeface="+mn-ea"/>
                <a:sym typeface="思源黑体" panose="020B0500000000000000" pitchFamily="34" charset="-122"/>
              </a:rPr>
              <a:t>L2</a:t>
            </a:r>
            <a:r>
              <a:rPr lang="zh-CN" altLang="en-US" sz="1400" dirty="0">
                <a:solidFill>
                  <a:prstClr val="white">
                    <a:lumMod val="50000"/>
                  </a:prstClr>
                </a:solidFill>
                <a:latin typeface="+mn-ea"/>
                <a:sym typeface="思源黑体" panose="020B0500000000000000" pitchFamily="34" charset="-122"/>
              </a:rPr>
              <a:t>对应的</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灯开始闪烁，模块采集此时四个巡线传感器检测到的灰度值，</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灯逐个亮起，采集完成，随后</a:t>
            </a:r>
            <a:r>
              <a:rPr lang="en-US" altLang="zh-CN" sz="1400" dirty="0">
                <a:solidFill>
                  <a:prstClr val="white">
                    <a:lumMod val="50000"/>
                  </a:prstClr>
                </a:solidFill>
                <a:latin typeface="+mn-ea"/>
                <a:sym typeface="思源黑体" panose="020B0500000000000000" pitchFamily="34" charset="-122"/>
              </a:rPr>
              <a:t>R1</a:t>
            </a:r>
            <a:r>
              <a:rPr lang="zh-CN" altLang="en-US" sz="1400" dirty="0">
                <a:solidFill>
                  <a:prstClr val="white">
                    <a:lumMod val="50000"/>
                  </a:prstClr>
                </a:solidFill>
                <a:latin typeface="+mn-ea"/>
                <a:sym typeface="思源黑体" panose="020B0500000000000000" pitchFamily="34" charset="-122"/>
              </a:rPr>
              <a:t>、</a:t>
            </a:r>
            <a:r>
              <a:rPr lang="en-US" altLang="zh-CN" sz="1400" dirty="0">
                <a:solidFill>
                  <a:prstClr val="white">
                    <a:lumMod val="50000"/>
                  </a:prstClr>
                </a:solidFill>
                <a:latin typeface="+mn-ea"/>
                <a:sym typeface="思源黑体" panose="020B0500000000000000" pitchFamily="34" charset="-122"/>
              </a:rPr>
              <a:t>L1</a:t>
            </a:r>
            <a:r>
              <a:rPr lang="zh-CN" altLang="en-US" sz="1400" dirty="0">
                <a:solidFill>
                  <a:prstClr val="white">
                    <a:lumMod val="50000"/>
                  </a:prstClr>
                </a:solidFill>
                <a:latin typeface="+mn-ea"/>
                <a:sym typeface="思源黑体" panose="020B0500000000000000" pitchFamily="34" charset="-122"/>
              </a:rPr>
              <a:t>对应的</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灯开始闪烁，提示用户可将模块放置到黑线上方，巡线传感器对着黑线，</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灯逐个亮起，随后</a:t>
            </a:r>
            <a:r>
              <a:rPr lang="en-US" altLang="zh-CN" sz="1400" dirty="0">
                <a:solidFill>
                  <a:prstClr val="white">
                    <a:lumMod val="50000"/>
                  </a:prstClr>
                </a:solidFill>
                <a:latin typeface="+mn-ea"/>
                <a:sym typeface="思源黑体" panose="020B0500000000000000" pitchFamily="34" charset="-122"/>
              </a:rPr>
              <a:t>4</a:t>
            </a:r>
            <a:r>
              <a:rPr lang="zh-CN" altLang="en-US" sz="1400" dirty="0">
                <a:solidFill>
                  <a:prstClr val="white">
                    <a:lumMod val="50000"/>
                  </a:prstClr>
                </a:solidFill>
                <a:latin typeface="+mn-ea"/>
                <a:sym typeface="思源黑体" panose="020B0500000000000000" pitchFamily="34" charset="-122"/>
              </a:rPr>
              <a:t>个</a:t>
            </a:r>
            <a:r>
              <a:rPr lang="en-US" altLang="zh-CN" sz="1400" dirty="0">
                <a:solidFill>
                  <a:prstClr val="white">
                    <a:lumMod val="50000"/>
                  </a:prstClr>
                </a:solidFill>
                <a:latin typeface="+mn-ea"/>
                <a:sym typeface="思源黑体" panose="020B0500000000000000" pitchFamily="34" charset="-122"/>
              </a:rPr>
              <a:t>LED</a:t>
            </a:r>
            <a:r>
              <a:rPr lang="zh-CN" altLang="en-US" sz="1400" dirty="0">
                <a:solidFill>
                  <a:prstClr val="white">
                    <a:lumMod val="50000"/>
                  </a:prstClr>
                </a:solidFill>
                <a:latin typeface="+mn-ea"/>
                <a:sym typeface="思源黑体" panose="020B0500000000000000" pitchFamily="34" charset="-122"/>
              </a:rPr>
              <a:t>灯同时闪烁两次，采集数据完成，灰度比较值自动设置好。自动校准完成。</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w="22225">
                  <a:solidFill>
                    <a:srgbClr val="1C9494"/>
                  </a:solidFill>
                  <a:prstDash val="solid"/>
                </a:ln>
                <a:gradFill>
                  <a:gsLst>
                    <a:gs pos="0">
                      <a:srgbClr val="14CD68"/>
                    </a:gs>
                    <a:gs pos="100000">
                      <a:srgbClr val="0B6E38"/>
                    </a:gs>
                  </a:gsLst>
                  <a:lin scaled="0"/>
                </a:gradFill>
                <a:effectLst/>
                <a:uLnTx/>
                <a:uFillTx/>
                <a:latin typeface="微软雅黑" panose="020B0503020204020204" pitchFamily="34" charset="-122"/>
                <a:ea typeface="微软雅黑" panose="020B0503020204020204" pitchFamily="34" charset="-122"/>
                <a:cs typeface="+mn-cs"/>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a:ln w="11430" cmpd="sng">
                  <a:solidFill>
                    <a:srgbClr val="2B6F7D">
                      <a:tint val="10000"/>
                    </a:srgbClr>
                  </a:solidFill>
                  <a:prstDash val="solid"/>
                  <a:miter lim="800000"/>
                </a:ln>
                <a:solidFill>
                  <a:srgbClr val="1C9494">
                    <a:lumMod val="75000"/>
                  </a:srgbClr>
                </a:solidFill>
                <a:effectLst>
                  <a:glow rad="45500">
                    <a:srgbClr val="2B6F7D">
                      <a:satMod val="220000"/>
                      <a:alpha val="35000"/>
                    </a:srgbClr>
                  </a:glow>
                </a:effectLst>
                <a:uLnTx/>
                <a:uFillTx/>
                <a:latin typeface="微软雅黑" panose="020B0503020204020204" pitchFamily="34" charset="-122"/>
                <a:ea typeface="微软雅黑" panose="020B0503020204020204" pitchFamily="34" charset="-122"/>
                <a:cs typeface="+mn-cs"/>
              </a:rPr>
              <a:t>4</a:t>
            </a:r>
          </a:p>
        </p:txBody>
      </p:sp>
      <p:sp>
        <p:nvSpPr>
          <p:cNvPr id="11" name="文本框 10">
            <a:extLst>
              <a:ext uri="{FF2B5EF4-FFF2-40B4-BE49-F238E27FC236}">
                <a16:creationId xmlns:a16="http://schemas.microsoft.com/office/drawing/2014/main" id="{CBE49275-63F7-43E2-9E05-D87F6EC340DF}"/>
              </a:ext>
            </a:extLst>
          </p:cNvPr>
          <p:cNvSpPr txBox="1"/>
          <p:nvPr/>
        </p:nvSpPr>
        <p:spPr>
          <a:xfrm>
            <a:off x="5159896" y="1362866"/>
            <a:ext cx="1723549" cy="400110"/>
          </a:xfrm>
          <a:prstGeom prst="rect">
            <a:avLst/>
          </a:prstGeom>
          <a:noFill/>
        </p:spPr>
        <p:txBody>
          <a:bodyPr wrap="none" rtlCol="0">
            <a:spAutoFit/>
          </a:bodyPr>
          <a:lstStyle/>
          <a:p>
            <a:pPr lvl="0">
              <a:defRPr/>
            </a:pPr>
            <a:r>
              <a:rPr lang="zh-CN" altLang="en-US" sz="2000" dirty="0">
                <a:latin typeface="微软雅黑" panose="020B0503020204020204" pitchFamily="34" charset="-122"/>
                <a:ea typeface="微软雅黑" panose="020B0503020204020204" pitchFamily="34" charset="-122"/>
              </a:rPr>
              <a:t>测一测巡线值</a:t>
            </a:r>
          </a:p>
        </p:txBody>
      </p:sp>
      <p:sp>
        <p:nvSpPr>
          <p:cNvPr id="12" name="TextBox 24">
            <a:extLst>
              <a:ext uri="{FF2B5EF4-FFF2-40B4-BE49-F238E27FC236}">
                <a16:creationId xmlns:a16="http://schemas.microsoft.com/office/drawing/2014/main" id="{BC054A64-E18C-44C2-932C-72D1FC45E515}"/>
              </a:ext>
            </a:extLst>
          </p:cNvPr>
          <p:cNvSpPr txBox="1"/>
          <p:nvPr/>
        </p:nvSpPr>
        <p:spPr>
          <a:xfrm>
            <a:off x="1463794" y="1981888"/>
            <a:ext cx="4992246" cy="377395"/>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prstClr val="white">
                    <a:lumMod val="50000"/>
                  </a:prstClr>
                </a:solidFill>
                <a:latin typeface="+mn-ea"/>
                <a:sym typeface="思源黑体" panose="020B0500000000000000" pitchFamily="34" charset="-122"/>
              </a:rPr>
              <a:t>校准完成后，测量一下在白色区域和黑色区域的巡线值。</a:t>
            </a:r>
            <a:endParaRPr kumimoji="0" lang="zh-CN" altLang="en-US" sz="1400" b="0" i="0" u="none" strike="noStrike" kern="1200" cap="none" spc="0" normalizeH="0" baseline="0" noProof="0" dirty="0">
              <a:ln>
                <a:noFill/>
              </a:ln>
              <a:solidFill>
                <a:prstClr val="white">
                  <a:lumMod val="50000"/>
                </a:prstClr>
              </a:solidFill>
              <a:effectLst/>
              <a:uLnTx/>
              <a:uFillTx/>
              <a:latin typeface="+mn-ea"/>
              <a:cs typeface="+mn-cs"/>
              <a:sym typeface="思源黑体" panose="020B0500000000000000" pitchFamily="34" charset="-122"/>
            </a:endParaRPr>
          </a:p>
        </p:txBody>
      </p:sp>
      <p:pic>
        <p:nvPicPr>
          <p:cNvPr id="13" name="图片 1">
            <a:extLst>
              <a:ext uri="{FF2B5EF4-FFF2-40B4-BE49-F238E27FC236}">
                <a16:creationId xmlns:a16="http://schemas.microsoft.com/office/drawing/2014/main" id="{35281735-A60C-4016-B8B4-A97638B1E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401" y="2949886"/>
            <a:ext cx="52768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表格 13">
            <a:extLst>
              <a:ext uri="{FF2B5EF4-FFF2-40B4-BE49-F238E27FC236}">
                <a16:creationId xmlns:a16="http://schemas.microsoft.com/office/drawing/2014/main" id="{1FB79C0C-F38A-44A7-8AC2-21B354FB301E}"/>
              </a:ext>
            </a:extLst>
          </p:cNvPr>
          <p:cNvGraphicFramePr>
            <a:graphicFrameLocks noGrp="1"/>
          </p:cNvGraphicFramePr>
          <p:nvPr>
            <p:extLst>
              <p:ext uri="{D42A27DB-BD31-4B8C-83A1-F6EECF244321}">
                <p14:modId xmlns:p14="http://schemas.microsoft.com/office/powerpoint/2010/main" val="1833808385"/>
              </p:ext>
            </p:extLst>
          </p:nvPr>
        </p:nvGraphicFramePr>
        <p:xfrm>
          <a:off x="6342075" y="2799910"/>
          <a:ext cx="5411470" cy="1258179"/>
        </p:xfrm>
        <a:graphic>
          <a:graphicData uri="http://schemas.openxmlformats.org/drawingml/2006/table">
            <a:tbl>
              <a:tblPr firstRow="1" firstCol="1" bandRow="1">
                <a:tableStyleId>{5940675A-B579-460E-94D1-54222C63F5DA}</a:tableStyleId>
              </a:tblPr>
              <a:tblGrid>
                <a:gridCol w="2705735">
                  <a:extLst>
                    <a:ext uri="{9D8B030D-6E8A-4147-A177-3AD203B41FA5}">
                      <a16:colId xmlns:a16="http://schemas.microsoft.com/office/drawing/2014/main" val="636637709"/>
                    </a:ext>
                  </a:extLst>
                </a:gridCol>
                <a:gridCol w="2705735">
                  <a:extLst>
                    <a:ext uri="{9D8B030D-6E8A-4147-A177-3AD203B41FA5}">
                      <a16:colId xmlns:a16="http://schemas.microsoft.com/office/drawing/2014/main" val="2781630595"/>
                    </a:ext>
                  </a:extLst>
                </a:gridCol>
              </a:tblGrid>
              <a:tr h="419393">
                <a:tc>
                  <a:txBody>
                    <a:bodyPr/>
                    <a:lstStyle/>
                    <a:p>
                      <a:pPr algn="ctr">
                        <a:lnSpc>
                          <a:spcPct val="120000"/>
                        </a:lnSpc>
                        <a:spcAft>
                          <a:spcPts val="0"/>
                        </a:spcAft>
                      </a:pPr>
                      <a:r>
                        <a:rPr lang="zh-CN" sz="1050" kern="100">
                          <a:effectLst/>
                          <a:latin typeface="+mn-ea"/>
                          <a:ea typeface="+mn-ea"/>
                        </a:rPr>
                        <a:t>检测区域</a:t>
                      </a:r>
                      <a:endParaRPr lang="zh-CN" sz="1050" kern="100">
                        <a:effectLst/>
                        <a:latin typeface="+mn-ea"/>
                        <a:ea typeface="+mn-ea"/>
                        <a:cs typeface="Times New Roman" panose="02020603050405020304" pitchFamily="18" charset="0"/>
                      </a:endParaRPr>
                    </a:p>
                  </a:txBody>
                  <a:tcPr marL="68580" marR="68580" marT="0" marB="0" anchor="ctr"/>
                </a:tc>
                <a:tc>
                  <a:txBody>
                    <a:bodyPr/>
                    <a:lstStyle/>
                    <a:p>
                      <a:pPr algn="ctr">
                        <a:lnSpc>
                          <a:spcPct val="120000"/>
                        </a:lnSpc>
                        <a:spcAft>
                          <a:spcPts val="0"/>
                        </a:spcAft>
                      </a:pPr>
                      <a:r>
                        <a:rPr lang="zh-CN" sz="1050" kern="100">
                          <a:effectLst/>
                          <a:latin typeface="+mn-ea"/>
                          <a:ea typeface="+mn-ea"/>
                        </a:rPr>
                        <a:t>巡线值</a:t>
                      </a:r>
                      <a:endParaRPr lang="zh-CN" sz="105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884800105"/>
                  </a:ext>
                </a:extLst>
              </a:tr>
              <a:tr h="419393">
                <a:tc>
                  <a:txBody>
                    <a:bodyPr/>
                    <a:lstStyle/>
                    <a:p>
                      <a:pPr algn="ctr">
                        <a:lnSpc>
                          <a:spcPct val="120000"/>
                        </a:lnSpc>
                        <a:spcAft>
                          <a:spcPts val="0"/>
                        </a:spcAft>
                      </a:pPr>
                      <a:r>
                        <a:rPr lang="zh-CN" altLang="en-US" sz="1050" kern="100" dirty="0">
                          <a:effectLst/>
                          <a:latin typeface="+mn-ea"/>
                          <a:ea typeface="+mn-ea"/>
                        </a:rPr>
                        <a:t>白色区域</a:t>
                      </a:r>
                      <a:endParaRPr lang="zh-CN" sz="105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120000"/>
                        </a:lnSpc>
                        <a:spcAft>
                          <a:spcPts val="0"/>
                        </a:spcAft>
                      </a:pPr>
                      <a:r>
                        <a:rPr lang="en-US" altLang="zh-CN" sz="1050" kern="100" dirty="0">
                          <a:effectLst/>
                          <a:latin typeface="+mn-ea"/>
                          <a:ea typeface="+mn-ea"/>
                        </a:rPr>
                        <a:t>0</a:t>
                      </a:r>
                      <a:r>
                        <a:rPr lang="en-US" sz="1050" kern="100" dirty="0">
                          <a:effectLst/>
                          <a:latin typeface="+mn-ea"/>
                          <a:ea typeface="+mn-ea"/>
                        </a:rPr>
                        <a:t> </a:t>
                      </a:r>
                      <a:endParaRPr lang="zh-CN" sz="105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71557510"/>
                  </a:ext>
                </a:extLst>
              </a:tr>
              <a:tr h="419393">
                <a:tc>
                  <a:txBody>
                    <a:bodyPr/>
                    <a:lstStyle/>
                    <a:p>
                      <a:pPr algn="ctr">
                        <a:lnSpc>
                          <a:spcPct val="120000"/>
                        </a:lnSpc>
                        <a:spcAft>
                          <a:spcPts val="0"/>
                        </a:spcAft>
                      </a:pPr>
                      <a:r>
                        <a:rPr lang="zh-CN" altLang="en-US" sz="1050" kern="100" dirty="0">
                          <a:effectLst/>
                          <a:latin typeface="+mn-ea"/>
                          <a:ea typeface="+mn-ea"/>
                        </a:rPr>
                        <a:t>黑色区域</a:t>
                      </a:r>
                      <a:endParaRPr lang="zh-CN" sz="1050" kern="100" dirty="0">
                        <a:effectLst/>
                        <a:latin typeface="+mn-ea"/>
                        <a:ea typeface="+mn-ea"/>
                        <a:cs typeface="Times New Roman" panose="02020603050405020304" pitchFamily="18" charset="0"/>
                      </a:endParaRPr>
                    </a:p>
                  </a:txBody>
                  <a:tcPr marL="68580" marR="68580" marT="0" marB="0" anchor="ctr"/>
                </a:tc>
                <a:tc>
                  <a:txBody>
                    <a:bodyPr/>
                    <a:lstStyle/>
                    <a:p>
                      <a:pPr algn="ctr">
                        <a:lnSpc>
                          <a:spcPct val="120000"/>
                        </a:lnSpc>
                        <a:spcAft>
                          <a:spcPts val="0"/>
                        </a:spcAft>
                      </a:pPr>
                      <a:r>
                        <a:rPr lang="en-US" sz="1050" kern="100" dirty="0">
                          <a:effectLst/>
                          <a:latin typeface="+mn-ea"/>
                          <a:ea typeface="+mn-ea"/>
                        </a:rPr>
                        <a:t> </a:t>
                      </a:r>
                      <a:r>
                        <a:rPr lang="en-US" altLang="zh-CN" sz="1050" kern="100" dirty="0">
                          <a:effectLst/>
                          <a:latin typeface="+mn-ea"/>
                          <a:ea typeface="+mn-ea"/>
                        </a:rPr>
                        <a:t>1</a:t>
                      </a:r>
                      <a:endParaRPr lang="zh-CN" sz="105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39118404"/>
                  </a:ext>
                </a:extLst>
              </a:tr>
            </a:tbl>
          </a:graphicData>
        </a:graphic>
      </p:graphicFrame>
    </p:spTree>
    <p:extLst>
      <p:ext uri="{BB962C8B-B14F-4D97-AF65-F5344CB8AC3E}">
        <p14:creationId xmlns:p14="http://schemas.microsoft.com/office/powerpoint/2010/main" val="274346907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w="22225">
                  <a:solidFill>
                    <a:srgbClr val="1C9494"/>
                  </a:solidFill>
                  <a:prstDash val="solid"/>
                </a:ln>
                <a:gradFill>
                  <a:gsLst>
                    <a:gs pos="0">
                      <a:srgbClr val="14CD68"/>
                    </a:gs>
                    <a:gs pos="100000">
                      <a:srgbClr val="0B6E38"/>
                    </a:gs>
                  </a:gsLst>
                  <a:lin scaled="0"/>
                </a:gradFill>
                <a:effectLst/>
                <a:uLnTx/>
                <a:uFillTx/>
                <a:latin typeface="微软雅黑" panose="020B0503020204020204" pitchFamily="34" charset="-122"/>
                <a:ea typeface="微软雅黑" panose="020B0503020204020204" pitchFamily="34" charset="-122"/>
                <a:cs typeface="+mn-cs"/>
                <a:sym typeface="+mn-ea"/>
              </a:rPr>
              <a:t>程序代码</a:t>
            </a:r>
          </a:p>
        </p:txBody>
      </p:sp>
      <p:sp>
        <p:nvSpPr>
          <p:cNvPr id="24" name="TextBox 61"/>
          <p:cNvSpPr txBox="1">
            <a:spLocks noChangeArrowheads="1"/>
          </p:cNvSpPr>
          <p:nvPr/>
        </p:nvSpPr>
        <p:spPr bwMode="auto">
          <a:xfrm>
            <a:off x="1151890"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a:ln w="11430" cmpd="sng">
                  <a:solidFill>
                    <a:srgbClr val="2B6F7D">
                      <a:tint val="10000"/>
                    </a:srgbClr>
                  </a:solidFill>
                  <a:prstDash val="solid"/>
                  <a:miter lim="800000"/>
                </a:ln>
                <a:solidFill>
                  <a:srgbClr val="1C9494">
                    <a:lumMod val="75000"/>
                  </a:srgbClr>
                </a:solidFill>
                <a:effectLst>
                  <a:glow rad="45500">
                    <a:srgbClr val="2B6F7D">
                      <a:satMod val="220000"/>
                      <a:alpha val="35000"/>
                    </a:srgbClr>
                  </a:glow>
                </a:effectLst>
                <a:uLnTx/>
                <a:uFillTx/>
                <a:latin typeface="微软雅黑" panose="020B0503020204020204" pitchFamily="34" charset="-122"/>
                <a:ea typeface="微软雅黑" panose="020B0503020204020204" pitchFamily="34" charset="-122"/>
                <a:cs typeface="+mn-cs"/>
              </a:rPr>
              <a:t>4</a:t>
            </a:r>
          </a:p>
        </p:txBody>
      </p:sp>
      <p:sp>
        <p:nvSpPr>
          <p:cNvPr id="11" name="文本框 10">
            <a:extLst>
              <a:ext uri="{FF2B5EF4-FFF2-40B4-BE49-F238E27FC236}">
                <a16:creationId xmlns:a16="http://schemas.microsoft.com/office/drawing/2014/main" id="{CBE49275-63F7-43E2-9E05-D87F6EC340DF}"/>
              </a:ext>
            </a:extLst>
          </p:cNvPr>
          <p:cNvSpPr txBox="1"/>
          <p:nvPr/>
        </p:nvSpPr>
        <p:spPr>
          <a:xfrm>
            <a:off x="4007768" y="1576437"/>
            <a:ext cx="697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探雷</a:t>
            </a:r>
          </a:p>
        </p:txBody>
      </p:sp>
      <p:pic>
        <p:nvPicPr>
          <p:cNvPr id="2" name="图片 1">
            <a:extLst>
              <a:ext uri="{FF2B5EF4-FFF2-40B4-BE49-F238E27FC236}">
                <a16:creationId xmlns:a16="http://schemas.microsoft.com/office/drawing/2014/main" id="{C39FD4A3-31E0-4B82-A1C2-BC8235C2E802}"/>
              </a:ext>
            </a:extLst>
          </p:cNvPr>
          <p:cNvPicPr>
            <a:picLocks noChangeAspect="1"/>
          </p:cNvPicPr>
          <p:nvPr/>
        </p:nvPicPr>
        <p:blipFill>
          <a:blip r:embed="rId4"/>
          <a:stretch>
            <a:fillRect/>
          </a:stretch>
        </p:blipFill>
        <p:spPr>
          <a:xfrm>
            <a:off x="2066607" y="2276872"/>
            <a:ext cx="4914900" cy="3867150"/>
          </a:xfrm>
          <a:prstGeom prst="rect">
            <a:avLst/>
          </a:prstGeom>
        </p:spPr>
      </p:pic>
    </p:spTree>
    <p:extLst>
      <p:ext uri="{BB962C8B-B14F-4D97-AF65-F5344CB8AC3E}">
        <p14:creationId xmlns:p14="http://schemas.microsoft.com/office/powerpoint/2010/main" val="302332858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d8abbc05d4ce1a7282476e65aefab85d74514c"/>
  <p:tag name="ISPRING_PRESENTATION_TITLE" val="7063.pptx"/>
</p:tagLst>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Words>
  <Application>Microsoft Office PowerPoint</Application>
  <PresentationFormat>宽屏</PresentationFormat>
  <Paragraphs>56</Paragraphs>
  <Slides>10</Slides>
  <Notes>10</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微软雅黑</vt:lpstr>
      <vt:lpstr>字魂58号-创中黑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7063.pptx</dc:title>
  <dc:creator/>
  <cp:lastModifiedBy/>
  <cp:revision>23</cp:revision>
  <dcterms:created xsi:type="dcterms:W3CDTF">2017-06-11T01:16:00Z</dcterms:created>
  <dcterms:modified xsi:type="dcterms:W3CDTF">2020-04-03T03:01:10Z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