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314" r:id="rId3"/>
    <p:sldId id="2316" r:id="rId5"/>
    <p:sldId id="2315" r:id="rId6"/>
    <p:sldId id="1489" r:id="rId7"/>
    <p:sldId id="2338" r:id="rId8"/>
    <p:sldId id="2365" r:id="rId9"/>
    <p:sldId id="2339" r:id="rId10"/>
    <p:sldId id="2327" r:id="rId11"/>
    <p:sldId id="2328" r:id="rId12"/>
    <p:sldId id="2329" r:id="rId13"/>
    <p:sldId id="2330" r:id="rId14"/>
    <p:sldId id="2359" r:id="rId15"/>
    <p:sldId id="2323" r:id="rId16"/>
    <p:sldId id="2325" r:id="rId17"/>
  </p:sldIdLst>
  <p:sldSz cx="12192000" cy="6858000"/>
  <p:notesSz cx="6858000" cy="91440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8"/>
    <p:restoredTop sz="96318" autoAdjust="0"/>
  </p:normalViewPr>
  <p:slideViewPr>
    <p:cSldViewPr snapToGrid="0">
      <p:cViewPr varScale="1">
        <p:scale>
          <a:sx n="106" d="100"/>
          <a:sy n="106" d="100"/>
        </p:scale>
        <p:origin x="6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gs" Target="tags/tag5.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33F80-539D-4707-9841-183974CC1F8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5A775D-D46C-46CC-AD07-85213D52E0F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Date Placeholder 3"/>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Date Placeholder 4"/>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Date Placeholder 6"/>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Date Placeholder 2"/>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81ABA338-C754-4EDE-B0F7-9C541DAB265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BA338-C754-4EDE-B0F7-9C541DAB2653}"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E5F2F-2341-4894-9DB8-674B4B2A6DE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1.png"/><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962107" y="3746763"/>
            <a:ext cx="2436860" cy="2646878"/>
          </a:xfrm>
          <a:prstGeom prst="rect">
            <a:avLst/>
          </a:prstGeom>
          <a:noFill/>
        </p:spPr>
        <p:txBody>
          <a:bodyPr wrap="square" rtlCol="0">
            <a:spAutoFit/>
          </a:bodyPr>
          <a:lstStyle/>
          <a:p>
            <a:r>
              <a:rPr lang="zh-CN" altLang="en-US" sz="16600" dirty="0">
                <a:gradFill>
                  <a:gsLst>
                    <a:gs pos="0">
                      <a:schemeClr val="accent1"/>
                    </a:gs>
                    <a:gs pos="43000">
                      <a:schemeClr val="accent2"/>
                    </a:gs>
                  </a:gsLst>
                  <a:lin ang="10800000" scaled="1"/>
                </a:gradFill>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endParaRPr lang="zh-CN" altLang="en-US" sz="16600" dirty="0">
              <a:gradFill>
                <a:gsLst>
                  <a:gs pos="0">
                    <a:schemeClr val="accent1"/>
                  </a:gs>
                  <a:gs pos="43000">
                    <a:schemeClr val="accent2"/>
                  </a:gs>
                </a:gsLst>
                <a:lin ang="10800000" scaled="1"/>
              </a:gradFill>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PA-矩形 3"/>
          <p:cNvSpPr/>
          <p:nvPr>
            <p:custDataLst>
              <p:tags r:id="rId1"/>
            </p:custDataLst>
          </p:nvPr>
        </p:nvSpPr>
        <p:spPr>
          <a:xfrm>
            <a:off x="1969770" y="2291715"/>
            <a:ext cx="6687820" cy="829945"/>
          </a:xfrm>
          <a:prstGeom prst="rect">
            <a:avLst/>
          </a:prstGeom>
        </p:spPr>
        <p:txBody>
          <a:bodyPr wrap="square">
            <a:spAutoFit/>
          </a:bodyPr>
          <a:lstStyle/>
          <a:p>
            <a:pPr algn="ctr"/>
            <a:r>
              <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好搭</a:t>
            </a:r>
            <a:r>
              <a:rPr lang="en-US" altLang="zh-CN"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BOX</a:t>
            </a:r>
            <a:r>
              <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智能实验箱</a:t>
            </a:r>
            <a:endPar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10" name="PA-文本框 6"/>
          <p:cNvSpPr txBox="1"/>
          <p:nvPr>
            <p:custDataLst>
              <p:tags r:id="rId2"/>
            </p:custDataLst>
          </p:nvPr>
        </p:nvSpPr>
        <p:spPr>
          <a:xfrm>
            <a:off x="2010484" y="3368804"/>
            <a:ext cx="6537168" cy="584775"/>
          </a:xfrm>
          <a:prstGeom prst="rect">
            <a:avLst/>
          </a:prstGeom>
          <a:solidFill>
            <a:schemeClr val="tx1">
              <a:alpha val="0"/>
            </a:scheme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dist"/>
            <a:r>
              <a:rPr lang="zh-CN" altLang="en-US" sz="3200" spc="300" dirty="0">
                <a:solidFill>
                  <a:schemeClr val="accent1"/>
                </a:solidFill>
                <a:latin typeface="黑体" panose="02010609060101010101" charset="-122"/>
                <a:ea typeface="黑体" panose="02010609060101010101" charset="-122"/>
                <a:sym typeface="思源黑体" panose="020B0500000000000000" pitchFamily="34" charset="-122"/>
              </a:rPr>
              <a:t>好好搭搭在线</a:t>
            </a:r>
            <a:endParaRPr lang="en-US" altLang="zh-CN" sz="3200" spc="300" dirty="0">
              <a:solidFill>
                <a:schemeClr val="accent1"/>
              </a:solidFill>
              <a:latin typeface="黑体" panose="02010609060101010101" charset="-122"/>
              <a:ea typeface="黑体" panose="02010609060101010101" charset="-122"/>
              <a:sym typeface="思源黑体" panose="020B0500000000000000" pitchFamily="34" charset="-122"/>
            </a:endParaRPr>
          </a:p>
        </p:txBody>
      </p:sp>
      <p:sp>
        <p:nvSpPr>
          <p:cNvPr id="13"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4" name="图片 13"/>
          <p:cNvPicPr>
            <a:picLocks noChangeAspect="1"/>
          </p:cNvPicPr>
          <p:nvPr/>
        </p:nvPicPr>
        <p:blipFill>
          <a:blip r:embed="rId3"/>
          <a:stretch>
            <a:fillRect/>
          </a:stretch>
        </p:blipFill>
        <p:spPr>
          <a:xfrm>
            <a:off x="1267034" y="306689"/>
            <a:ext cx="1946275" cy="67111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118745" y="21544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3" name="文本框 2"/>
          <p:cNvSpPr txBox="1"/>
          <p:nvPr/>
        </p:nvSpPr>
        <p:spPr>
          <a:xfrm>
            <a:off x="1001395" y="2336800"/>
            <a:ext cx="4396105" cy="645160"/>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遥控温湿度器</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4233862" y="996315"/>
            <a:ext cx="3961765" cy="44983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3" name="文本框 2"/>
          <p:cNvSpPr txBox="1"/>
          <p:nvPr/>
        </p:nvSpPr>
        <p:spPr>
          <a:xfrm>
            <a:off x="1001395" y="2399030"/>
            <a:ext cx="2952750" cy="645160"/>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rPr>
              <a:t>风冷散热器</a:t>
            </a:r>
            <a:endParaRPr lang="zh-CN" altLang="en-US" sz="240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a:stretch>
            <a:fillRect/>
          </a:stretch>
        </p:blipFill>
        <p:spPr>
          <a:xfrm>
            <a:off x="3611188" y="1342072"/>
            <a:ext cx="4507495" cy="417385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6" name="文本框 5"/>
          <p:cNvSpPr txBox="1"/>
          <p:nvPr/>
        </p:nvSpPr>
        <p:spPr>
          <a:xfrm>
            <a:off x="1001395" y="2237740"/>
            <a:ext cx="8206740" cy="645160"/>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rPr>
              <a:t>智能风冷散热器</a:t>
            </a:r>
            <a:endParaRPr lang="zh-CN" altLang="en-US" sz="2400">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4370353" y="474345"/>
            <a:ext cx="4213869" cy="580749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506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拓展与思考</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4</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2" name="文本框 1"/>
          <p:cNvSpPr txBox="1"/>
          <p:nvPr/>
        </p:nvSpPr>
        <p:spPr>
          <a:xfrm>
            <a:off x="1088390" y="1591146"/>
            <a:ext cx="8363428" cy="2346283"/>
          </a:xfrm>
          <a:prstGeom prst="rect">
            <a:avLst/>
          </a:prstGeom>
          <a:noFill/>
        </p:spPr>
        <p:txBody>
          <a:bodyPr wrap="square" rtlCol="0">
            <a:spAutoFit/>
          </a:bodyPr>
          <a:lstStyle/>
          <a:p>
            <a:pPr>
              <a:lnSpc>
                <a:spcPct val="150000"/>
              </a:lnSpc>
            </a:pPr>
            <a:r>
              <a:rPr sz="2000" dirty="0" err="1">
                <a:latin typeface="微软雅黑" panose="020B0503020204020204" pitchFamily="34" charset="-122"/>
                <a:ea typeface="微软雅黑" panose="020B0503020204020204" pitchFamily="34" charset="-122"/>
                <a:cs typeface="微软雅黑" panose="020B0503020204020204" pitchFamily="34" charset="-122"/>
              </a:rPr>
              <a:t>除了温度和湿度，我们还可以监测周围环境的光线强度、声音强度</a:t>
            </a:r>
            <a:r>
              <a:rPr sz="2000" dirty="0">
                <a:latin typeface="微软雅黑" panose="020B0503020204020204" pitchFamily="34" charset="-122"/>
                <a:ea typeface="微软雅黑" panose="020B0503020204020204" pitchFamily="34" charset="-122"/>
                <a:cs typeface="微软雅黑" panose="020B0503020204020204" pitchFamily="34" charset="-122"/>
              </a:rPr>
              <a:t>……</a:t>
            </a:r>
            <a:r>
              <a:rPr sz="2000" dirty="0" err="1">
                <a:latin typeface="微软雅黑" panose="020B0503020204020204" pitchFamily="34" charset="-122"/>
                <a:ea typeface="微软雅黑" panose="020B0503020204020204" pitchFamily="34" charset="-122"/>
                <a:cs typeface="微软雅黑" panose="020B0503020204020204" pitchFamily="34" charset="-122"/>
              </a:rPr>
              <a:t>请进一步完善作品，使得环境自动监测仪功能更加强大</a:t>
            </a:r>
            <a:r>
              <a:rPr sz="2000" dirty="0">
                <a:latin typeface="微软雅黑" panose="020B0503020204020204" pitchFamily="34" charset="-122"/>
                <a:ea typeface="微软雅黑" panose="020B0503020204020204" pitchFamily="34" charset="-122"/>
                <a:cs typeface="微软雅黑" panose="020B0503020204020204" pitchFamily="34" charset="-122"/>
              </a:rPr>
              <a:t>。</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err="1">
                <a:latin typeface="微软雅黑" panose="020B0503020204020204" pitchFamily="34" charset="-122"/>
                <a:ea typeface="微软雅黑" panose="020B0503020204020204" pitchFamily="34" charset="-122"/>
                <a:cs typeface="微软雅黑" panose="020B0503020204020204" pitchFamily="34" charset="-122"/>
              </a:rPr>
              <a:t>温度和湿度的数值都是在两位数以内，数码管模块是四位数码管，是否可以实现在数码管上同时实现温度和湿度的显示</a:t>
            </a:r>
            <a:r>
              <a:rPr lang="zh-CN" sz="2000" dirty="0">
                <a:latin typeface="微软雅黑" panose="020B0503020204020204" pitchFamily="34" charset="-122"/>
                <a:ea typeface="微软雅黑" panose="020B0503020204020204" pitchFamily="34" charset="-122"/>
                <a:cs typeface="微软雅黑" panose="020B0503020204020204" pitchFamily="34" charset="-122"/>
              </a:rPr>
              <a:t>？</a:t>
            </a:r>
            <a:endParaRPr lang="zh-CN" sz="20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1"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765979" y="2908947"/>
            <a:ext cx="2436860" cy="26468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600" b="0" i="0" u="none" strike="noStrike" kern="1200" cap="none" spc="0" normalizeH="0" baseline="0" noProof="0" dirty="0">
                <a:ln>
                  <a:noFill/>
                </a:ln>
                <a:gradFill>
                  <a:gsLst>
                    <a:gs pos="0">
                      <a:srgbClr val="1D9A78"/>
                    </a:gs>
                    <a:gs pos="43000">
                      <a:srgbClr val="8BC145"/>
                    </a:gs>
                  </a:gsLst>
                  <a:lin ang="10800000" scaled="1"/>
                </a:gra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endParaRPr kumimoji="0" lang="zh-CN" altLang="en-US" sz="16600" b="0" i="0" u="none" strike="noStrike" kern="1200" cap="none" spc="0" normalizeH="0" baseline="0" noProof="0" dirty="0">
              <a:ln>
                <a:noFill/>
              </a:ln>
              <a:gradFill>
                <a:gsLst>
                  <a:gs pos="0">
                    <a:srgbClr val="1D9A78"/>
                  </a:gs>
                  <a:gs pos="43000">
                    <a:srgbClr val="8BC145"/>
                  </a:gs>
                </a:gsLst>
                <a:lin ang="10800000" scaled="1"/>
              </a:gra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9" name="PA-矩形 3"/>
          <p:cNvSpPr/>
          <p:nvPr>
            <p:custDataLst>
              <p:tags r:id="rId1"/>
            </p:custDataLst>
          </p:nvPr>
        </p:nvSpPr>
        <p:spPr>
          <a:xfrm>
            <a:off x="1969583" y="2401115"/>
            <a:ext cx="5690172" cy="1015663"/>
          </a:xfrm>
          <a:prstGeom prst="rect">
            <a:avLst/>
          </a:prstGeom>
        </p:spPr>
        <p:txBody>
          <a:bodyPr wrap="square">
            <a:spAutoFit/>
          </a:bodyPr>
          <a:lstStyle/>
          <a:p>
            <a:pPr marL="0" marR="0" lvl="0" indent="0" algn="dist" defTabSz="457200" rtl="0" eaLnBrk="1" fontAlgn="auto" latinLnBrk="0" hangingPunct="1">
              <a:lnSpc>
                <a:spcPct val="100000"/>
              </a:lnSpc>
              <a:spcBef>
                <a:spcPts val="0"/>
              </a:spcBef>
              <a:spcAft>
                <a:spcPts val="0"/>
              </a:spcAft>
              <a:buClrTx/>
              <a:buSzTx/>
              <a:buFontTx/>
              <a:buNone/>
              <a:defRPr/>
            </a:pPr>
            <a:r>
              <a:rPr kumimoji="0" lang="zh-CN" altLang="en-US" sz="6000" b="0" i="0" u="none" strike="noStrike" kern="1200" cap="none" spc="0" normalizeH="0" baseline="0" noProof="0" dirty="0">
                <a:ln>
                  <a:noFill/>
                </a:ln>
                <a:solidFill>
                  <a:prstClr val="black">
                    <a:lumMod val="75000"/>
                    <a:lumOff val="25000"/>
                  </a:prstClr>
                </a:solidFill>
                <a:effectLst/>
                <a:uLnTx/>
                <a:uFillTx/>
                <a:latin typeface="字魂35号-经典雅黑" panose="02000000000000000000" pitchFamily="2" charset="-122"/>
                <a:ea typeface="字魂35号-经典雅黑" panose="02000000000000000000" pitchFamily="2" charset="-122"/>
                <a:cs typeface="+mn-cs"/>
                <a:sym typeface="思源黑体" panose="020B0500000000000000" pitchFamily="34" charset="-122"/>
              </a:rPr>
              <a:t>谢谢观看</a:t>
            </a:r>
            <a:endParaRPr kumimoji="0" lang="zh-CN" altLang="en-US" sz="6000" b="0" i="0" u="none" strike="noStrike" kern="1200" cap="none" spc="0" normalizeH="0" baseline="0" noProof="0" dirty="0">
              <a:ln>
                <a:noFill/>
              </a:ln>
              <a:solidFill>
                <a:prstClr val="black">
                  <a:lumMod val="75000"/>
                  <a:lumOff val="25000"/>
                </a:prstClr>
              </a:solidFill>
              <a:effectLst/>
              <a:uLnTx/>
              <a:uFillTx/>
              <a:latin typeface="字魂35号-经典雅黑" panose="02000000000000000000" pitchFamily="2" charset="-122"/>
              <a:ea typeface="字魂35号-经典雅黑" panose="02000000000000000000" pitchFamily="2" charset="-122"/>
              <a:cs typeface="+mn-cs"/>
              <a:sym typeface="思源黑体" panose="020B0500000000000000" pitchFamily="34" charset="-122"/>
            </a:endParaRPr>
          </a:p>
        </p:txBody>
      </p:sp>
      <p:sp>
        <p:nvSpPr>
          <p:cNvPr id="11"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3" name="图片 12"/>
          <p:cNvPicPr>
            <a:picLocks noChangeAspect="1"/>
          </p:cNvPicPr>
          <p:nvPr/>
        </p:nvPicPr>
        <p:blipFill>
          <a:blip r:embed="rId2"/>
          <a:stretch>
            <a:fillRect/>
          </a:stretch>
        </p:blipFill>
        <p:spPr>
          <a:xfrm>
            <a:off x="1267034" y="306689"/>
            <a:ext cx="1946275" cy="6711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9"/>
          <p:cNvSpPr/>
          <p:nvPr/>
        </p:nvSpPr>
        <p:spPr bwMode="auto">
          <a:xfrm>
            <a:off x="5935844" y="472698"/>
            <a:ext cx="6256156" cy="6385302"/>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3"/>
          <p:cNvSpPr/>
          <p:nvPr/>
        </p:nvSpPr>
        <p:spPr>
          <a:xfrm>
            <a:off x="0" y="1815548"/>
            <a:ext cx="12192000" cy="3783496"/>
          </a:xfrm>
          <a:prstGeom prst="rect">
            <a:avLst/>
          </a:prstGeom>
          <a:blipFill>
            <a:blip r:embed="rId1"/>
            <a:stretch>
              <a:fillRect t="-57242" b="-572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矩形 12"/>
          <p:cNvSpPr/>
          <p:nvPr/>
        </p:nvSpPr>
        <p:spPr>
          <a:xfrm>
            <a:off x="0" y="1815548"/>
            <a:ext cx="12192000" cy="3783496"/>
          </a:xfrm>
          <a:prstGeom prst="rect">
            <a:avLst/>
          </a:prstGeom>
          <a:solidFill>
            <a:schemeClr val="accent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12" name="Group 11"/>
          <p:cNvGrpSpPr/>
          <p:nvPr/>
        </p:nvGrpSpPr>
        <p:grpSpPr>
          <a:xfrm>
            <a:off x="2318096" y="2611830"/>
            <a:ext cx="2381772" cy="2190931"/>
            <a:chOff x="1470701" y="1821913"/>
            <a:chExt cx="3820826" cy="3607097"/>
          </a:xfrm>
        </p:grpSpPr>
        <p:sp>
          <p:nvSpPr>
            <p:cNvPr id="8" name="矩形 1"/>
            <p:cNvSpPr/>
            <p:nvPr/>
          </p:nvSpPr>
          <p:spPr>
            <a:xfrm>
              <a:off x="1470701" y="1821913"/>
              <a:ext cx="3820826" cy="36070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矩形 3"/>
            <p:cNvSpPr/>
            <p:nvPr/>
          </p:nvSpPr>
          <p:spPr>
            <a:xfrm>
              <a:off x="1470701" y="4952492"/>
              <a:ext cx="1339401" cy="47651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矩形 4"/>
            <p:cNvSpPr/>
            <p:nvPr/>
          </p:nvSpPr>
          <p:spPr>
            <a:xfrm>
              <a:off x="2810101" y="4952492"/>
              <a:ext cx="1566931" cy="4765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5"/>
            <p:cNvSpPr txBox="1"/>
            <p:nvPr/>
          </p:nvSpPr>
          <p:spPr>
            <a:xfrm>
              <a:off x="2019199" y="2196421"/>
              <a:ext cx="2723828" cy="238156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44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rPr>
                <a:t>好好搭搭</a:t>
              </a:r>
              <a:endParaRPr kumimoji="0" lang="zh-CN" altLang="en-US" sz="48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endParaRPr>
            </a:p>
          </p:txBody>
        </p:sp>
      </p:grpSp>
      <p:sp>
        <p:nvSpPr>
          <p:cNvPr id="14" name="文本框 17"/>
          <p:cNvSpPr txBox="1"/>
          <p:nvPr/>
        </p:nvSpPr>
        <p:spPr>
          <a:xfrm>
            <a:off x="5053965" y="2922905"/>
            <a:ext cx="5957570" cy="1445260"/>
          </a:xfrm>
          <a:prstGeom prst="rect">
            <a:avLst/>
          </a:prstGeom>
          <a:noFill/>
        </p:spPr>
        <p:txBody>
          <a:bodyPr wrap="square" rtlCol="0">
            <a:spAutoFit/>
          </a:bodyPr>
          <a:lstStyle/>
          <a:p>
            <a:r>
              <a:rPr lang="en-US" altLang="zh-CN" sz="4000" b="1" dirty="0">
                <a:solidFill>
                  <a:schemeClr val="bg1"/>
                </a:solidFill>
                <a:latin typeface="黑体" panose="02010609060101010101" charset="-122"/>
                <a:ea typeface="黑体" panose="02010609060101010101" charset="-122"/>
                <a:sym typeface="思源黑体" panose="020B0500000000000000" pitchFamily="34" charset="-122"/>
              </a:rPr>
              <a:t>    </a:t>
            </a:r>
            <a:r>
              <a:rPr lang="zh-CN" altLang="en-US" sz="4400" b="1" dirty="0">
                <a:solidFill>
                  <a:schemeClr val="bg1"/>
                </a:solidFill>
                <a:latin typeface="黑体" panose="02010609060101010101" charset="-122"/>
                <a:ea typeface="黑体" panose="02010609060101010101" charset="-122"/>
                <a:sym typeface="思源黑体" panose="020B0500000000000000" pitchFamily="34" charset="-122"/>
              </a:rPr>
              <a:t>温湿度传感器</a:t>
            </a:r>
            <a:endParaRPr lang="zh-CN" altLang="en-US" sz="4400" b="1" dirty="0">
              <a:solidFill>
                <a:schemeClr val="bg1"/>
              </a:solidFill>
              <a:latin typeface="黑体" panose="02010609060101010101" charset="-122"/>
              <a:ea typeface="黑体" panose="02010609060101010101" charset="-122"/>
              <a:sym typeface="思源黑体" panose="020B0500000000000000" pitchFamily="34" charset="-122"/>
            </a:endParaRPr>
          </a:p>
          <a:p>
            <a:r>
              <a:rPr lang="en-US" altLang="zh-CN" sz="4400" b="1" dirty="0">
                <a:solidFill>
                  <a:schemeClr val="bg1"/>
                </a:solidFill>
                <a:latin typeface="黑体" panose="02010609060101010101" charset="-122"/>
                <a:ea typeface="黑体" panose="02010609060101010101" charset="-122"/>
                <a:sym typeface="思源黑体" panose="020B0500000000000000" pitchFamily="34" charset="-122"/>
              </a:rPr>
              <a:t>   ——</a:t>
            </a:r>
            <a:r>
              <a:rPr lang="zh-CN" altLang="en-US" sz="4400" b="1" dirty="0">
                <a:solidFill>
                  <a:schemeClr val="bg1"/>
                </a:solidFill>
                <a:latin typeface="黑体" panose="02010609060101010101" charset="-122"/>
                <a:ea typeface="黑体" panose="02010609060101010101" charset="-122"/>
                <a:sym typeface="思源黑体" panose="020B0500000000000000" pitchFamily="34" charset="-122"/>
              </a:rPr>
              <a:t>风冷散热器</a:t>
            </a:r>
            <a:endParaRPr lang="zh-CN" altLang="en-US" sz="4400" b="1" dirty="0">
              <a:solidFill>
                <a:schemeClr val="bg1"/>
              </a:solidFill>
              <a:latin typeface="黑体" panose="02010609060101010101" charset="-122"/>
              <a:ea typeface="黑体" panose="02010609060101010101" charset="-122"/>
              <a:sym typeface="思源黑体" panose="020B0500000000000000" pitchFamily="34" charset="-122"/>
            </a:endParaRPr>
          </a:p>
        </p:txBody>
      </p:sp>
      <p:pic>
        <p:nvPicPr>
          <p:cNvPr id="17" name="图片 16"/>
          <p:cNvPicPr>
            <a:picLocks noChangeAspect="1"/>
          </p:cNvPicPr>
          <p:nvPr/>
        </p:nvPicPr>
        <p:blipFill>
          <a:blip r:embed="rId2"/>
          <a:stretch>
            <a:fillRect/>
          </a:stretch>
        </p:blipFill>
        <p:spPr>
          <a:xfrm>
            <a:off x="1267034" y="306689"/>
            <a:ext cx="1946275" cy="6711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9"/>
          <p:cNvSpPr/>
          <p:nvPr/>
        </p:nvSpPr>
        <p:spPr bwMode="auto">
          <a:xfrm>
            <a:off x="9554817" y="4268122"/>
            <a:ext cx="2637181" cy="2589877"/>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32" name="组合 31"/>
          <p:cNvGrpSpPr/>
          <p:nvPr/>
        </p:nvGrpSpPr>
        <p:grpSpPr>
          <a:xfrm>
            <a:off x="0" y="0"/>
            <a:ext cx="10266691" cy="6858000"/>
            <a:chOff x="0" y="0"/>
            <a:chExt cx="10266691" cy="6858000"/>
          </a:xfrm>
        </p:grpSpPr>
        <p:sp>
          <p:nvSpPr>
            <p:cNvPr id="26" name="Freeform 9"/>
            <p:cNvSpPr/>
            <p:nvPr/>
          </p:nvSpPr>
          <p:spPr bwMode="auto">
            <a:xfrm rot="10800000">
              <a:off x="3550508"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algn="dist"/>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
            <p:cNvSpPr/>
            <p:nvPr/>
          </p:nvSpPr>
          <p:spPr>
            <a:xfrm>
              <a:off x="0" y="0"/>
              <a:ext cx="35505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7" name="íślîḑê"/>
          <p:cNvGrpSpPr/>
          <p:nvPr/>
        </p:nvGrpSpPr>
        <p:grpSpPr>
          <a:xfrm>
            <a:off x="5060704" y="1224309"/>
            <a:ext cx="4494112" cy="776715"/>
            <a:chOff x="2070781" y="1670076"/>
            <a:chExt cx="3612877" cy="624412"/>
          </a:xfrm>
        </p:grpSpPr>
        <p:sp>
          <p:nvSpPr>
            <p:cNvPr id="21" name="ïş1îḓê"/>
            <p:cNvSpPr/>
            <p:nvPr/>
          </p:nvSpPr>
          <p:spPr>
            <a:xfrm>
              <a:off x="2070781" y="1670139"/>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01</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22" name="ïṣḷîḓe"/>
            <p:cNvSpPr/>
            <p:nvPr/>
          </p:nvSpPr>
          <p:spPr bwMode="auto">
            <a:xfrm>
              <a:off x="2763152" y="1670076"/>
              <a:ext cx="2920506" cy="55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情景描述</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grpSp>
        <p:nvGrpSpPr>
          <p:cNvPr id="8" name="ïslidé"/>
          <p:cNvGrpSpPr/>
          <p:nvPr/>
        </p:nvGrpSpPr>
        <p:grpSpPr>
          <a:xfrm>
            <a:off x="5014984" y="2292786"/>
            <a:ext cx="4562690" cy="776637"/>
            <a:chOff x="2034026" y="2490855"/>
            <a:chExt cx="3668008" cy="624349"/>
          </a:xfrm>
        </p:grpSpPr>
        <p:sp>
          <p:nvSpPr>
            <p:cNvPr id="19" name="išḻíḋê"/>
            <p:cNvSpPr/>
            <p:nvPr/>
          </p:nvSpPr>
          <p:spPr>
            <a:xfrm>
              <a:off x="2034026" y="2490855"/>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02</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20" name="ïSľíḑe"/>
            <p:cNvSpPr/>
            <p:nvPr/>
          </p:nvSpPr>
          <p:spPr bwMode="auto">
            <a:xfrm>
              <a:off x="2781528" y="2564444"/>
              <a:ext cx="2920506" cy="480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知识与概念</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grpSp>
        <p:nvGrpSpPr>
          <p:cNvPr id="9" name="ísļïďe"/>
          <p:cNvGrpSpPr/>
          <p:nvPr/>
        </p:nvGrpSpPr>
        <p:grpSpPr>
          <a:xfrm>
            <a:off x="5060651" y="3394360"/>
            <a:ext cx="4494164" cy="776637"/>
            <a:chOff x="2034026" y="3326376"/>
            <a:chExt cx="3612919" cy="624349"/>
          </a:xfrm>
        </p:grpSpPr>
        <p:sp>
          <p:nvSpPr>
            <p:cNvPr id="17"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03</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18" name="îśļïḑè"/>
            <p:cNvSpPr/>
            <p:nvPr/>
          </p:nvSpPr>
          <p:spPr bwMode="auto">
            <a:xfrm>
              <a:off x="2763151" y="3397923"/>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作品制作</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cxnSp>
        <p:nvCxnSpPr>
          <p:cNvPr id="11" name="直接连接符 19"/>
          <p:cNvCxnSpPr/>
          <p:nvPr/>
        </p:nvCxnSpPr>
        <p:spPr>
          <a:xfrm>
            <a:off x="6051164" y="2097330"/>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20"/>
          <p:cNvCxnSpPr/>
          <p:nvPr/>
        </p:nvCxnSpPr>
        <p:spPr>
          <a:xfrm>
            <a:off x="6051164" y="3173984"/>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21"/>
          <p:cNvCxnSpPr/>
          <p:nvPr/>
        </p:nvCxnSpPr>
        <p:spPr>
          <a:xfrm>
            <a:off x="6096831" y="424571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MH_Others_1"/>
          <p:cNvSpPr txBox="1"/>
          <p:nvPr>
            <p:custDataLst>
              <p:tags r:id="rId1"/>
            </p:custDataLst>
          </p:nvPr>
        </p:nvSpPr>
        <p:spPr>
          <a:xfrm>
            <a:off x="700179" y="2982026"/>
            <a:ext cx="2150150" cy="923290"/>
          </a:xfrm>
          <a:prstGeom prst="rect">
            <a:avLst/>
          </a:prstGeom>
          <a:noFill/>
        </p:spPr>
        <p:txBody>
          <a:bodyPr wrap="square" lIns="108000" tIns="0" rIns="0" bIns="0" rtlCol="0" anchor="ctr" anchorCtr="0">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6000" b="1" i="0" u="none" strike="noStrike" kern="1200" cap="none" spc="600" normalizeH="0" baseline="0" noProof="0" dirty="0">
                <a:ln>
                  <a:noFill/>
                </a:ln>
                <a:solidFill>
                  <a:schemeClr val="bg1"/>
                </a:solidFill>
                <a:uLnTx/>
                <a:uFillTx/>
                <a:latin typeface="黑体" panose="02010609060101010101" charset="-122"/>
                <a:ea typeface="黑体" panose="02010609060101010101" charset="-122"/>
                <a:cs typeface="微软雅黑" panose="020B0503020204020204" pitchFamily="34" charset="-122"/>
                <a:sym typeface="思源黑体" panose="020B0500000000000000" pitchFamily="34" charset="-122"/>
              </a:rPr>
              <a:t>目录</a:t>
            </a:r>
            <a:endParaRPr kumimoji="0" lang="zh-CN" altLang="en-US" sz="6000" b="1" i="0" u="none" strike="noStrike" kern="1200" cap="none" spc="600" normalizeH="0" baseline="0" noProof="0" dirty="0">
              <a:ln>
                <a:noFill/>
              </a:ln>
              <a:solidFill>
                <a:schemeClr val="bg1"/>
              </a:solidFill>
              <a:uLnTx/>
              <a:uFillTx/>
              <a:latin typeface="黑体" panose="02010609060101010101" charset="-122"/>
              <a:ea typeface="黑体" panose="02010609060101010101" charset="-122"/>
              <a:cs typeface="微软雅黑" panose="020B0503020204020204" pitchFamily="34" charset="-122"/>
              <a:sym typeface="思源黑体" panose="020B0500000000000000" pitchFamily="34" charset="-122"/>
            </a:endParaRPr>
          </a:p>
        </p:txBody>
      </p:sp>
      <p:grpSp>
        <p:nvGrpSpPr>
          <p:cNvPr id="3" name="ísļïďe"/>
          <p:cNvGrpSpPr/>
          <p:nvPr/>
        </p:nvGrpSpPr>
        <p:grpSpPr>
          <a:xfrm>
            <a:off x="5060651" y="4598320"/>
            <a:ext cx="4448444" cy="776637"/>
            <a:chOff x="2034026" y="3326376"/>
            <a:chExt cx="3576164" cy="624349"/>
          </a:xfrm>
        </p:grpSpPr>
        <p:sp>
          <p:nvSpPr>
            <p:cNvPr id="4"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04</a:t>
              </a:r>
              <a:endParaRPr lang="en-US" altLang="zh-CN" sz="2800" dirty="0">
                <a:solidFill>
                  <a:schemeClr val="tx1"/>
                </a:solidFill>
                <a:latin typeface="黑体" panose="02010609060101010101" charset="-122"/>
                <a:ea typeface="黑体" panose="02010609060101010101" charset="-122"/>
                <a:sym typeface="思源黑体" panose="020B0500000000000000" pitchFamily="34" charset="-122"/>
              </a:endParaRPr>
            </a:p>
          </p:txBody>
        </p:sp>
        <p:sp>
          <p:nvSpPr>
            <p:cNvPr id="5" name="îśļïḑè"/>
            <p:cNvSpPr/>
            <p:nvPr/>
          </p:nvSpPr>
          <p:spPr bwMode="auto">
            <a:xfrm>
              <a:off x="2726396" y="3390266"/>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拓展与思考</a:t>
              </a:r>
              <a:endParaRPr lang="zh-CN" altLang="en-US" sz="3200" spc="1200" dirty="0">
                <a:latin typeface="黑体" panose="02010609060101010101" charset="-122"/>
                <a:ea typeface="黑体" panose="02010609060101010101" charset="-122"/>
                <a:sym typeface="思源黑体" panose="020B0500000000000000" pitchFamily="34" charset="-122"/>
              </a:endParaRPr>
            </a:p>
          </p:txBody>
        </p:sp>
      </p:grpSp>
      <p:cxnSp>
        <p:nvCxnSpPr>
          <p:cNvPr id="6" name="直接连接符 21"/>
          <p:cNvCxnSpPr/>
          <p:nvPr/>
        </p:nvCxnSpPr>
        <p:spPr>
          <a:xfrm>
            <a:off x="6051111" y="527568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情景描述</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0394" y="474297"/>
            <a:ext cx="365806" cy="52322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1</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1088390" y="1369060"/>
            <a:ext cx="8644085" cy="3351046"/>
          </a:xfrm>
          <a:prstGeom prst="rect">
            <a:avLst/>
          </a:prstGeom>
          <a:noFill/>
        </p:spPr>
        <p:txBody>
          <a:bodyPr wrap="square" rtlCol="0">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喜欢玩电脑的小朋友有没有发现，当笔记本电脑运行时间过长时，电脑底部会发热，特别是在炎热的夏季，而过高的温度会大大减短电脑的使用寿命。风冷散热器作为一款常用的电脑散热工具，可以及时发散电脑运行产生的热量。该种散热器一般插电便开始工作，如何能够让其自动检测电脑温度，只有温度过高时才开始工作呢？ </a:t>
            </a: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0622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884589" y="1962443"/>
            <a:ext cx="5894035" cy="4246245"/>
          </a:xfrm>
          <a:prstGeom prst="rect">
            <a:avLst/>
          </a:prstGeom>
          <a:noFill/>
        </p:spPr>
        <p:txBody>
          <a:bodyPr wrap="square" rtlCol="0">
            <a:spAutoFit/>
          </a:bodyPr>
          <a:lstStyle/>
          <a:p>
            <a:pPr>
              <a:lnSpc>
                <a:spcPct val="150000"/>
              </a:lnSpc>
            </a:pPr>
            <a:r>
              <a:rPr lang="zh-CN" sz="2000" dirty="0">
                <a:latin typeface="微软雅黑" panose="020B0503020204020204" pitchFamily="34" charset="-122"/>
                <a:ea typeface="微软雅黑" panose="020B0503020204020204" pitchFamily="34" charset="-122"/>
                <a:cs typeface="微软雅黑" panose="020B0503020204020204" pitchFamily="34" charset="-122"/>
              </a:rPr>
              <a:t>温湿度传感器</a:t>
            </a:r>
            <a:r>
              <a:rPr sz="2000" dirty="0" err="1">
                <a:latin typeface="微软雅黑" panose="020B0503020204020204" pitchFamily="34" charset="-122"/>
                <a:ea typeface="微软雅黑" panose="020B0503020204020204" pitchFamily="34" charset="-122"/>
                <a:cs typeface="微软雅黑" panose="020B0503020204020204" pitchFamily="34" charset="-122"/>
              </a:rPr>
              <a:t>是指能将温度量和湿度量转换成容易被测量处理的电信号的设备或装置</a:t>
            </a:r>
            <a:r>
              <a:rPr sz="2000" dirty="0">
                <a:latin typeface="微软雅黑" panose="020B0503020204020204" pitchFamily="34" charset="-122"/>
                <a:ea typeface="微软雅黑" panose="020B0503020204020204" pitchFamily="34" charset="-122"/>
                <a:cs typeface="微软雅黑" panose="020B0503020204020204" pitchFamily="34" charset="-122"/>
              </a:rPr>
              <a:t>。</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温湿度传感器只是把空气中的温湿度通过一定检测装置，测量到温湿度后，按一定的规律变换成电信号或其他所需形式的信息输出，用以满足用户需求。由于温度与湿度不管是从物理量本身还是在人们的</a:t>
            </a:r>
            <a:r>
              <a:rPr lang="zh-CN" sz="2000" dirty="0">
                <a:latin typeface="微软雅黑" panose="020B0503020204020204" pitchFamily="34" charset="-122"/>
                <a:ea typeface="微软雅黑" panose="020B0503020204020204" pitchFamily="34" charset="-122"/>
                <a:cs typeface="微软雅黑" panose="020B0503020204020204" pitchFamily="34" charset="-122"/>
              </a:rPr>
              <a:t>实际</a:t>
            </a:r>
            <a:r>
              <a:rPr sz="2000" dirty="0">
                <a:latin typeface="微软雅黑" panose="020B0503020204020204" pitchFamily="34" charset="-122"/>
                <a:ea typeface="微软雅黑" panose="020B0503020204020204" pitchFamily="34" charset="-122"/>
                <a:cs typeface="微软雅黑" panose="020B0503020204020204" pitchFamily="34" charset="-122"/>
              </a:rPr>
              <a:t>生活中都有着密切的关系，所以温湿度一体的传感器就相应产生。</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1647402" y="1231888"/>
            <a:ext cx="3520440" cy="645160"/>
          </a:xfrm>
          <a:prstGeom prst="rect">
            <a:avLst/>
          </a:prstGeom>
          <a:noFill/>
        </p:spPr>
        <p:txBody>
          <a:bodyPr wrap="square" rtlCol="0">
            <a:spAutoFit/>
          </a:bodyPr>
          <a:lstStyle/>
          <a:p>
            <a:pPr>
              <a:lnSpc>
                <a:spcPct val="150000"/>
              </a:lnSpc>
            </a:pPr>
            <a:r>
              <a:rPr lang="en-US" altLang="zh-CN" sz="2400" b="1" dirty="0">
                <a:latin typeface="微软雅黑" panose="020B0503020204020204" pitchFamily="34" charset="-122"/>
                <a:ea typeface="微软雅黑" panose="020B0503020204020204" pitchFamily="34" charset="-122"/>
              </a:rPr>
              <a:t>   </a:t>
            </a:r>
            <a:r>
              <a:rPr lang="zh-CN" altLang="en-US" sz="2400" b="1" dirty="0">
                <a:latin typeface="微软雅黑" panose="020B0503020204020204" pitchFamily="34" charset="-122"/>
                <a:ea typeface="微软雅黑" panose="020B0503020204020204" pitchFamily="34" charset="-122"/>
              </a:rPr>
              <a:t>温度、湿度传感器模块</a:t>
            </a:r>
            <a:endParaRPr lang="zh-CN" altLang="en-US" sz="2400" b="1" dirty="0">
              <a:latin typeface="微软雅黑" panose="020B0503020204020204" pitchFamily="34" charset="-122"/>
              <a:ea typeface="微软雅黑" panose="020B0503020204020204" pitchFamily="34" charset="-122"/>
            </a:endParaRPr>
          </a:p>
        </p:txBody>
      </p:sp>
      <p:sp>
        <p:nvSpPr>
          <p:cNvPr id="8" name="文本框 7"/>
          <p:cNvSpPr txBox="1"/>
          <p:nvPr/>
        </p:nvSpPr>
        <p:spPr>
          <a:xfrm>
            <a:off x="7168515" y="3874770"/>
            <a:ext cx="3449955" cy="553085"/>
          </a:xfrm>
          <a:prstGeom prst="rect">
            <a:avLst/>
          </a:prstGeom>
          <a:noFill/>
        </p:spPr>
        <p:txBody>
          <a:bodyPr wrap="square" rtlCol="0">
            <a:spAutoFit/>
          </a:bodyPr>
          <a:lstStyle/>
          <a:p>
            <a:pPr>
              <a:lnSpc>
                <a:spcPct val="150000"/>
              </a:lnSpc>
            </a:pPr>
            <a:r>
              <a:rPr lang="en-US" altLang="zh-CN" sz="2000">
                <a:latin typeface="微软雅黑" panose="020B0503020204020204" pitchFamily="34" charset="-122"/>
                <a:ea typeface="微软雅黑" panose="020B0503020204020204" pitchFamily="34" charset="-122"/>
              </a:rPr>
              <a:t>    DHT11</a:t>
            </a:r>
            <a:r>
              <a:rPr lang="zh-CN" altLang="en-US" sz="2000">
                <a:latin typeface="微软雅黑" panose="020B0503020204020204" pitchFamily="34" charset="-122"/>
                <a:ea typeface="微软雅黑" panose="020B0503020204020204" pitchFamily="34" charset="-122"/>
              </a:rPr>
              <a:t>温湿度传感器模块</a:t>
            </a:r>
            <a:endParaRPr lang="zh-CN" altLang="en-US" sz="200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1"/>
          <a:stretch>
            <a:fillRect/>
          </a:stretch>
        </p:blipFill>
        <p:spPr>
          <a:xfrm>
            <a:off x="6778625" y="817880"/>
            <a:ext cx="4110355" cy="28778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0622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1001395" y="1165860"/>
            <a:ext cx="5595696" cy="5169535"/>
          </a:xfrm>
          <a:prstGeom prst="rect">
            <a:avLst/>
          </a:prstGeom>
          <a:noFill/>
        </p:spPr>
        <p:txBody>
          <a:bodyPr wrap="square" rtlCol="0">
            <a:spAutoFit/>
          </a:bodyPr>
          <a:lstStyle/>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好搭BOX套件中的温度、湿度传感器采用的是“DHT11”温湿度传感器（如</a:t>
            </a:r>
            <a:r>
              <a:rPr lang="zh-CN" sz="2000" dirty="0">
                <a:latin typeface="微软雅黑" panose="020B0503020204020204" pitchFamily="34" charset="-122"/>
                <a:ea typeface="微软雅黑" panose="020B0503020204020204" pitchFamily="34" charset="-122"/>
                <a:cs typeface="微软雅黑" panose="020B0503020204020204" pitchFamily="34" charset="-122"/>
              </a:rPr>
              <a:t>右图</a:t>
            </a:r>
            <a:r>
              <a:rPr sz="2000" dirty="0" err="1">
                <a:latin typeface="微软雅黑" panose="020B0503020204020204" pitchFamily="34" charset="-122"/>
                <a:ea typeface="微软雅黑" panose="020B0503020204020204" pitchFamily="34" charset="-122"/>
                <a:cs typeface="微软雅黑" panose="020B0503020204020204" pitchFamily="34" charset="-122"/>
              </a:rPr>
              <a:t>所示</a:t>
            </a:r>
            <a:r>
              <a:rPr sz="2000" dirty="0">
                <a:latin typeface="微软雅黑" panose="020B0503020204020204" pitchFamily="34" charset="-122"/>
                <a:ea typeface="微软雅黑" panose="020B0503020204020204" pitchFamily="34" charset="-122"/>
                <a:cs typeface="微软雅黑" panose="020B0503020204020204" pitchFamily="34" charset="-122"/>
              </a:rPr>
              <a:t>）。这是一款温湿度复合传感器，既能够检测温度、又能够检测湿度。它的温度检测范围是（0℃-50℃）、误差值±2℃；湿度检测范围是（20%-90%RH）、误差值±5%RH。</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日常生活中所指的湿度是“相对湿度”，采用“%RH”表示。“90%RH”就是指空气中实际水蒸气的含量与相同温度下饱和水蒸气含量的百分比是90%。</a:t>
            </a:r>
            <a:endParaRPr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7168515" y="3874770"/>
            <a:ext cx="3449955" cy="553085"/>
          </a:xfrm>
          <a:prstGeom prst="rect">
            <a:avLst/>
          </a:prstGeom>
          <a:noFill/>
        </p:spPr>
        <p:txBody>
          <a:bodyPr wrap="square" rtlCol="0">
            <a:spAutoFit/>
          </a:bodyPr>
          <a:lstStyle/>
          <a:p>
            <a:pPr>
              <a:lnSpc>
                <a:spcPct val="150000"/>
              </a:lnSpc>
            </a:pPr>
            <a:r>
              <a:rPr lang="en-US" altLang="zh-CN" sz="2000">
                <a:latin typeface="微软雅黑" panose="020B0503020204020204" pitchFamily="34" charset="-122"/>
                <a:ea typeface="微软雅黑" panose="020B0503020204020204" pitchFamily="34" charset="-122"/>
              </a:rPr>
              <a:t>    DHT11</a:t>
            </a:r>
            <a:r>
              <a:rPr lang="zh-CN" altLang="en-US" sz="2000">
                <a:latin typeface="微软雅黑" panose="020B0503020204020204" pitchFamily="34" charset="-122"/>
                <a:ea typeface="微软雅黑" panose="020B0503020204020204" pitchFamily="34" charset="-122"/>
              </a:rPr>
              <a:t>温湿度传感器模块</a:t>
            </a:r>
            <a:endParaRPr lang="zh-CN" altLang="en-US" sz="200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1"/>
          <a:stretch>
            <a:fillRect/>
          </a:stretch>
        </p:blipFill>
        <p:spPr>
          <a:xfrm>
            <a:off x="6778625" y="817880"/>
            <a:ext cx="4110355" cy="28778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15752"/>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endPar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endPar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endParaRPr lang="en-US" sz="2800" b="1" dirty="0">
              <a:solidFill>
                <a:schemeClr val="bg1"/>
              </a:solidFill>
              <a:latin typeface="黑体" panose="02010609060101010101" charset="-122"/>
              <a:ea typeface="黑体" panose="02010609060101010101" charset="-122"/>
              <a:sym typeface="思源黑体" panose="020B0500000000000000" pitchFamily="34" charset="-122"/>
            </a:endParaRPr>
          </a:p>
        </p:txBody>
      </p:sp>
      <p:sp>
        <p:nvSpPr>
          <p:cNvPr id="2" name="文本框 1"/>
          <p:cNvSpPr txBox="1"/>
          <p:nvPr/>
        </p:nvSpPr>
        <p:spPr>
          <a:xfrm>
            <a:off x="4870764" y="1915160"/>
            <a:ext cx="6091876" cy="1753235"/>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使用这个指令可以读取温湿度传感器上输出的温度、湿度值。通过单击下拉列表，可以选择读“温度”还是“湿度”。</a:t>
            </a:r>
            <a:endParaRPr lang="zh-CN" sz="2400" dirty="0">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1"/>
          <a:stretch>
            <a:fillRect/>
          </a:stretch>
        </p:blipFill>
        <p:spPr>
          <a:xfrm>
            <a:off x="1001471" y="2162205"/>
            <a:ext cx="2970530" cy="62957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5" name="文本框 4"/>
          <p:cNvSpPr txBox="1"/>
          <p:nvPr/>
        </p:nvSpPr>
        <p:spPr>
          <a:xfrm>
            <a:off x="1088390" y="1188550"/>
            <a:ext cx="568388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第一步：搭建硬件</a:t>
            </a:r>
            <a:endParaRPr lang="zh-CN" altLang="en-US" sz="24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5"/>
          <p:cNvSpPr txBox="1"/>
          <p:nvPr/>
        </p:nvSpPr>
        <p:spPr>
          <a:xfrm>
            <a:off x="1088390" y="1623074"/>
            <a:ext cx="7584830" cy="1476375"/>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将温湿度传感器模块、数码管模块、单色LED模块、电机</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模块放置在主控板上的任意六边形区域，磁铁吸合；接着用USB线把主控板和计算机连接起来，然后打开主控板电源开关。</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2709404" y="3102699"/>
            <a:ext cx="4342802" cy="341017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endPar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endParaRP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endPar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endPar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endParaRPr>
          </a:p>
        </p:txBody>
      </p:sp>
      <p:sp>
        <p:nvSpPr>
          <p:cNvPr id="5" name="文本框 4"/>
          <p:cNvSpPr txBox="1"/>
          <p:nvPr/>
        </p:nvSpPr>
        <p:spPr>
          <a:xfrm>
            <a:off x="1089051" y="1150626"/>
            <a:ext cx="562419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第二步：运行插件</a:t>
            </a:r>
            <a:endParaRPr lang="zh-CN" altLang="en-US" sz="24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1088389" y="1611001"/>
            <a:ext cx="7639151" cy="961289"/>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打开“好好搭搭硬件下载”插件，确认插件程序显示“打开端口成功”。</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1088389" y="3351539"/>
            <a:ext cx="7784007" cy="1884618"/>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打开浏览器，登录“好好搭搭”网站；单击网站上方的“创作”按钮，在“创作模板”网页中选择“好搭BOX智能实验箱”模板，进入“模板项目页”；在“模板项目页”中单击网页右上角的“转到设计页”按钮，进入“好搭BOX编程设计页”。</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1089051" y="2876062"/>
            <a:ext cx="562419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第三步：进入网站</a:t>
            </a: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PA" val="v5.1.0"/>
</p:tagLst>
</file>

<file path=ppt/tags/tag2.xml><?xml version="1.0" encoding="utf-8"?>
<p:tagLst xmlns:p="http://schemas.openxmlformats.org/presentationml/2006/main">
  <p:tag name="PA" val="v5.1.0"/>
</p:tagLst>
</file>

<file path=ppt/tags/tag3.xml><?xml version="1.0" encoding="utf-8"?>
<p:tagLst xmlns:p="http://schemas.openxmlformats.org/presentationml/2006/main">
  <p:tag name="MH" val="20161008230036"/>
  <p:tag name="MH_LIBRARY" val="CONTENTS"/>
  <p:tag name="MH_TYPE" val="OTHERS"/>
  <p:tag name="ID" val="553514"/>
</p:tagLst>
</file>

<file path=ppt/tags/tag4.xml><?xml version="1.0" encoding="utf-8"?>
<p:tagLst xmlns:p="http://schemas.openxmlformats.org/presentationml/2006/main">
  <p:tag name="PA" val="v5.1.0"/>
</p:tagLst>
</file>

<file path=ppt/tags/tag5.xml><?xml version="1.0" encoding="utf-8"?>
<p:tagLst xmlns:p="http://schemas.openxmlformats.org/presentationml/2006/main">
  <p:tag name="ISPRING_SCORM_RATE_SLIDES" val="0"/>
  <p:tag name="ISPRING_SCORM_RATE_QUIZZES" val="0"/>
  <p:tag name="ISPRING_SCORM_PASSING_SCORE" val="0.000000"/>
  <p:tag name="ISPRING_ULTRA_SCORM_COURSE_ID" val="0E1D4189-C6CE-4E0A-8573-37DE6D2BCA26"/>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C:\Users\codi\Desktop"/>
  <p:tag name="ISPRING_PRESENTATION_TITLE" val="演示文稿2"/>
  <p:tag name="ISPRING_FIRST_PUBLI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1118</Words>
  <Application>WPS 演示</Application>
  <PresentationFormat>宽屏</PresentationFormat>
  <Paragraphs>131</Paragraphs>
  <Slides>14</Slides>
  <Notes>14</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14</vt:i4>
      </vt:variant>
    </vt:vector>
  </HeadingPairs>
  <TitlesOfParts>
    <vt:vector size="29" baseType="lpstr">
      <vt:lpstr>Arial</vt:lpstr>
      <vt:lpstr>宋体</vt:lpstr>
      <vt:lpstr>Wingdings</vt:lpstr>
      <vt:lpstr>思源黑体</vt:lpstr>
      <vt:lpstr>Open Sans</vt:lpstr>
      <vt:lpstr>黑体</vt:lpstr>
      <vt:lpstr>思源黑体 CN Heavy</vt:lpstr>
      <vt:lpstr>微软雅黑</vt:lpstr>
      <vt:lpstr>等线</vt:lpstr>
      <vt:lpstr>字魂35号-经典雅黑</vt:lpstr>
      <vt:lpstr>Arial Unicode MS</vt:lpstr>
      <vt:lpstr>Calibri Light</vt:lpstr>
      <vt:lpstr>Calibri</vt:lpstr>
      <vt:lpstr>Segoe Print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starl</cp:lastModifiedBy>
  <cp:revision>59</cp:revision>
  <dcterms:created xsi:type="dcterms:W3CDTF">2019-11-11T11:40:00Z</dcterms:created>
  <dcterms:modified xsi:type="dcterms:W3CDTF">2020-04-28T01:04:06Z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