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5.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314" r:id="rId2"/>
    <p:sldId id="2316" r:id="rId3"/>
    <p:sldId id="2315" r:id="rId4"/>
    <p:sldId id="1489" r:id="rId5"/>
    <p:sldId id="2338" r:id="rId6"/>
    <p:sldId id="2339" r:id="rId7"/>
    <p:sldId id="2327" r:id="rId8"/>
    <p:sldId id="2328" r:id="rId9"/>
    <p:sldId id="2329" r:id="rId10"/>
    <p:sldId id="2330" r:id="rId11"/>
    <p:sldId id="2347" r:id="rId12"/>
    <p:sldId id="2356" r:id="rId13"/>
    <p:sldId id="2360" r:id="rId14"/>
    <p:sldId id="2323" r:id="rId15"/>
    <p:sldId id="2325" r:id="rId16"/>
  </p:sldIdLst>
  <p:sldSz cx="12192000" cy="6858000"/>
  <p:notesSz cx="6858000" cy="9144000"/>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8"/>
    <p:restoredTop sz="96318" autoAdjust="0"/>
  </p:normalViewPr>
  <p:slideViewPr>
    <p:cSldViewPr snapToGrid="0">
      <p:cViewPr varScale="1">
        <p:scale>
          <a:sx n="106" d="100"/>
          <a:sy n="106"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33F80-539D-4707-9841-183974CC1F85}" type="datetimeFigureOut">
              <a:rPr lang="zh-CN" altLang="en-US" smtClean="0"/>
              <a:t>2020/4/24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5A775D-D46C-46CC-AD07-85213D52E0F3}"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10</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11</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12</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13</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14</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15</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15A775D-D46C-46CC-AD07-85213D52E0F3}"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7</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8</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215A775D-D46C-46CC-AD07-85213D52E0F3}"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9</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ABA338-C754-4EDE-B0F7-9C541DAB2653}" type="datetimeFigureOut">
              <a:rPr lang="zh-CN" altLang="en-US" smtClean="0"/>
              <a:t>2020/4/24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3FE5F2F-2341-4894-9DB8-674B4B2A6DED}"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BA338-C754-4EDE-B0F7-9C541DAB2653}" type="datetimeFigureOut">
              <a:rPr lang="zh-CN" altLang="en-US" smtClean="0"/>
              <a:t>2020/4/24</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E5F2F-2341-4894-9DB8-674B4B2A6DE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p:nvPr/>
        </p:nvSpPr>
        <p:spPr bwMode="auto">
          <a:xfrm>
            <a:off x="5475817"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Freeform 9"/>
          <p:cNvSpPr/>
          <p:nvPr/>
        </p:nvSpPr>
        <p:spPr bwMode="auto">
          <a:xfrm>
            <a:off x="8905461" y="3630414"/>
            <a:ext cx="3286538" cy="3227586"/>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7" name="文本框 9"/>
          <p:cNvSpPr txBox="1"/>
          <p:nvPr/>
        </p:nvSpPr>
        <p:spPr>
          <a:xfrm>
            <a:off x="962107" y="3746763"/>
            <a:ext cx="2436860" cy="2646878"/>
          </a:xfrm>
          <a:prstGeom prst="rect">
            <a:avLst/>
          </a:prstGeom>
          <a:noFill/>
        </p:spPr>
        <p:txBody>
          <a:bodyPr wrap="square" rtlCol="0">
            <a:spAutoFit/>
          </a:bodyPr>
          <a:lstStyle/>
          <a:p>
            <a:r>
              <a:rPr lang="zh-CN" altLang="en-US" sz="16600" dirty="0">
                <a:gradFill>
                  <a:gsLst>
                    <a:gs pos="0">
                      <a:schemeClr val="accent1"/>
                    </a:gs>
                    <a:gs pos="43000">
                      <a:schemeClr val="accent2"/>
                    </a:gs>
                  </a:gsLst>
                  <a:lin ang="10800000" scaled="1"/>
                </a:gradFill>
                <a:latin typeface="思源黑体" panose="020B0500000000000000" pitchFamily="34" charset="-122"/>
                <a:ea typeface="思源黑体" panose="020B0500000000000000" pitchFamily="34" charset="-122"/>
                <a:cs typeface="Open Sans" charset="0"/>
                <a:sym typeface="思源黑体" panose="020B0500000000000000" pitchFamily="34" charset="-122"/>
              </a:rPr>
              <a:t>“</a:t>
            </a:r>
          </a:p>
        </p:txBody>
      </p:sp>
      <p:sp>
        <p:nvSpPr>
          <p:cNvPr id="8" name="半闭框 6"/>
          <p:cNvSpPr/>
          <p:nvPr/>
        </p:nvSpPr>
        <p:spPr>
          <a:xfrm rot="5400000">
            <a:off x="7642979" y="1662031"/>
            <a:ext cx="809804" cy="776251"/>
          </a:xfrm>
          <a:prstGeom prst="halfFrame">
            <a:avLst>
              <a:gd name="adj1" fmla="val 5058"/>
              <a:gd name="adj2" fmla="val 44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PA-矩形 3"/>
          <p:cNvSpPr/>
          <p:nvPr>
            <p:custDataLst>
              <p:tags r:id="rId1"/>
            </p:custDataLst>
          </p:nvPr>
        </p:nvSpPr>
        <p:spPr>
          <a:xfrm>
            <a:off x="1969770" y="2291715"/>
            <a:ext cx="6687820" cy="829945"/>
          </a:xfrm>
          <a:prstGeom prst="rect">
            <a:avLst/>
          </a:prstGeom>
        </p:spPr>
        <p:txBody>
          <a:bodyPr wrap="square">
            <a:spAutoFit/>
          </a:bodyPr>
          <a:lstStyle/>
          <a:p>
            <a:pPr algn="ctr"/>
            <a:r>
              <a:rPr lang="zh-CN" altLang="en-US"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好搭</a:t>
            </a:r>
            <a:r>
              <a:rPr lang="en-US" altLang="zh-CN"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BOX</a:t>
            </a:r>
            <a:r>
              <a:rPr lang="zh-CN" altLang="en-US" sz="48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智能实验箱</a:t>
            </a:r>
          </a:p>
        </p:txBody>
      </p:sp>
      <p:sp>
        <p:nvSpPr>
          <p:cNvPr id="10" name="PA-文本框 6"/>
          <p:cNvSpPr txBox="1"/>
          <p:nvPr>
            <p:custDataLst>
              <p:tags r:id="rId2"/>
            </p:custDataLst>
          </p:nvPr>
        </p:nvSpPr>
        <p:spPr>
          <a:xfrm>
            <a:off x="2010484" y="3368804"/>
            <a:ext cx="6537168" cy="584775"/>
          </a:xfrm>
          <a:prstGeom prst="rect">
            <a:avLst/>
          </a:prstGeom>
          <a:solidFill>
            <a:schemeClr val="tx1">
              <a:alpha val="0"/>
            </a:scheme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dist"/>
            <a:r>
              <a:rPr lang="zh-CN" altLang="en-US" sz="3200" spc="300" dirty="0">
                <a:solidFill>
                  <a:schemeClr val="accent1"/>
                </a:solidFill>
                <a:latin typeface="黑体" panose="02010609060101010101" charset="-122"/>
                <a:ea typeface="黑体" panose="02010609060101010101" charset="-122"/>
                <a:sym typeface="思源黑体" panose="020B0500000000000000" pitchFamily="34" charset="-122"/>
              </a:rPr>
              <a:t>好好搭搭在线</a:t>
            </a:r>
            <a:endParaRPr lang="en-US" altLang="zh-CN" sz="3200" spc="300" dirty="0">
              <a:solidFill>
                <a:schemeClr val="accent1"/>
              </a:solidFill>
              <a:latin typeface="黑体" panose="02010609060101010101" charset="-122"/>
              <a:ea typeface="黑体" panose="02010609060101010101" charset="-122"/>
              <a:sym typeface="思源黑体" panose="020B0500000000000000" pitchFamily="34" charset="-122"/>
            </a:endParaRPr>
          </a:p>
        </p:txBody>
      </p:sp>
      <p:sp>
        <p:nvSpPr>
          <p:cNvPr id="13"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pic>
        <p:nvPicPr>
          <p:cNvPr id="14" name="图片 13"/>
          <p:cNvPicPr>
            <a:picLocks noChangeAspect="1"/>
          </p:cNvPicPr>
          <p:nvPr/>
        </p:nvPicPr>
        <p:blipFill>
          <a:blip r:embed="rId5"/>
          <a:stretch>
            <a:fillRect/>
          </a:stretch>
        </p:blipFill>
        <p:spPr>
          <a:xfrm>
            <a:off x="1267034" y="306689"/>
            <a:ext cx="1946275" cy="67111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p>
        </p:txBody>
      </p:sp>
      <p:sp>
        <p:nvSpPr>
          <p:cNvPr id="3" name="文本框 2"/>
          <p:cNvSpPr txBox="1"/>
          <p:nvPr/>
        </p:nvSpPr>
        <p:spPr>
          <a:xfrm>
            <a:off x="884554" y="2277745"/>
            <a:ext cx="4734214" cy="581057"/>
          </a:xfrm>
          <a:prstGeom prst="rect">
            <a:avLst/>
          </a:prstGeom>
          <a:noFill/>
        </p:spPr>
        <p:txBody>
          <a:bodyPr wrap="square" rtlCol="0">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用超声波传感器控制蜂鸣器发声</a:t>
            </a:r>
          </a:p>
        </p:txBody>
      </p:sp>
      <p:pic>
        <p:nvPicPr>
          <p:cNvPr id="2" name="图片 1"/>
          <p:cNvPicPr>
            <a:picLocks noChangeAspect="1"/>
          </p:cNvPicPr>
          <p:nvPr/>
        </p:nvPicPr>
        <p:blipFill>
          <a:blip r:embed="rId3"/>
          <a:stretch>
            <a:fillRect/>
          </a:stretch>
        </p:blipFill>
        <p:spPr>
          <a:xfrm>
            <a:off x="6360687" y="1003105"/>
            <a:ext cx="4734214" cy="392446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p>
        </p:txBody>
      </p:sp>
      <p:sp>
        <p:nvSpPr>
          <p:cNvPr id="3" name="文本框 2"/>
          <p:cNvSpPr txBox="1"/>
          <p:nvPr/>
        </p:nvSpPr>
        <p:spPr>
          <a:xfrm>
            <a:off x="1001471" y="1024758"/>
            <a:ext cx="10424002" cy="2120902"/>
          </a:xfrm>
          <a:prstGeom prst="rect">
            <a:avLst/>
          </a:prstGeom>
          <a:noFill/>
        </p:spPr>
        <p:txBody>
          <a:bodyPr wrap="square" rtlCol="0">
            <a:spAutoFit/>
          </a:bodyPr>
          <a:lstStyle/>
          <a:p>
            <a:pPr>
              <a:lnSpc>
                <a:spcPct val="150000"/>
              </a:lnSpc>
            </a:pPr>
            <a:r>
              <a:rPr lang="zh-CN" altLang="en-US" dirty="0">
                <a:latin typeface="微软雅黑" panose="020B0503020204020204" pitchFamily="34" charset="-122"/>
                <a:ea typeface="微软雅黑" panose="020B0503020204020204" pitchFamily="34" charset="-122"/>
              </a:rPr>
              <a:t>认识测距键盘。为了让手能够较为准确得控制超声波传感器的数值，可以使用下图的测距键盘。测距键盘上有七个长方形柱体，每一个柱体代表一个音符，从左至右依次是1（do），2（re）3（mi），4（fa）,5(so),6（la），7（xi）。该测距键盘使用时，需将放置有超声波传感器的主控板置于图上超声波图示位置，让第一个音符1（do）距超声波的距离为4cm，第二个音符2（re）距超声波的距离为8cm，按照两个音符之间间隔4cm的规律，一直到第7个音符7(xi)距超声波的距离为28cm。</a:t>
            </a:r>
          </a:p>
        </p:txBody>
      </p:sp>
      <p:pic>
        <p:nvPicPr>
          <p:cNvPr id="10" name="图片 9">
            <a:extLst>
              <a:ext uri="{FF2B5EF4-FFF2-40B4-BE49-F238E27FC236}">
                <a16:creationId xmlns:a16="http://schemas.microsoft.com/office/drawing/2014/main" id="{C42DC08E-4222-4011-99EE-A9BE1842407B}"/>
              </a:ext>
            </a:extLst>
          </p:cNvPr>
          <p:cNvPicPr>
            <a:picLocks noChangeAspect="1"/>
          </p:cNvPicPr>
          <p:nvPr/>
        </p:nvPicPr>
        <p:blipFill>
          <a:blip r:embed="rId3"/>
          <a:stretch>
            <a:fillRect/>
          </a:stretch>
        </p:blipFill>
        <p:spPr>
          <a:xfrm>
            <a:off x="2137601" y="3174103"/>
            <a:ext cx="5566897" cy="325577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8590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p>
        </p:txBody>
      </p:sp>
      <p:pic>
        <p:nvPicPr>
          <p:cNvPr id="5" name="图片 4"/>
          <p:cNvPicPr>
            <a:picLocks noChangeAspect="1"/>
          </p:cNvPicPr>
          <p:nvPr/>
        </p:nvPicPr>
        <p:blipFill>
          <a:blip r:embed="rId3"/>
          <a:stretch>
            <a:fillRect/>
          </a:stretch>
        </p:blipFill>
        <p:spPr>
          <a:xfrm>
            <a:off x="3500171" y="170390"/>
            <a:ext cx="2815005" cy="651721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8590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p>
        </p:txBody>
      </p:sp>
      <p:pic>
        <p:nvPicPr>
          <p:cNvPr id="3" name="图片 2"/>
          <p:cNvPicPr>
            <a:picLocks noChangeAspect="1"/>
          </p:cNvPicPr>
          <p:nvPr/>
        </p:nvPicPr>
        <p:blipFill>
          <a:blip r:embed="rId3"/>
          <a:stretch>
            <a:fillRect/>
          </a:stretch>
        </p:blipFill>
        <p:spPr>
          <a:xfrm>
            <a:off x="3296920" y="880745"/>
            <a:ext cx="6386830" cy="3836035"/>
          </a:xfrm>
          <a:prstGeom prst="rect">
            <a:avLst/>
          </a:prstGeom>
        </p:spPr>
      </p:pic>
      <p:sp>
        <p:nvSpPr>
          <p:cNvPr id="2" name="文本框 1"/>
          <p:cNvSpPr txBox="1"/>
          <p:nvPr/>
        </p:nvSpPr>
        <p:spPr>
          <a:xfrm>
            <a:off x="3775710" y="5033010"/>
            <a:ext cx="3678555" cy="506730"/>
          </a:xfrm>
          <a:prstGeom prst="rect">
            <a:avLst/>
          </a:prstGeom>
          <a:noFill/>
        </p:spPr>
        <p:txBody>
          <a:bodyPr wrap="square" rtlCol="0">
            <a:spAutoFit/>
          </a:bodyPr>
          <a:lstStyle/>
          <a:p>
            <a:pPr>
              <a:lnSpc>
                <a:spcPct val="150000"/>
              </a:lnSpc>
            </a:pP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sym typeface="+mn-ea"/>
              </a:rPr>
              <a:t>魔法钢琴</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主程序代码</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506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拓展与思考</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4</a:t>
            </a:r>
          </a:p>
        </p:txBody>
      </p:sp>
      <p:sp>
        <p:nvSpPr>
          <p:cNvPr id="2" name="文本框 1"/>
          <p:cNvSpPr txBox="1"/>
          <p:nvPr/>
        </p:nvSpPr>
        <p:spPr>
          <a:xfrm>
            <a:off x="963651" y="1196175"/>
            <a:ext cx="9024331" cy="4654608"/>
          </a:xfrm>
          <a:prstGeom prst="rect">
            <a:avLst/>
          </a:prstGeom>
          <a:noFill/>
        </p:spPr>
        <p:txBody>
          <a:bodyPr wrap="square" rtlCol="0">
            <a:spAutoFit/>
          </a:bodyPr>
          <a:lstStyle/>
          <a:p>
            <a:pPr>
              <a:lnSpc>
                <a:spcPct val="150000"/>
              </a:lnSpc>
            </a:pPr>
            <a:r>
              <a:rPr sz="2000" dirty="0" err="1">
                <a:latin typeface="微软雅黑" panose="020B0503020204020204" pitchFamily="34" charset="-122"/>
                <a:ea typeface="微软雅黑" panose="020B0503020204020204" pitchFamily="34" charset="-122"/>
                <a:cs typeface="微软雅黑" panose="020B0503020204020204" pitchFamily="34" charset="-122"/>
              </a:rPr>
              <a:t>倒车雷达多采用超声波传感器帮助司机“看见”后视镜中看不见的障碍物，根据超声波传感器检测到的不同数值会有不同的声音以及灯光提示</a:t>
            </a:r>
            <a:r>
              <a:rPr sz="20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marL="800100" lvl="1" indent="-342900">
              <a:lnSpc>
                <a:spcPct val="150000"/>
              </a:lnSpc>
              <a:buFont typeface="Arial" panose="020B0604020202020204" pitchFamily="34" charset="0"/>
              <a:buChar char="•"/>
            </a:pPr>
            <a:r>
              <a:rPr sz="2000" dirty="0">
                <a:latin typeface="微软雅黑" panose="020B0503020204020204" pitchFamily="34" charset="-122"/>
                <a:ea typeface="微软雅黑" panose="020B0503020204020204" pitchFamily="34" charset="-122"/>
                <a:cs typeface="微软雅黑" panose="020B0503020204020204" pitchFamily="34" charset="-122"/>
              </a:rPr>
              <a:t>例如距离小于10cm,蜂鸣器持续警报，音量为20，并有红灯警示；</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marL="800100" lvl="1" indent="-342900">
              <a:lnSpc>
                <a:spcPct val="150000"/>
              </a:lnSpc>
              <a:buFont typeface="Arial" panose="020B0604020202020204" pitchFamily="34" charset="0"/>
              <a:buChar char="•"/>
            </a:pPr>
            <a:r>
              <a:rPr sz="2000" dirty="0">
                <a:latin typeface="微软雅黑" panose="020B0503020204020204" pitchFamily="34" charset="-122"/>
                <a:ea typeface="微软雅黑" panose="020B0503020204020204" pitchFamily="34" charset="-122"/>
                <a:cs typeface="微软雅黑" panose="020B0503020204020204" pitchFamily="34" charset="-122"/>
              </a:rPr>
              <a:t>距离大于等于10cm小于20cm时蜂鸣器发出间断的警报，间断时间为1秒，音量为5；</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marL="800100" lvl="1" indent="-342900">
              <a:lnSpc>
                <a:spcPct val="150000"/>
              </a:lnSpc>
              <a:buFont typeface="Arial" panose="020B0604020202020204" pitchFamily="34" charset="0"/>
              <a:buChar char="•"/>
            </a:pPr>
            <a:r>
              <a:rPr sz="2000" dirty="0">
                <a:latin typeface="微软雅黑" panose="020B0503020204020204" pitchFamily="34" charset="-122"/>
                <a:ea typeface="微软雅黑" panose="020B0503020204020204" pitchFamily="34" charset="-122"/>
                <a:cs typeface="微软雅黑" panose="020B0503020204020204" pitchFamily="34" charset="-122"/>
              </a:rPr>
              <a:t>当距离大于20厘米时，蜂鸣器不发出声音，绿灯亮起。</a:t>
            </a:r>
          </a:p>
          <a:p>
            <a:pPr>
              <a:lnSpc>
                <a:spcPct val="150000"/>
              </a:lnSpc>
            </a:pPr>
            <a:endParaRPr sz="20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sz="2000" dirty="0">
                <a:latin typeface="微软雅黑" panose="020B0503020204020204" pitchFamily="34" charset="-122"/>
                <a:ea typeface="微软雅黑" panose="020B0503020204020204" pitchFamily="34" charset="-122"/>
                <a:cs typeface="微软雅黑" panose="020B0503020204020204" pitchFamily="34" charset="-122"/>
              </a:rPr>
              <a:t>文中提到了超声波在测量距离方面的功能，你是否能够找到更多关于超声波的功能和应用，并且将你认为超声波最有趣或者最强大的一项功能分享给你的同学或者朋友。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p:nvPr/>
        </p:nvSpPr>
        <p:spPr bwMode="auto">
          <a:xfrm>
            <a:off x="5475817"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3" name="Freeform 9"/>
          <p:cNvSpPr/>
          <p:nvPr/>
        </p:nvSpPr>
        <p:spPr bwMode="auto">
          <a:xfrm>
            <a:off x="8905461" y="3630414"/>
            <a:ext cx="3286538" cy="3227586"/>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1"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sp>
        <p:nvSpPr>
          <p:cNvPr id="7" name="文本框 9"/>
          <p:cNvSpPr txBox="1"/>
          <p:nvPr/>
        </p:nvSpPr>
        <p:spPr>
          <a:xfrm>
            <a:off x="-765979" y="2908947"/>
            <a:ext cx="2436860" cy="264687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zh-CN" altLang="en-US" sz="16600" b="0" i="0" u="none" strike="noStrike" kern="1200" cap="none" spc="0" normalizeH="0" baseline="0" noProof="0" dirty="0">
                <a:ln>
                  <a:noFill/>
                </a:ln>
                <a:gradFill>
                  <a:gsLst>
                    <a:gs pos="0">
                      <a:srgbClr val="1D9A78"/>
                    </a:gs>
                    <a:gs pos="43000">
                      <a:srgbClr val="8BC145"/>
                    </a:gs>
                  </a:gsLst>
                  <a:lin ang="10800000" scaled="1"/>
                </a:gradFill>
                <a:effectLst/>
                <a:uLnTx/>
                <a:uFillTx/>
                <a:latin typeface="思源黑体" panose="020B0500000000000000" pitchFamily="34" charset="-122"/>
                <a:ea typeface="思源黑体" panose="020B0500000000000000" pitchFamily="34" charset="-122"/>
                <a:cs typeface="Open Sans" charset="0"/>
                <a:sym typeface="思源黑体" panose="020B0500000000000000" pitchFamily="34" charset="-122"/>
              </a:rPr>
              <a:t>“</a:t>
            </a:r>
          </a:p>
        </p:txBody>
      </p:sp>
      <p:sp>
        <p:nvSpPr>
          <p:cNvPr id="8" name="半闭框 6"/>
          <p:cNvSpPr/>
          <p:nvPr/>
        </p:nvSpPr>
        <p:spPr>
          <a:xfrm rot="5400000">
            <a:off x="7642979" y="1662031"/>
            <a:ext cx="809804" cy="776251"/>
          </a:xfrm>
          <a:prstGeom prst="halfFrame">
            <a:avLst>
              <a:gd name="adj1" fmla="val 5058"/>
              <a:gd name="adj2" fmla="val 44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9" name="PA-矩形 3"/>
          <p:cNvSpPr/>
          <p:nvPr>
            <p:custDataLst>
              <p:tags r:id="rId1"/>
            </p:custDataLst>
          </p:nvPr>
        </p:nvSpPr>
        <p:spPr>
          <a:xfrm>
            <a:off x="1969583" y="2401115"/>
            <a:ext cx="5690172" cy="1015663"/>
          </a:xfrm>
          <a:prstGeom prst="rect">
            <a:avLst/>
          </a:prstGeom>
        </p:spPr>
        <p:txBody>
          <a:bodyPr wrap="square">
            <a:spAutoFit/>
          </a:bodyPr>
          <a:lstStyle/>
          <a:p>
            <a:pPr marL="0" marR="0" lvl="0" indent="0" algn="dist" defTabSz="457200" rtl="0" eaLnBrk="1" fontAlgn="auto" latinLnBrk="0" hangingPunct="1">
              <a:lnSpc>
                <a:spcPct val="100000"/>
              </a:lnSpc>
              <a:spcBef>
                <a:spcPts val="0"/>
              </a:spcBef>
              <a:spcAft>
                <a:spcPts val="0"/>
              </a:spcAft>
              <a:buClrTx/>
              <a:buSzTx/>
              <a:buFontTx/>
              <a:buNone/>
              <a:defRPr/>
            </a:pPr>
            <a:r>
              <a:rPr kumimoji="0" lang="zh-CN" altLang="en-US" sz="6000" b="0" i="0" u="none" strike="noStrike" kern="1200" cap="none" spc="0" normalizeH="0" baseline="0" noProof="0" dirty="0">
                <a:ln>
                  <a:noFill/>
                </a:ln>
                <a:solidFill>
                  <a:prstClr val="black">
                    <a:lumMod val="75000"/>
                    <a:lumOff val="25000"/>
                  </a:prstClr>
                </a:solidFill>
                <a:effectLst/>
                <a:uLnTx/>
                <a:uFillTx/>
                <a:latin typeface="字魂35号-经典雅黑" panose="02000000000000000000" pitchFamily="2" charset="-122"/>
                <a:ea typeface="字魂35号-经典雅黑" panose="02000000000000000000" pitchFamily="2" charset="-122"/>
                <a:cs typeface="+mn-cs"/>
                <a:sym typeface="思源黑体" panose="020B0500000000000000" pitchFamily="34" charset="-122"/>
              </a:rPr>
              <a:t>谢谢观看</a:t>
            </a:r>
          </a:p>
        </p:txBody>
      </p:sp>
      <p:sp>
        <p:nvSpPr>
          <p:cNvPr id="11"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pic>
        <p:nvPicPr>
          <p:cNvPr id="13" name="图片 12"/>
          <p:cNvPicPr>
            <a:picLocks noChangeAspect="1"/>
          </p:cNvPicPr>
          <p:nvPr/>
        </p:nvPicPr>
        <p:blipFill>
          <a:blip r:embed="rId4"/>
          <a:stretch>
            <a:fillRect/>
          </a:stretch>
        </p:blipFill>
        <p:spPr>
          <a:xfrm>
            <a:off x="1267034" y="306689"/>
            <a:ext cx="1946275" cy="6711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9"/>
          <p:cNvSpPr/>
          <p:nvPr/>
        </p:nvSpPr>
        <p:spPr bwMode="auto">
          <a:xfrm>
            <a:off x="5935844" y="472698"/>
            <a:ext cx="6256156" cy="6385302"/>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 name="矩形 13"/>
          <p:cNvSpPr/>
          <p:nvPr/>
        </p:nvSpPr>
        <p:spPr>
          <a:xfrm>
            <a:off x="0" y="1815548"/>
            <a:ext cx="12192000" cy="3783496"/>
          </a:xfrm>
          <a:prstGeom prst="rect">
            <a:avLst/>
          </a:prstGeom>
          <a:blipFill>
            <a:blip r:embed="rId3"/>
            <a:stretch>
              <a:fillRect t="-57242" b="-572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 name="矩形 12"/>
          <p:cNvSpPr/>
          <p:nvPr/>
        </p:nvSpPr>
        <p:spPr>
          <a:xfrm>
            <a:off x="0" y="1815548"/>
            <a:ext cx="12192000" cy="3783496"/>
          </a:xfrm>
          <a:prstGeom prst="rect">
            <a:avLst/>
          </a:prstGeom>
          <a:solidFill>
            <a:schemeClr val="accent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 name="椭圆 5"/>
          <p:cNvSpPr/>
          <p:nvPr/>
        </p:nvSpPr>
        <p:spPr>
          <a:xfrm>
            <a:off x="452451" y="426058"/>
            <a:ext cx="551745" cy="551745"/>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grpSp>
        <p:nvGrpSpPr>
          <p:cNvPr id="12" name="Group 11"/>
          <p:cNvGrpSpPr/>
          <p:nvPr/>
        </p:nvGrpSpPr>
        <p:grpSpPr>
          <a:xfrm>
            <a:off x="2318096" y="2611830"/>
            <a:ext cx="2381772" cy="2190931"/>
            <a:chOff x="1470701" y="1821913"/>
            <a:chExt cx="3820826" cy="3607097"/>
          </a:xfrm>
        </p:grpSpPr>
        <p:sp>
          <p:nvSpPr>
            <p:cNvPr id="8" name="矩形 1"/>
            <p:cNvSpPr/>
            <p:nvPr/>
          </p:nvSpPr>
          <p:spPr>
            <a:xfrm>
              <a:off x="1470701" y="1821913"/>
              <a:ext cx="3820826" cy="36070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矩形 3"/>
            <p:cNvSpPr/>
            <p:nvPr/>
          </p:nvSpPr>
          <p:spPr>
            <a:xfrm>
              <a:off x="1470701" y="4952492"/>
              <a:ext cx="1339401" cy="47651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矩形 4"/>
            <p:cNvSpPr/>
            <p:nvPr/>
          </p:nvSpPr>
          <p:spPr>
            <a:xfrm>
              <a:off x="2810101" y="4952492"/>
              <a:ext cx="1566931" cy="4765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5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文本框 15"/>
            <p:cNvSpPr txBox="1"/>
            <p:nvPr/>
          </p:nvSpPr>
          <p:spPr>
            <a:xfrm>
              <a:off x="2019199" y="2196421"/>
              <a:ext cx="2723828" cy="238156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4400" b="0" i="0" u="none" strike="noStrike" kern="0" cap="none" spc="0" normalizeH="0" baseline="0" noProof="0" dirty="0">
                  <a:ln>
                    <a:noFill/>
                  </a:ln>
                  <a:solidFill>
                    <a:schemeClr val="accent1"/>
                  </a:solidFill>
                  <a:effectLst/>
                  <a:uLnTx/>
                  <a:uFillTx/>
                  <a:latin typeface="黑体" panose="02010609060101010101" charset="-122"/>
                  <a:ea typeface="黑体" panose="02010609060101010101" charset="-122"/>
                  <a:sym typeface="思源黑体" panose="020B0500000000000000" pitchFamily="34" charset="-122"/>
                </a:rPr>
                <a:t>好好搭搭</a:t>
              </a:r>
              <a:endParaRPr kumimoji="0" lang="zh-CN" altLang="en-US" sz="4800" b="0" i="0" u="none" strike="noStrike" kern="0" cap="none" spc="0" normalizeH="0" baseline="0" noProof="0" dirty="0">
                <a:ln>
                  <a:noFill/>
                </a:ln>
                <a:solidFill>
                  <a:schemeClr val="accent1"/>
                </a:solidFill>
                <a:effectLst/>
                <a:uLnTx/>
                <a:uFillTx/>
                <a:latin typeface="黑体" panose="02010609060101010101" charset="-122"/>
                <a:ea typeface="黑体" panose="02010609060101010101" charset="-122"/>
                <a:sym typeface="思源黑体" panose="020B0500000000000000" pitchFamily="34" charset="-122"/>
              </a:endParaRPr>
            </a:p>
          </p:txBody>
        </p:sp>
      </p:grpSp>
      <p:sp>
        <p:nvSpPr>
          <p:cNvPr id="14" name="文本框 17"/>
          <p:cNvSpPr txBox="1"/>
          <p:nvPr/>
        </p:nvSpPr>
        <p:spPr>
          <a:xfrm>
            <a:off x="5053965" y="2922905"/>
            <a:ext cx="5957570" cy="1445260"/>
          </a:xfrm>
          <a:prstGeom prst="rect">
            <a:avLst/>
          </a:prstGeom>
          <a:noFill/>
        </p:spPr>
        <p:txBody>
          <a:bodyPr wrap="square" rtlCol="0">
            <a:spAutoFit/>
          </a:bodyPr>
          <a:lstStyle/>
          <a:p>
            <a:r>
              <a:rPr lang="en-US" altLang="zh-CN" sz="4000" b="1" dirty="0">
                <a:solidFill>
                  <a:schemeClr val="bg1"/>
                </a:solidFill>
                <a:latin typeface="黑体" panose="02010609060101010101" charset="-122"/>
                <a:ea typeface="黑体" panose="02010609060101010101" charset="-122"/>
                <a:sym typeface="思源黑体" panose="020B0500000000000000" pitchFamily="34" charset="-122"/>
              </a:rPr>
              <a:t>    </a:t>
            </a:r>
            <a:r>
              <a:rPr lang="zh-CN" altLang="en-US" sz="4400" b="1" dirty="0">
                <a:solidFill>
                  <a:schemeClr val="bg1"/>
                </a:solidFill>
                <a:latin typeface="黑体" panose="02010609060101010101" charset="-122"/>
                <a:ea typeface="黑体" panose="02010609060101010101" charset="-122"/>
                <a:sym typeface="思源黑体" panose="020B0500000000000000" pitchFamily="34" charset="-122"/>
              </a:rPr>
              <a:t>超声波传感器</a:t>
            </a:r>
          </a:p>
          <a:p>
            <a:r>
              <a:rPr lang="en-US" altLang="zh-CN" sz="4400" b="1" dirty="0">
                <a:solidFill>
                  <a:schemeClr val="bg1"/>
                </a:solidFill>
                <a:latin typeface="黑体" panose="02010609060101010101" charset="-122"/>
                <a:ea typeface="黑体" panose="02010609060101010101" charset="-122"/>
                <a:sym typeface="思源黑体" panose="020B0500000000000000" pitchFamily="34" charset="-122"/>
              </a:rPr>
              <a:t>    ——</a:t>
            </a:r>
            <a:r>
              <a:rPr lang="zh-CN" altLang="en-US" sz="4400" b="1" dirty="0">
                <a:solidFill>
                  <a:schemeClr val="bg1"/>
                </a:solidFill>
                <a:latin typeface="黑体" panose="02010609060101010101" charset="-122"/>
                <a:ea typeface="黑体" panose="02010609060101010101" charset="-122"/>
                <a:sym typeface="思源黑体" panose="020B0500000000000000" pitchFamily="34" charset="-122"/>
              </a:rPr>
              <a:t>魔法钢琴</a:t>
            </a:r>
          </a:p>
        </p:txBody>
      </p:sp>
      <p:pic>
        <p:nvPicPr>
          <p:cNvPr id="17" name="图片 16"/>
          <p:cNvPicPr>
            <a:picLocks noChangeAspect="1"/>
          </p:cNvPicPr>
          <p:nvPr/>
        </p:nvPicPr>
        <p:blipFill>
          <a:blip r:embed="rId4"/>
          <a:stretch>
            <a:fillRect/>
          </a:stretch>
        </p:blipFill>
        <p:spPr>
          <a:xfrm>
            <a:off x="1267034" y="306689"/>
            <a:ext cx="1946275" cy="67111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9"/>
          <p:cNvSpPr/>
          <p:nvPr/>
        </p:nvSpPr>
        <p:spPr bwMode="auto">
          <a:xfrm>
            <a:off x="9554817" y="4268122"/>
            <a:ext cx="2637181" cy="2589877"/>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en-US" sz="1400" b="1">
              <a:latin typeface="思源黑体" panose="020B0500000000000000" pitchFamily="34" charset="-122"/>
              <a:ea typeface="思源黑体" panose="020B0500000000000000" pitchFamily="34" charset="-122"/>
              <a:cs typeface="Open Sans" charset="0"/>
              <a:sym typeface="思源黑体" panose="020B0500000000000000" pitchFamily="34" charset="-122"/>
            </a:endParaRPr>
          </a:p>
        </p:txBody>
      </p:sp>
      <p:grpSp>
        <p:nvGrpSpPr>
          <p:cNvPr id="32" name="组合 31"/>
          <p:cNvGrpSpPr/>
          <p:nvPr/>
        </p:nvGrpSpPr>
        <p:grpSpPr>
          <a:xfrm>
            <a:off x="0" y="0"/>
            <a:ext cx="10266691" cy="6858000"/>
            <a:chOff x="0" y="0"/>
            <a:chExt cx="10266691" cy="6858000"/>
          </a:xfrm>
        </p:grpSpPr>
        <p:sp>
          <p:nvSpPr>
            <p:cNvPr id="26" name="Freeform 9"/>
            <p:cNvSpPr/>
            <p:nvPr/>
          </p:nvSpPr>
          <p:spPr bwMode="auto">
            <a:xfrm rot="10800000">
              <a:off x="3550508" y="3175"/>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75000"/>
              </a:schemeClr>
            </a:solidFill>
            <a:ln>
              <a:noFill/>
            </a:ln>
          </p:spPr>
          <p:txBody>
            <a:bodyPr vert="horz" wrap="square" lIns="91440" tIns="45720" rIns="91440" bIns="45720" numCol="1" anchor="t" anchorCtr="0" compatLnSpc="1"/>
            <a:lstStyle/>
            <a:p>
              <a:pPr algn="dist"/>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 name="矩形 1"/>
            <p:cNvSpPr/>
            <p:nvPr/>
          </p:nvSpPr>
          <p:spPr>
            <a:xfrm>
              <a:off x="0" y="0"/>
              <a:ext cx="35505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7" name="íślîḑê"/>
          <p:cNvGrpSpPr/>
          <p:nvPr/>
        </p:nvGrpSpPr>
        <p:grpSpPr>
          <a:xfrm>
            <a:off x="5060704" y="1224309"/>
            <a:ext cx="4494112" cy="776715"/>
            <a:chOff x="2070781" y="1670076"/>
            <a:chExt cx="3612877" cy="624412"/>
          </a:xfrm>
        </p:grpSpPr>
        <p:sp>
          <p:nvSpPr>
            <p:cNvPr id="21" name="ïş1îḓê"/>
            <p:cNvSpPr/>
            <p:nvPr/>
          </p:nvSpPr>
          <p:spPr>
            <a:xfrm>
              <a:off x="2070781" y="1670139"/>
              <a:ext cx="624349" cy="6243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01</a:t>
              </a:r>
            </a:p>
          </p:txBody>
        </p:sp>
        <p:sp>
          <p:nvSpPr>
            <p:cNvPr id="22" name="ïṣḷîḓe"/>
            <p:cNvSpPr/>
            <p:nvPr/>
          </p:nvSpPr>
          <p:spPr bwMode="auto">
            <a:xfrm>
              <a:off x="2763152" y="1670076"/>
              <a:ext cx="2920506" cy="55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情景描述</a:t>
              </a:r>
            </a:p>
          </p:txBody>
        </p:sp>
      </p:grpSp>
      <p:grpSp>
        <p:nvGrpSpPr>
          <p:cNvPr id="8" name="ïslidé"/>
          <p:cNvGrpSpPr/>
          <p:nvPr/>
        </p:nvGrpSpPr>
        <p:grpSpPr>
          <a:xfrm>
            <a:off x="5014984" y="2292786"/>
            <a:ext cx="4562690" cy="776637"/>
            <a:chOff x="2034026" y="2490855"/>
            <a:chExt cx="3668008" cy="624349"/>
          </a:xfrm>
        </p:grpSpPr>
        <p:sp>
          <p:nvSpPr>
            <p:cNvPr id="19" name="išḻíḋê"/>
            <p:cNvSpPr/>
            <p:nvPr/>
          </p:nvSpPr>
          <p:spPr>
            <a:xfrm>
              <a:off x="2034026" y="2490855"/>
              <a:ext cx="624349" cy="6243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02</a:t>
              </a:r>
            </a:p>
          </p:txBody>
        </p:sp>
        <p:sp>
          <p:nvSpPr>
            <p:cNvPr id="20" name="ïSľíḑe"/>
            <p:cNvSpPr/>
            <p:nvPr/>
          </p:nvSpPr>
          <p:spPr bwMode="auto">
            <a:xfrm>
              <a:off x="2781528" y="2564444"/>
              <a:ext cx="2920506" cy="480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知识与概念</a:t>
              </a:r>
            </a:p>
          </p:txBody>
        </p:sp>
      </p:grpSp>
      <p:grpSp>
        <p:nvGrpSpPr>
          <p:cNvPr id="9" name="ísļïďe"/>
          <p:cNvGrpSpPr/>
          <p:nvPr/>
        </p:nvGrpSpPr>
        <p:grpSpPr>
          <a:xfrm>
            <a:off x="5060651" y="3394360"/>
            <a:ext cx="4494164" cy="776637"/>
            <a:chOff x="2034026" y="3326376"/>
            <a:chExt cx="3612919" cy="624349"/>
          </a:xfrm>
        </p:grpSpPr>
        <p:sp>
          <p:nvSpPr>
            <p:cNvPr id="17" name="íšḻídè"/>
            <p:cNvSpPr/>
            <p:nvPr/>
          </p:nvSpPr>
          <p:spPr>
            <a:xfrm>
              <a:off x="2034026" y="3326376"/>
              <a:ext cx="624349" cy="624349"/>
            </a:xfrm>
            <a:prstGeom prst="ellips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03</a:t>
              </a:r>
            </a:p>
          </p:txBody>
        </p:sp>
        <p:sp>
          <p:nvSpPr>
            <p:cNvPr id="18" name="îśļïḑè"/>
            <p:cNvSpPr/>
            <p:nvPr/>
          </p:nvSpPr>
          <p:spPr bwMode="auto">
            <a:xfrm>
              <a:off x="2763151" y="3397923"/>
              <a:ext cx="2883794" cy="48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作品制作</a:t>
              </a:r>
            </a:p>
          </p:txBody>
        </p:sp>
      </p:grpSp>
      <p:cxnSp>
        <p:nvCxnSpPr>
          <p:cNvPr id="11" name="直接连接符 19"/>
          <p:cNvCxnSpPr/>
          <p:nvPr/>
        </p:nvCxnSpPr>
        <p:spPr>
          <a:xfrm>
            <a:off x="6051164" y="2097330"/>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20"/>
          <p:cNvCxnSpPr/>
          <p:nvPr/>
        </p:nvCxnSpPr>
        <p:spPr>
          <a:xfrm>
            <a:off x="6051164" y="3173984"/>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21"/>
          <p:cNvCxnSpPr/>
          <p:nvPr/>
        </p:nvCxnSpPr>
        <p:spPr>
          <a:xfrm>
            <a:off x="6096831" y="4245713"/>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MH_Others_1"/>
          <p:cNvSpPr txBox="1"/>
          <p:nvPr>
            <p:custDataLst>
              <p:tags r:id="rId1"/>
            </p:custDataLst>
          </p:nvPr>
        </p:nvSpPr>
        <p:spPr>
          <a:xfrm>
            <a:off x="700179" y="2982026"/>
            <a:ext cx="2150150" cy="923290"/>
          </a:xfrm>
          <a:prstGeom prst="rect">
            <a:avLst/>
          </a:prstGeom>
          <a:noFill/>
        </p:spPr>
        <p:txBody>
          <a:bodyPr wrap="square" lIns="108000" tIns="0" rIns="0" bIns="0" rtlCol="0" anchor="ctr" anchorCtr="0">
            <a:spAutoFit/>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6000" b="1" i="0" u="none" strike="noStrike" kern="1200" cap="none" spc="600" normalizeH="0" baseline="0" noProof="0" dirty="0">
                <a:ln>
                  <a:noFill/>
                </a:ln>
                <a:solidFill>
                  <a:schemeClr val="bg1"/>
                </a:solidFill>
                <a:uLnTx/>
                <a:uFillTx/>
                <a:latin typeface="黑体" panose="02010609060101010101" charset="-122"/>
                <a:ea typeface="黑体" panose="02010609060101010101" charset="-122"/>
                <a:cs typeface="微软雅黑" panose="020B0503020204020204" pitchFamily="34" charset="-122"/>
                <a:sym typeface="思源黑体" panose="020B0500000000000000" pitchFamily="34" charset="-122"/>
              </a:rPr>
              <a:t>目录</a:t>
            </a:r>
          </a:p>
        </p:txBody>
      </p:sp>
      <p:grpSp>
        <p:nvGrpSpPr>
          <p:cNvPr id="3" name="ísļïďe"/>
          <p:cNvGrpSpPr/>
          <p:nvPr/>
        </p:nvGrpSpPr>
        <p:grpSpPr>
          <a:xfrm>
            <a:off x="5060651" y="4598320"/>
            <a:ext cx="4448444" cy="776637"/>
            <a:chOff x="2034026" y="3326376"/>
            <a:chExt cx="3576164" cy="624349"/>
          </a:xfrm>
        </p:grpSpPr>
        <p:sp>
          <p:nvSpPr>
            <p:cNvPr id="4" name="íšḻídè"/>
            <p:cNvSpPr/>
            <p:nvPr/>
          </p:nvSpPr>
          <p:spPr>
            <a:xfrm>
              <a:off x="2034026" y="3326376"/>
              <a:ext cx="624349" cy="624349"/>
            </a:xfrm>
            <a:prstGeom prst="ellips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r>
                <a:rPr lang="en-US" altLang="zh-CN" sz="2800" dirty="0">
                  <a:solidFill>
                    <a:schemeClr val="tx1"/>
                  </a:solidFill>
                  <a:latin typeface="黑体" panose="02010609060101010101" charset="-122"/>
                  <a:ea typeface="黑体" panose="02010609060101010101" charset="-122"/>
                  <a:sym typeface="思源黑体" panose="020B0500000000000000" pitchFamily="34" charset="-122"/>
                </a:rPr>
                <a:t>04</a:t>
              </a:r>
            </a:p>
          </p:txBody>
        </p:sp>
        <p:sp>
          <p:nvSpPr>
            <p:cNvPr id="5" name="îśļïḑè"/>
            <p:cNvSpPr/>
            <p:nvPr/>
          </p:nvSpPr>
          <p:spPr bwMode="auto">
            <a:xfrm>
              <a:off x="2726396" y="3390266"/>
              <a:ext cx="2883794" cy="48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lnSpc>
                  <a:spcPct val="120000"/>
                </a:lnSpc>
              </a:pPr>
              <a:r>
                <a:rPr lang="zh-CN" altLang="en-US" sz="3200" spc="1200" dirty="0">
                  <a:latin typeface="黑体" panose="02010609060101010101" charset="-122"/>
                  <a:ea typeface="黑体" panose="02010609060101010101" charset="-122"/>
                  <a:sym typeface="思源黑体" panose="020B0500000000000000" pitchFamily="34" charset="-122"/>
                </a:rPr>
                <a:t>拓展与思考</a:t>
              </a:r>
            </a:p>
          </p:txBody>
        </p:sp>
      </p:grpSp>
      <p:cxnSp>
        <p:nvCxnSpPr>
          <p:cNvPr id="6" name="直接连接符 21"/>
          <p:cNvCxnSpPr/>
          <p:nvPr/>
        </p:nvCxnSpPr>
        <p:spPr>
          <a:xfrm>
            <a:off x="6051111" y="5275683"/>
            <a:ext cx="3503651"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情景描述</a:t>
            </a: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p>
        </p:txBody>
      </p:sp>
      <p:sp>
        <p:nvSpPr>
          <p:cNvPr id="25" name="TextBox 74"/>
          <p:cNvSpPr txBox="1"/>
          <p:nvPr/>
        </p:nvSpPr>
        <p:spPr>
          <a:xfrm>
            <a:off x="520394" y="474297"/>
            <a:ext cx="365806" cy="52322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1</a:t>
            </a:r>
          </a:p>
        </p:txBody>
      </p:sp>
      <p:sp>
        <p:nvSpPr>
          <p:cNvPr id="2" name="文本框 1"/>
          <p:cNvSpPr txBox="1"/>
          <p:nvPr/>
        </p:nvSpPr>
        <p:spPr>
          <a:xfrm>
            <a:off x="1088390" y="1369060"/>
            <a:ext cx="9585646" cy="3351046"/>
          </a:xfrm>
          <a:prstGeom prst="rect">
            <a:avLst/>
          </a:prstGeom>
          <a:noFill/>
        </p:spPr>
        <p:txBody>
          <a:bodyPr wrap="square" rtlCol="0">
            <a:spAutoFit/>
          </a:bodyPr>
          <a:lstStyle/>
          <a:p>
            <a:pPr>
              <a:lnSpc>
                <a:spcPct val="150000"/>
              </a:lnSpc>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在宇宙探测工作中，移动机器人完成了很多人类还做不到的采样和探测工作。那移动机器人是如何在未知复杂的环境中行走呢？超声波发挥了巨大的作用。超声波作为一种频率超越人耳听觉范围的声波，作用也超级强大。它不仅可以治病还可以用于距离测量。好搭BOX中超声波传感器便可以利用超声波检测与不同物体之间的距离， 只是我们如何能够得知检测的结果呢？</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10622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p>
        </p:txBody>
      </p:sp>
      <p:sp>
        <p:nvSpPr>
          <p:cNvPr id="2" name="文本框 1"/>
          <p:cNvSpPr txBox="1"/>
          <p:nvPr/>
        </p:nvSpPr>
        <p:spPr>
          <a:xfrm>
            <a:off x="884554" y="2154555"/>
            <a:ext cx="5996080" cy="3269613"/>
          </a:xfrm>
          <a:prstGeom prst="rect">
            <a:avLst/>
          </a:prstGeom>
          <a:noFill/>
        </p:spPr>
        <p:txBody>
          <a:bodyPr wrap="square" rtlCol="0">
            <a:spAutoFit/>
          </a:bodyPr>
          <a:lstStyle/>
          <a:p>
            <a:pPr>
              <a:lnSpc>
                <a:spcPct val="150000"/>
              </a:lnSpc>
            </a:pPr>
            <a:r>
              <a:rPr sz="2000" dirty="0" err="1">
                <a:latin typeface="微软雅黑" panose="020B0503020204020204" pitchFamily="34" charset="-122"/>
                <a:ea typeface="微软雅黑" panose="020B0503020204020204" pitchFamily="34" charset="-122"/>
                <a:cs typeface="微软雅黑" panose="020B0503020204020204" pitchFamily="34" charset="-122"/>
              </a:rPr>
              <a:t>超声波传感器模块是一种能够把超声波信号转换为电信号的传感器</a:t>
            </a:r>
            <a:r>
              <a:rPr sz="2000" dirty="0">
                <a:latin typeface="微软雅黑" panose="020B0503020204020204" pitchFamily="34" charset="-122"/>
                <a:ea typeface="微软雅黑" panose="020B0503020204020204" pitchFamily="34" charset="-122"/>
                <a:cs typeface="微软雅黑" panose="020B0503020204020204" pitchFamily="34" charset="-122"/>
              </a:rPr>
              <a:t>， </a:t>
            </a:r>
            <a:r>
              <a:rPr sz="2000" dirty="0" err="1">
                <a:latin typeface="微软雅黑" panose="020B0503020204020204" pitchFamily="34" charset="-122"/>
                <a:ea typeface="微软雅黑" panose="020B0503020204020204" pitchFamily="34" charset="-122"/>
                <a:cs typeface="微软雅黑" panose="020B0503020204020204" pitchFamily="34" charset="-122"/>
              </a:rPr>
              <a:t>好搭BOX套件中的超声波传感器是一种专门利用超声波测量距离的传感器（如</a:t>
            </a:r>
            <a:r>
              <a:rPr lang="zh-CN" sz="2000" dirty="0">
                <a:latin typeface="微软雅黑" panose="020B0503020204020204" pitchFamily="34" charset="-122"/>
                <a:ea typeface="微软雅黑" panose="020B0503020204020204" pitchFamily="34" charset="-122"/>
                <a:cs typeface="微软雅黑" panose="020B0503020204020204" pitchFamily="34" charset="-122"/>
              </a:rPr>
              <a:t>右图</a:t>
            </a:r>
            <a:r>
              <a:rPr sz="2000" dirty="0">
                <a:latin typeface="微软雅黑" panose="020B0503020204020204" pitchFamily="34" charset="-122"/>
                <a:ea typeface="微软雅黑" panose="020B0503020204020204" pitchFamily="34" charset="-122"/>
                <a:cs typeface="微软雅黑" panose="020B0503020204020204" pitchFamily="34" charset="-122"/>
              </a:rPr>
              <a:t>所示）能够测量的最远距离为5m。它可以发射和接收超声波，发射的超声波碰到障碍物后会反射，这些反射波被超声波传感器接收到以后，通过计算发射和接收的时间间隔来确定与障碍物的距离。</a:t>
            </a:r>
          </a:p>
        </p:txBody>
      </p:sp>
      <p:sp>
        <p:nvSpPr>
          <p:cNvPr id="3" name="文本框 2"/>
          <p:cNvSpPr txBox="1"/>
          <p:nvPr/>
        </p:nvSpPr>
        <p:spPr>
          <a:xfrm>
            <a:off x="2073910" y="1344295"/>
            <a:ext cx="3302635" cy="645160"/>
          </a:xfrm>
          <a:prstGeom prst="rect">
            <a:avLst/>
          </a:prstGeom>
          <a:noFill/>
        </p:spPr>
        <p:txBody>
          <a:bodyPr wrap="square" rtlCol="0">
            <a:spAutoFit/>
          </a:bodyPr>
          <a:lstStyle/>
          <a:p>
            <a:pPr>
              <a:lnSpc>
                <a:spcPct val="150000"/>
              </a:lnSpc>
            </a:pPr>
            <a:r>
              <a:rPr lang="en-US" altLang="zh-CN" sz="2400" b="1">
                <a:latin typeface="微软雅黑" panose="020B0503020204020204" pitchFamily="34" charset="-122"/>
                <a:ea typeface="微软雅黑" panose="020B0503020204020204" pitchFamily="34" charset="-122"/>
              </a:rPr>
              <a:t>   </a:t>
            </a:r>
            <a:r>
              <a:rPr lang="zh-CN" altLang="en-US" sz="2400" b="1">
                <a:latin typeface="微软雅黑" panose="020B0503020204020204" pitchFamily="34" charset="-122"/>
                <a:ea typeface="微软雅黑" panose="020B0503020204020204" pitchFamily="34" charset="-122"/>
              </a:rPr>
              <a:t>超声波传感器模块</a:t>
            </a:r>
          </a:p>
        </p:txBody>
      </p:sp>
      <p:sp>
        <p:nvSpPr>
          <p:cNvPr id="8" name="文本框 7"/>
          <p:cNvSpPr txBox="1"/>
          <p:nvPr/>
        </p:nvSpPr>
        <p:spPr>
          <a:xfrm>
            <a:off x="7514590" y="3855085"/>
            <a:ext cx="3094990" cy="553085"/>
          </a:xfrm>
          <a:prstGeom prst="rect">
            <a:avLst/>
          </a:prstGeom>
          <a:noFill/>
        </p:spPr>
        <p:txBody>
          <a:bodyPr wrap="square" rtlCol="0">
            <a:spAutoFit/>
          </a:bodyPr>
          <a:lstStyle/>
          <a:p>
            <a:pPr>
              <a:lnSpc>
                <a:spcPct val="150000"/>
              </a:lnSpc>
            </a:pPr>
            <a:r>
              <a:rPr lang="en-US" altLang="zh-CN" sz="2000">
                <a:latin typeface="微软雅黑" panose="020B0503020204020204" pitchFamily="34" charset="-122"/>
                <a:ea typeface="微软雅黑" panose="020B0503020204020204" pitchFamily="34" charset="-122"/>
              </a:rPr>
              <a:t>    </a:t>
            </a:r>
            <a:r>
              <a:rPr lang="zh-CN" altLang="en-US" sz="2000">
                <a:latin typeface="微软雅黑" panose="020B0503020204020204" pitchFamily="34" charset="-122"/>
                <a:ea typeface="微软雅黑" panose="020B0503020204020204" pitchFamily="34" charset="-122"/>
              </a:rPr>
              <a:t>超声波传感器模块</a:t>
            </a:r>
          </a:p>
        </p:txBody>
      </p:sp>
      <p:pic>
        <p:nvPicPr>
          <p:cNvPr id="4" name="图片 3"/>
          <p:cNvPicPr>
            <a:picLocks noChangeAspect="1"/>
          </p:cNvPicPr>
          <p:nvPr/>
        </p:nvPicPr>
        <p:blipFill>
          <a:blip r:embed="rId3"/>
          <a:stretch>
            <a:fillRect/>
          </a:stretch>
        </p:blipFill>
        <p:spPr>
          <a:xfrm>
            <a:off x="7167880" y="908050"/>
            <a:ext cx="3649980" cy="256159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algn="r" defTabSz="914400"/>
            <a:endParaRPr lang="zh-CN" altLang="en-US" sz="1400" b="1" dirty="0">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endParaRPr 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24" name="文本框 17"/>
          <p:cNvSpPr txBox="1"/>
          <p:nvPr/>
        </p:nvSpPr>
        <p:spPr>
          <a:xfrm>
            <a:off x="1088390" y="474345"/>
            <a:ext cx="2404110" cy="521970"/>
          </a:xfrm>
          <a:prstGeom prst="rect">
            <a:avLst/>
          </a:prstGeom>
          <a:noFill/>
        </p:spPr>
        <p:txBody>
          <a:bodyPr wrap="square" rtlCol="0">
            <a:spAutoFit/>
          </a:bodyPr>
          <a:lstStyle/>
          <a:p>
            <a:r>
              <a:rPr lang="zh-CN" altLang="en-US" sz="2800" spc="600" dirty="0">
                <a:solidFill>
                  <a:schemeClr val="tx1">
                    <a:lumMod val="75000"/>
                    <a:lumOff val="25000"/>
                  </a:schemeClr>
                </a:solidFill>
                <a:latin typeface="黑体" panose="02010609060101010101" charset="-122"/>
                <a:ea typeface="黑体" panose="02010609060101010101" charset="-122"/>
                <a:sym typeface="思源黑体" panose="020B0500000000000000" pitchFamily="34" charset="-122"/>
              </a:rPr>
              <a:t>知识与概念</a:t>
            </a:r>
          </a:p>
        </p:txBody>
      </p:sp>
      <p:sp>
        <p:nvSpPr>
          <p:cNvPr id="9" name="TextBox 10"/>
          <p:cNvSpPr txBox="1"/>
          <p:nvPr/>
        </p:nvSpPr>
        <p:spPr>
          <a:xfrm>
            <a:off x="6597091" y="2336809"/>
            <a:ext cx="848310" cy="769441"/>
          </a:xfrm>
          <a:prstGeom prst="rect">
            <a:avLst/>
          </a:prstGeom>
          <a:noFill/>
        </p:spPr>
        <p:txBody>
          <a:bodyPr wrap="none" rtlCol="0">
            <a:spAutoFit/>
          </a:bodyPr>
          <a:lstStyle/>
          <a:p>
            <a:pPr algn="ctr"/>
            <a:r>
              <a:rPr lang="en-US" sz="4400" b="1" dirty="0">
                <a:solidFill>
                  <a:schemeClr val="bg1"/>
                </a:solidFill>
                <a:latin typeface="思源黑体" panose="020B0500000000000000" pitchFamily="34" charset="-122"/>
                <a:ea typeface="思源黑体" panose="020B0500000000000000" pitchFamily="34" charset="-122"/>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algn="ctr"/>
            <a:r>
              <a:rPr lang="en-US" sz="2800" b="1" dirty="0">
                <a:solidFill>
                  <a:schemeClr val="bg1"/>
                </a:solidFill>
                <a:latin typeface="黑体" panose="02010609060101010101" charset="-122"/>
                <a:ea typeface="黑体" panose="02010609060101010101" charset="-122"/>
                <a:sym typeface="思源黑体" panose="020B0500000000000000" pitchFamily="34" charset="-122"/>
              </a:rPr>
              <a:t>2</a:t>
            </a:r>
          </a:p>
        </p:txBody>
      </p:sp>
      <p:sp>
        <p:nvSpPr>
          <p:cNvPr id="2" name="文本框 1"/>
          <p:cNvSpPr txBox="1"/>
          <p:nvPr/>
        </p:nvSpPr>
        <p:spPr>
          <a:xfrm>
            <a:off x="4997513" y="1984375"/>
            <a:ext cx="5678107" cy="1135054"/>
          </a:xfrm>
          <a:prstGeom prst="rect">
            <a:avLst/>
          </a:prstGeom>
          <a:noFill/>
        </p:spPr>
        <p:txBody>
          <a:bodyPr wrap="square" rtlCol="0">
            <a:spAutoFit/>
          </a:bodyPr>
          <a:lstStyle/>
          <a:p>
            <a:pPr>
              <a:lnSpc>
                <a:spcPct val="150000"/>
              </a:lnSpc>
            </a:pPr>
            <a:r>
              <a:rPr lang="zh-CN" sz="2400" dirty="0">
                <a:latin typeface="微软雅黑" panose="020B0503020204020204" pitchFamily="34" charset="-122"/>
                <a:ea typeface="微软雅黑" panose="020B0503020204020204" pitchFamily="34" charset="-122"/>
              </a:rPr>
              <a:t>使用这个指令可以读取超声波传感器测量出来的距离值，单位是“厘米”。</a:t>
            </a:r>
          </a:p>
        </p:txBody>
      </p:sp>
      <p:pic>
        <p:nvPicPr>
          <p:cNvPr id="4" name="图片 3"/>
          <p:cNvPicPr>
            <a:picLocks noChangeAspect="1"/>
          </p:cNvPicPr>
          <p:nvPr/>
        </p:nvPicPr>
        <p:blipFill>
          <a:blip r:embed="rId3"/>
          <a:stretch>
            <a:fillRect/>
          </a:stretch>
        </p:blipFill>
        <p:spPr>
          <a:xfrm>
            <a:off x="1202017" y="2123026"/>
            <a:ext cx="2757208" cy="60662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p>
        </p:txBody>
      </p:sp>
      <p:sp>
        <p:nvSpPr>
          <p:cNvPr id="5" name="文本框 4"/>
          <p:cNvSpPr txBox="1"/>
          <p:nvPr/>
        </p:nvSpPr>
        <p:spPr>
          <a:xfrm>
            <a:off x="1088390" y="1192700"/>
            <a:ext cx="568388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第一步：搭建硬件</a:t>
            </a:r>
          </a:p>
        </p:txBody>
      </p:sp>
      <p:sp>
        <p:nvSpPr>
          <p:cNvPr id="6" name="文本框 5"/>
          <p:cNvSpPr txBox="1"/>
          <p:nvPr/>
        </p:nvSpPr>
        <p:spPr>
          <a:xfrm>
            <a:off x="1088388" y="1653075"/>
            <a:ext cx="7928861" cy="1422954"/>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将超声波模块、数码管模块、单色LED灯模块和蜂鸣器模块，放置在主控板上的任意六边形区域，磁铁吸合；接着用USB线把主控板和计算机连接起来，然后打开主控板电源开关</a:t>
            </a:r>
          </a:p>
        </p:txBody>
      </p:sp>
      <p:pic>
        <p:nvPicPr>
          <p:cNvPr id="2" name="图片 1"/>
          <p:cNvPicPr>
            <a:picLocks noChangeAspect="1"/>
          </p:cNvPicPr>
          <p:nvPr/>
        </p:nvPicPr>
        <p:blipFill>
          <a:blip r:embed="rId3"/>
          <a:stretch>
            <a:fillRect/>
          </a:stretch>
        </p:blipFill>
        <p:spPr>
          <a:xfrm>
            <a:off x="2898455" y="3193479"/>
            <a:ext cx="4308728" cy="337984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0" y="9606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p>
        </p:txBody>
      </p:sp>
      <p:sp>
        <p:nvSpPr>
          <p:cNvPr id="5" name="文本框 4"/>
          <p:cNvSpPr txBox="1"/>
          <p:nvPr/>
        </p:nvSpPr>
        <p:spPr>
          <a:xfrm>
            <a:off x="1089051" y="1233814"/>
            <a:ext cx="562419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第二步：运行插件</a:t>
            </a:r>
          </a:p>
        </p:txBody>
      </p:sp>
      <p:sp>
        <p:nvSpPr>
          <p:cNvPr id="6" name="文本框 5"/>
          <p:cNvSpPr txBox="1"/>
          <p:nvPr/>
        </p:nvSpPr>
        <p:spPr>
          <a:xfrm>
            <a:off x="1088390" y="1703789"/>
            <a:ext cx="6604000" cy="1014730"/>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打开“好好搭搭硬件下载”插件，确认插件程序显示“打开端口成功”。</a:t>
            </a:r>
          </a:p>
        </p:txBody>
      </p:sp>
      <p:sp>
        <p:nvSpPr>
          <p:cNvPr id="2" name="文本框 1"/>
          <p:cNvSpPr txBox="1"/>
          <p:nvPr/>
        </p:nvSpPr>
        <p:spPr>
          <a:xfrm>
            <a:off x="1088390" y="3623253"/>
            <a:ext cx="6716182" cy="2399665"/>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打开浏览器，登录“好好搭搭”网站；单击网站上方的“创作”按钮，在“创作模板”网页中选择“好搭BOX智能实验箱”模板，进入“模板项目页”；在“模板项目页”中单击网页右上角的“转到设计页”按钮，进入“好搭BOX编程设计页”。</a:t>
            </a:r>
          </a:p>
        </p:txBody>
      </p:sp>
      <p:sp>
        <p:nvSpPr>
          <p:cNvPr id="3" name="文本框 2"/>
          <p:cNvSpPr txBox="1"/>
          <p:nvPr/>
        </p:nvSpPr>
        <p:spPr>
          <a:xfrm>
            <a:off x="1088390" y="3100229"/>
            <a:ext cx="562419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第三步：进入网站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5"/>
          <p:cNvSpPr/>
          <p:nvPr/>
        </p:nvSpPr>
        <p:spPr>
          <a:xfrm>
            <a:off x="405123" y="442851"/>
            <a:ext cx="596348" cy="596348"/>
          </a:xfrm>
          <a:prstGeom prst="ellipse">
            <a:avLst/>
          </a:prstGeom>
          <a:gradFill flip="none" rotWithShape="1">
            <a:gsLst>
              <a:gs pos="0">
                <a:schemeClr val="accent1"/>
              </a:gs>
              <a:gs pos="100000">
                <a:schemeClr val="accent2"/>
              </a:gs>
            </a:gsLst>
            <a:lin ang="10800000" scaled="1"/>
            <a:tileRect/>
          </a:gra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360000" bIns="45720" numCol="1" spcCol="0" rtlCol="0" fromWordArt="0" anchor="ctr" anchorCtr="0" forceAA="0" compatLnSpc="1">
            <a:noAutofit/>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Open Sans" charset="0"/>
              <a:sym typeface="思源黑体" panose="020B0500000000000000" pitchFamily="34" charset="-122"/>
            </a:endParaRPr>
          </a:p>
        </p:txBody>
      </p:sp>
      <p:grpSp>
        <p:nvGrpSpPr>
          <p:cNvPr id="26" name="组合 25"/>
          <p:cNvGrpSpPr/>
          <p:nvPr/>
        </p:nvGrpSpPr>
        <p:grpSpPr>
          <a:xfrm>
            <a:off x="118745" y="215447"/>
            <a:ext cx="12192000" cy="6854825"/>
            <a:chOff x="0" y="96067"/>
            <a:chExt cx="12192000" cy="6854825"/>
          </a:xfrm>
        </p:grpSpPr>
        <p:sp>
          <p:nvSpPr>
            <p:cNvPr id="21" name="Freeform 9"/>
            <p:cNvSpPr/>
            <p:nvPr/>
          </p:nvSpPr>
          <p:spPr bwMode="auto">
            <a:xfrm>
              <a:off x="5475817" y="96067"/>
              <a:ext cx="6716183" cy="6854825"/>
            </a:xfrm>
            <a:custGeom>
              <a:avLst/>
              <a:gdLst>
                <a:gd name="T0" fmla="*/ 1295 w 1295"/>
                <a:gd name="T1" fmla="*/ 1062 h 1062"/>
                <a:gd name="T2" fmla="*/ 1295 w 1295"/>
                <a:gd name="T3" fmla="*/ 0 h 1062"/>
                <a:gd name="T4" fmla="*/ 1081 w 1295"/>
                <a:gd name="T5" fmla="*/ 163 h 1062"/>
                <a:gd name="T6" fmla="*/ 878 w 1295"/>
                <a:gd name="T7" fmla="*/ 281 h 1062"/>
                <a:gd name="T8" fmla="*/ 641 w 1295"/>
                <a:gd name="T9" fmla="*/ 438 h 1062"/>
                <a:gd name="T10" fmla="*/ 274 w 1295"/>
                <a:gd name="T11" fmla="*/ 590 h 1062"/>
                <a:gd name="T12" fmla="*/ 45 w 1295"/>
                <a:gd name="T13" fmla="*/ 979 h 1062"/>
                <a:gd name="T14" fmla="*/ 0 w 1295"/>
                <a:gd name="T15" fmla="*/ 1062 h 1062"/>
                <a:gd name="T16" fmla="*/ 1295 w 1295"/>
                <a:gd name="T17" fmla="*/ 1062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5" h="1062">
                  <a:moveTo>
                    <a:pt x="1295" y="1062"/>
                  </a:moveTo>
                  <a:cubicBezTo>
                    <a:pt x="1295" y="0"/>
                    <a:pt x="1295" y="0"/>
                    <a:pt x="1295" y="0"/>
                  </a:cubicBezTo>
                  <a:cubicBezTo>
                    <a:pt x="1176" y="15"/>
                    <a:pt x="1104" y="111"/>
                    <a:pt x="1081" y="163"/>
                  </a:cubicBezTo>
                  <a:cubicBezTo>
                    <a:pt x="1045" y="243"/>
                    <a:pt x="985" y="294"/>
                    <a:pt x="878" y="281"/>
                  </a:cubicBezTo>
                  <a:cubicBezTo>
                    <a:pt x="771" y="268"/>
                    <a:pt x="707" y="299"/>
                    <a:pt x="641" y="438"/>
                  </a:cubicBezTo>
                  <a:cubicBezTo>
                    <a:pt x="582" y="560"/>
                    <a:pt x="520" y="531"/>
                    <a:pt x="274" y="590"/>
                  </a:cubicBezTo>
                  <a:cubicBezTo>
                    <a:pt x="28" y="649"/>
                    <a:pt x="96" y="812"/>
                    <a:pt x="45" y="979"/>
                  </a:cubicBezTo>
                  <a:cubicBezTo>
                    <a:pt x="35" y="1011"/>
                    <a:pt x="19" y="1038"/>
                    <a:pt x="0" y="1062"/>
                  </a:cubicBezTo>
                  <a:lnTo>
                    <a:pt x="1295" y="1062"/>
                  </a:lnTo>
                  <a:close/>
                </a:path>
              </a:pathLst>
            </a:custGeom>
            <a:solidFill>
              <a:schemeClr val="bg1">
                <a:lumMod val="95000"/>
                <a:alpha val="55000"/>
              </a:schemeClr>
            </a:solidFill>
            <a:ln>
              <a:noFill/>
            </a:ln>
          </p:spPr>
          <p:txBody>
            <a:bodyPr vert="horz" wrap="square" lIns="91440" tIns="45720" rIns="91440" bIns="45720" numCol="1" anchor="t" anchorCtr="0" compatLnSpc="1"/>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sp>
          <p:nvSpPr>
            <p:cNvPr id="23" name="矩形 12"/>
            <p:cNvSpPr/>
            <p:nvPr/>
          </p:nvSpPr>
          <p:spPr>
            <a:xfrm>
              <a:off x="0" y="6626213"/>
              <a:ext cx="12192000" cy="324679"/>
            </a:xfrm>
            <a:prstGeom prst="rect">
              <a:avLst/>
            </a:prstGeom>
            <a:gradFill>
              <a:gsLst>
                <a:gs pos="0">
                  <a:schemeClr val="accent1"/>
                </a:gs>
                <a:gs pos="100000">
                  <a:schemeClr val="accent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endParaRPr>
            </a:p>
          </p:txBody>
        </p:sp>
      </p:grpSp>
      <p:sp>
        <p:nvSpPr>
          <p:cNvPr id="24" name="文本框 17"/>
          <p:cNvSpPr txBox="1"/>
          <p:nvPr/>
        </p:nvSpPr>
        <p:spPr>
          <a:xfrm>
            <a:off x="1088390" y="474345"/>
            <a:ext cx="2386330" cy="521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800" spc="600" dirty="0">
                <a:solidFill>
                  <a:prstClr val="black">
                    <a:lumMod val="75000"/>
                    <a:lumOff val="25000"/>
                  </a:prstClr>
                </a:solidFill>
                <a:latin typeface="黑体" panose="02010609060101010101" charset="-122"/>
                <a:ea typeface="黑体" panose="02010609060101010101" charset="-122"/>
                <a:sym typeface="思源黑体" panose="020B0500000000000000" pitchFamily="34" charset="-122"/>
              </a:rPr>
              <a:t>作品制作</a:t>
            </a:r>
          </a:p>
        </p:txBody>
      </p:sp>
      <p:sp>
        <p:nvSpPr>
          <p:cNvPr id="9" name="TextBox 10"/>
          <p:cNvSpPr txBox="1"/>
          <p:nvPr/>
        </p:nvSpPr>
        <p:spPr>
          <a:xfrm>
            <a:off x="5864936" y="2336809"/>
            <a:ext cx="848310"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4400" b="1" i="0" u="none" strike="noStrike" kern="1200" cap="none" spc="0" normalizeH="0" baseline="0" noProof="0" dirty="0">
                <a:ln>
                  <a:noFill/>
                </a:ln>
                <a:solidFill>
                  <a:prstClr val="white"/>
                </a:solidFill>
                <a:effectLst/>
                <a:uLnTx/>
                <a:uFillTx/>
                <a:latin typeface="思源黑体" panose="020B0500000000000000" pitchFamily="34" charset="-122"/>
                <a:ea typeface="思源黑体" panose="020B0500000000000000" pitchFamily="34" charset="-122"/>
                <a:cs typeface="+mn-cs"/>
                <a:sym typeface="思源黑体" panose="020B0500000000000000" pitchFamily="34" charset="-122"/>
              </a:rPr>
              <a:t>02</a:t>
            </a:r>
          </a:p>
        </p:txBody>
      </p:sp>
      <p:sp>
        <p:nvSpPr>
          <p:cNvPr id="25" name="TextBox 74"/>
          <p:cNvSpPr txBox="1"/>
          <p:nvPr/>
        </p:nvSpPr>
        <p:spPr>
          <a:xfrm>
            <a:off x="522005" y="475547"/>
            <a:ext cx="362585" cy="521970"/>
          </a:xfrm>
          <a:prstGeom prst="rect">
            <a:avLst/>
          </a:prstGeom>
          <a:noFill/>
        </p:spPr>
        <p:txBody>
          <a:bodyPr wrap="non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黑体" panose="02010609060101010101" charset="-122"/>
                <a:ea typeface="黑体" panose="02010609060101010101" charset="-122"/>
                <a:cs typeface="+mn-cs"/>
                <a:sym typeface="思源黑体" panose="020B0500000000000000" pitchFamily="34" charset="-122"/>
              </a:rPr>
              <a:t>3</a:t>
            </a:r>
          </a:p>
        </p:txBody>
      </p:sp>
      <p:sp>
        <p:nvSpPr>
          <p:cNvPr id="3" name="文本框 2"/>
          <p:cNvSpPr txBox="1"/>
          <p:nvPr/>
        </p:nvSpPr>
        <p:spPr>
          <a:xfrm>
            <a:off x="884555" y="2336800"/>
            <a:ext cx="4396105" cy="645160"/>
          </a:xfrm>
          <a:prstGeom prst="rect">
            <a:avLst/>
          </a:prstGeom>
          <a:noFill/>
        </p:spPr>
        <p:txBody>
          <a:bodyPr wrap="square" rtlCol="0">
            <a:spAutoFit/>
          </a:bodyPr>
          <a:lstStyle/>
          <a:p>
            <a:pPr>
              <a:lnSpc>
                <a:spcPct val="150000"/>
              </a:lnSpc>
            </a:pPr>
            <a:r>
              <a:rPr lang="zh-CN" altLang="en-US" sz="2400">
                <a:latin typeface="微软雅黑" panose="020B0503020204020204" pitchFamily="34" charset="-122"/>
                <a:ea typeface="微软雅黑" panose="020B0503020204020204" pitchFamily="34" charset="-122"/>
                <a:cs typeface="微软雅黑" panose="020B0503020204020204" pitchFamily="34" charset="-122"/>
              </a:rPr>
              <a:t>可读的超声波测距仪</a:t>
            </a:r>
          </a:p>
        </p:txBody>
      </p:sp>
      <p:pic>
        <p:nvPicPr>
          <p:cNvPr id="4" name="图片 3"/>
          <p:cNvPicPr>
            <a:picLocks noChangeAspect="1"/>
          </p:cNvPicPr>
          <p:nvPr/>
        </p:nvPicPr>
        <p:blipFill>
          <a:blip r:embed="rId3"/>
          <a:stretch>
            <a:fillRect/>
          </a:stretch>
        </p:blipFill>
        <p:spPr>
          <a:xfrm>
            <a:off x="5018866" y="1478930"/>
            <a:ext cx="4763271" cy="2489040"/>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
  <p:tag name="ISPRING_ULTRA_SCORM_COURSE_ID" val="0E1D4189-C6CE-4E0A-8573-37DE6D2BCA26"/>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内容列表"/>
  <p:tag name="ISPRINGCLOUDFOLDERID" val="0"/>
  <p:tag name="ISPRINGCLOUDFOLDERPATH" val="资源库"/>
  <p:tag name="ISPRING_OUTPUT_FOLDER" val="C:\Users\codi\Desktop"/>
  <p:tag name="ISPRING_PRESENTATION_TITLE" val="演示文稿2"/>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PA" val="v5.1.0"/>
</p:tagLst>
</file>

<file path=ppt/tags/tag3.xml><?xml version="1.0" encoding="utf-8"?>
<p:tagLst xmlns:a="http://schemas.openxmlformats.org/drawingml/2006/main" xmlns:r="http://schemas.openxmlformats.org/officeDocument/2006/relationships" xmlns:p="http://schemas.openxmlformats.org/presentationml/2006/main">
  <p:tag name="PA" val="v5.1.0"/>
</p:tagLst>
</file>

<file path=ppt/tags/tag4.xml><?xml version="1.0" encoding="utf-8"?>
<p:tagLst xmlns:a="http://schemas.openxmlformats.org/drawingml/2006/main" xmlns:r="http://schemas.openxmlformats.org/officeDocument/2006/relationships" xmlns:p="http://schemas.openxmlformats.org/presentationml/2006/main">
  <p:tag name="MH" val="20161008230036"/>
  <p:tag name="MH_LIBRARY" val="CONTENTS"/>
  <p:tag name="MH_TYPE" val="OTHERS"/>
  <p:tag name="ID" val="553514"/>
</p:tagLst>
</file>

<file path=ppt/tags/tag5.xml><?xml version="1.0" encoding="utf-8"?>
<p:tagLst xmlns:a="http://schemas.openxmlformats.org/drawingml/2006/main" xmlns:r="http://schemas.openxmlformats.org/officeDocument/2006/relationships" xmlns:p="http://schemas.openxmlformats.org/presentationml/2006/main">
  <p:tag name="PA" val="v5.1.0"/>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590</Words>
  <Application>Microsoft Office PowerPoint</Application>
  <PresentationFormat>宽屏</PresentationFormat>
  <Paragraphs>85</Paragraphs>
  <Slides>15</Slides>
  <Notes>15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等线</vt:lpstr>
      <vt:lpstr>黑体</vt:lpstr>
      <vt:lpstr>思源黑体</vt:lpstr>
      <vt:lpstr>微软雅黑</vt:lpstr>
      <vt:lpstr>字魂35号-经典雅黑</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Administrator</cp:lastModifiedBy>
  <cp:revision>53</cp:revision>
  <dcterms:created xsi:type="dcterms:W3CDTF">2019-11-11T11:40:00Z</dcterms:created>
  <dcterms:modified xsi:type="dcterms:W3CDTF">2020-04-24T06:55:45Z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