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314" r:id="rId3"/>
    <p:sldId id="2316" r:id="rId5"/>
    <p:sldId id="2315" r:id="rId6"/>
    <p:sldId id="1489" r:id="rId7"/>
    <p:sldId id="2338" r:id="rId8"/>
    <p:sldId id="2339" r:id="rId9"/>
    <p:sldId id="2327" r:id="rId10"/>
    <p:sldId id="2328" r:id="rId11"/>
    <p:sldId id="2329" r:id="rId12"/>
    <p:sldId id="2330" r:id="rId13"/>
    <p:sldId id="2353" r:id="rId14"/>
    <p:sldId id="2359" r:id="rId15"/>
    <p:sldId id="2323" r:id="rId16"/>
    <p:sldId id="2325" r:id="rId17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8"/>
    <p:restoredTop sz="96318" autoAdjust="0"/>
  </p:normalViewPr>
  <p:slideViewPr>
    <p:cSldViewPr snapToGrid="0">
      <p:cViewPr varScale="1">
        <p:scale>
          <a:sx n="106" d="100"/>
          <a:sy n="106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ags" Target="tags/tag5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33F80-539D-4707-9841-183974CC1F8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962107" y="3746763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600" dirty="0">
                <a:gradFill>
                  <a:gsLst>
                    <a:gs pos="0">
                      <a:schemeClr val="accent1"/>
                    </a:gs>
                    <a:gs pos="43000">
                      <a:schemeClr val="accent2"/>
                    </a:gs>
                  </a:gsLst>
                  <a:lin ang="10800000" scaled="1"/>
                </a:gradFill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  <a:endParaRPr lang="zh-CN" altLang="en-US" sz="16600" dirty="0">
              <a:gradFill>
                <a:gsLst>
                  <a:gs pos="0">
                    <a:schemeClr val="accent1"/>
                  </a:gs>
                  <a:gs pos="43000">
                    <a:schemeClr val="accent2"/>
                  </a:gs>
                </a:gsLst>
                <a:lin ang="10800000" scaled="1"/>
              </a:gradFill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770" y="2291715"/>
            <a:ext cx="668782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好搭</a:t>
            </a:r>
            <a:r>
              <a:rPr lang="en-US" altLang="zh-CN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BOX</a:t>
            </a: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智能实验箱</a:t>
            </a:r>
            <a:endParaRPr lang="zh-CN" altLang="en-US" sz="48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0" name="PA-文本框 6"/>
          <p:cNvSpPr txBox="1"/>
          <p:nvPr>
            <p:custDataLst>
              <p:tags r:id="rId2"/>
            </p:custDataLst>
          </p:nvPr>
        </p:nvSpPr>
        <p:spPr>
          <a:xfrm>
            <a:off x="2010484" y="3368804"/>
            <a:ext cx="6537168" cy="584775"/>
          </a:xfrm>
          <a:prstGeom prst="rect">
            <a:avLst/>
          </a:prstGeom>
          <a:solidFill>
            <a:schemeClr val="tx1">
              <a:alpha val="0"/>
            </a:schemeClr>
          </a:solidFill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800">
                <a:solidFill>
                  <a:schemeClr val="bg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dist"/>
            <a:r>
              <a:rPr lang="zh-CN" altLang="en-US" sz="3200" spc="300" dirty="0">
                <a:solidFill>
                  <a:schemeClr val="accent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好好搭搭在线</a:t>
            </a:r>
            <a:endParaRPr lang="en-US" altLang="zh-CN" sz="3200" spc="300" dirty="0">
              <a:solidFill>
                <a:schemeClr val="accent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3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03297" y="1216533"/>
            <a:ext cx="8446883" cy="4613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了适应不同的需求，越来越多的台灯都增加了亮度调节功能。跟常见的风扇档位类似，低档位按键控制台灯发出较暗的灯光，高档位按键控制台灯发出较亮的灯光。而渐变台灯可以让灯光逐渐变亮或者变暗，而不是瞬间变亮或者变暗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由于电位计可以实现手动控制其输出值的大小，故本案例可以采用电位计模块和彩色LED模块来制作渐变台灯。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知电位器数值的取值范围是（0，4095），而彩色LED中红色、绿色和蓝色的颜色值范围是（0，255），前一个大约是后一个的16倍，因此可以新建一个变量“Light”，让其等于电位计数值除以16，将电位计的数值进行合理转换，让其符合彩色LED颜色值的要求，进而用于控制彩色LED的亮度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14432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84555" y="2159635"/>
            <a:ext cx="31838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可调台灯的程序示例：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36440" y="475615"/>
            <a:ext cx="5658485" cy="53879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52950" y="442595"/>
            <a:ext cx="4192905" cy="584136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884555" y="2071370"/>
            <a:ext cx="29667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可调节台灯，增加护眼模式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50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拓展与思考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4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09420" y="1837690"/>
            <a:ext cx="700024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 </a:t>
            </a: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根据渐变台灯的案例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你</a:t>
            </a: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是否可以自主尝试制作渐变小风扇</a:t>
            </a: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？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 </a:t>
            </a: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请你通过网页搜索或者其他方法，查找更多可渐变调节的物体，并探究其渐变调节的原理，与同伴分享你获得的新知识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-765979" y="2908947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6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1D9A78"/>
                    </a:gs>
                    <a:gs pos="43000">
                      <a:srgbClr val="8BC145"/>
                    </a:gs>
                  </a:gsLst>
                  <a:lin ang="10800000" scaled="1"/>
                </a:gra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  <a:endParaRPr kumimoji="0" lang="zh-CN" altLang="en-US" sz="16600" b="0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rgbClr val="1D9A78"/>
                  </a:gs>
                  <a:gs pos="43000">
                    <a:srgbClr val="8BC145"/>
                  </a:gs>
                </a:gsLst>
                <a:lin ang="10800000" scaled="1"/>
              </a:gra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583" y="2401115"/>
            <a:ext cx="56901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字魂35号-经典雅黑" panose="02000000000000000000" pitchFamily="2" charset="-122"/>
                <a:ea typeface="字魂35号-经典雅黑" panose="02000000000000000000" pitchFamily="2" charset="-122"/>
                <a:cs typeface="+mn-cs"/>
                <a:sym typeface="思源黑体" panose="020B0500000000000000" pitchFamily="34" charset="-122"/>
              </a:rPr>
              <a:t>谢谢观看</a:t>
            </a:r>
            <a:endParaRPr kumimoji="0" lang="zh-CN" alt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字魂35号-经典雅黑" panose="02000000000000000000" pitchFamily="2" charset="-122"/>
              <a:ea typeface="字魂35号-经典雅黑" panose="02000000000000000000" pitchFamily="2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11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/>
          <p:cNvSpPr/>
          <p:nvPr/>
        </p:nvSpPr>
        <p:spPr bwMode="auto">
          <a:xfrm>
            <a:off x="5935844" y="472698"/>
            <a:ext cx="6256156" cy="6385302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" name="矩形 13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blipFill>
            <a:blip r:embed="rId1"/>
            <a:stretch>
              <a:fillRect t="-57242" b="-5724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矩形 12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318096" y="2611830"/>
            <a:ext cx="2381772" cy="2190931"/>
            <a:chOff x="1470701" y="1821913"/>
            <a:chExt cx="3820826" cy="3607097"/>
          </a:xfrm>
        </p:grpSpPr>
        <p:sp>
          <p:nvSpPr>
            <p:cNvPr id="8" name="矩形 1"/>
            <p:cNvSpPr/>
            <p:nvPr/>
          </p:nvSpPr>
          <p:spPr>
            <a:xfrm>
              <a:off x="1470701" y="1821913"/>
              <a:ext cx="3820826" cy="36070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9" name="矩形 3"/>
            <p:cNvSpPr/>
            <p:nvPr/>
          </p:nvSpPr>
          <p:spPr>
            <a:xfrm>
              <a:off x="1470701" y="4952492"/>
              <a:ext cx="1339401" cy="47651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0" name="矩形 4"/>
            <p:cNvSpPr/>
            <p:nvPr/>
          </p:nvSpPr>
          <p:spPr>
            <a:xfrm>
              <a:off x="2810101" y="4952492"/>
              <a:ext cx="1566931" cy="4765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1" name="文本框 15"/>
            <p:cNvSpPr txBox="1"/>
            <p:nvPr/>
          </p:nvSpPr>
          <p:spPr>
            <a:xfrm>
              <a:off x="2019199" y="2196421"/>
              <a:ext cx="2723828" cy="2381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4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好好搭搭</a:t>
              </a:r>
              <a:endParaRPr kumimoji="0" lang="zh-CN" alt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4" name="文本框 17"/>
          <p:cNvSpPr txBox="1"/>
          <p:nvPr/>
        </p:nvSpPr>
        <p:spPr>
          <a:xfrm>
            <a:off x="5053965" y="2922905"/>
            <a:ext cx="5957570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    </a:t>
            </a:r>
            <a:r>
              <a:rPr lang="zh-CN" altLang="en-US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电位计的使用</a:t>
            </a:r>
            <a:endParaRPr lang="zh-CN" altLang="en-US" sz="44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  <a:p>
            <a:r>
              <a:rPr lang="en-US" altLang="zh-CN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   ——</a:t>
            </a:r>
            <a:r>
              <a:rPr lang="zh-CN" altLang="en-US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可调节台灯</a:t>
            </a:r>
            <a:endParaRPr lang="zh-CN" altLang="en-US" sz="44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9"/>
          <p:cNvSpPr/>
          <p:nvPr/>
        </p:nvSpPr>
        <p:spPr bwMode="auto">
          <a:xfrm>
            <a:off x="9554817" y="4268122"/>
            <a:ext cx="2637181" cy="2589877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0" y="0"/>
            <a:ext cx="10266691" cy="6858000"/>
            <a:chOff x="0" y="0"/>
            <a:chExt cx="10266691" cy="6858000"/>
          </a:xfrm>
        </p:grpSpPr>
        <p:sp>
          <p:nvSpPr>
            <p:cNvPr id="26" name="Freeform 9"/>
            <p:cNvSpPr/>
            <p:nvPr/>
          </p:nvSpPr>
          <p:spPr bwMode="auto">
            <a:xfrm rot="10800000">
              <a:off x="3550508" y="3175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dist"/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0" y="0"/>
              <a:ext cx="3550508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7" name="íślîḑê"/>
          <p:cNvGrpSpPr/>
          <p:nvPr/>
        </p:nvGrpSpPr>
        <p:grpSpPr>
          <a:xfrm>
            <a:off x="5060704" y="1224309"/>
            <a:ext cx="4494112" cy="776715"/>
            <a:chOff x="2070781" y="1670076"/>
            <a:chExt cx="3612877" cy="624412"/>
          </a:xfrm>
        </p:grpSpPr>
        <p:sp>
          <p:nvSpPr>
            <p:cNvPr id="21" name="ïş1îḓê"/>
            <p:cNvSpPr/>
            <p:nvPr/>
          </p:nvSpPr>
          <p:spPr>
            <a:xfrm>
              <a:off x="2070781" y="1670139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01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22" name="ïṣḷîḓe"/>
            <p:cNvSpPr/>
            <p:nvPr/>
          </p:nvSpPr>
          <p:spPr bwMode="auto">
            <a:xfrm>
              <a:off x="2763152" y="1670076"/>
              <a:ext cx="2920506" cy="558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情景描述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8" name="ïslidé"/>
          <p:cNvGrpSpPr/>
          <p:nvPr/>
        </p:nvGrpSpPr>
        <p:grpSpPr>
          <a:xfrm>
            <a:off x="5014984" y="2292786"/>
            <a:ext cx="4562690" cy="776637"/>
            <a:chOff x="2034026" y="2490855"/>
            <a:chExt cx="3668008" cy="624349"/>
          </a:xfrm>
        </p:grpSpPr>
        <p:sp>
          <p:nvSpPr>
            <p:cNvPr id="19" name="išḻíḋê"/>
            <p:cNvSpPr/>
            <p:nvPr/>
          </p:nvSpPr>
          <p:spPr>
            <a:xfrm>
              <a:off x="2034026" y="2490855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02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20" name="ïSľíḑe"/>
            <p:cNvSpPr/>
            <p:nvPr/>
          </p:nvSpPr>
          <p:spPr bwMode="auto">
            <a:xfrm>
              <a:off x="2781528" y="2564444"/>
              <a:ext cx="2920506" cy="480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知识与概念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9" name="ísļïďe"/>
          <p:cNvGrpSpPr/>
          <p:nvPr/>
        </p:nvGrpSpPr>
        <p:grpSpPr>
          <a:xfrm>
            <a:off x="5060651" y="3394360"/>
            <a:ext cx="4494164" cy="776637"/>
            <a:chOff x="2034026" y="3326376"/>
            <a:chExt cx="3612919" cy="624349"/>
          </a:xfrm>
        </p:grpSpPr>
        <p:sp>
          <p:nvSpPr>
            <p:cNvPr id="17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03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18" name="îśļïḑè"/>
            <p:cNvSpPr/>
            <p:nvPr/>
          </p:nvSpPr>
          <p:spPr bwMode="auto">
            <a:xfrm>
              <a:off x="2763151" y="3397923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作品制作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cxnSp>
        <p:nvCxnSpPr>
          <p:cNvPr id="11" name="直接连接符 19"/>
          <p:cNvCxnSpPr/>
          <p:nvPr/>
        </p:nvCxnSpPr>
        <p:spPr>
          <a:xfrm>
            <a:off x="6051164" y="2097330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20"/>
          <p:cNvCxnSpPr/>
          <p:nvPr/>
        </p:nvCxnSpPr>
        <p:spPr>
          <a:xfrm>
            <a:off x="6051164" y="3173984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1"/>
          <p:cNvCxnSpPr/>
          <p:nvPr/>
        </p:nvCxnSpPr>
        <p:spPr>
          <a:xfrm>
            <a:off x="6096831" y="424571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MH_Others_1"/>
          <p:cNvSpPr txBox="1"/>
          <p:nvPr>
            <p:custDataLst>
              <p:tags r:id="rId1"/>
            </p:custDataLst>
          </p:nvPr>
        </p:nvSpPr>
        <p:spPr>
          <a:xfrm>
            <a:off x="700179" y="2982026"/>
            <a:ext cx="2150150" cy="923290"/>
          </a:xfrm>
          <a:prstGeom prst="rect">
            <a:avLst/>
          </a:prstGeom>
          <a:noFill/>
        </p:spPr>
        <p:txBody>
          <a:bodyPr wrap="square" lIns="108000" tIns="0" rIns="0" bIns="0" rtlCol="0" anchor="ctr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思源黑体" panose="020B0500000000000000" pitchFamily="34" charset="-122"/>
              </a:rPr>
              <a:t>目录</a:t>
            </a:r>
            <a:endParaRPr kumimoji="0" lang="zh-CN" altLang="en-US" sz="60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黑体" panose="02010609060101010101" charset="-122"/>
              <a:ea typeface="黑体" panose="02010609060101010101" charset="-122"/>
              <a:cs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3" name="ísļïďe"/>
          <p:cNvGrpSpPr/>
          <p:nvPr/>
        </p:nvGrpSpPr>
        <p:grpSpPr>
          <a:xfrm>
            <a:off x="5060651" y="4598320"/>
            <a:ext cx="4448444" cy="776637"/>
            <a:chOff x="2034026" y="3326376"/>
            <a:chExt cx="3576164" cy="624349"/>
          </a:xfrm>
        </p:grpSpPr>
        <p:sp>
          <p:nvSpPr>
            <p:cNvPr id="4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04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5" name="îśļïḑè"/>
            <p:cNvSpPr/>
            <p:nvPr/>
          </p:nvSpPr>
          <p:spPr bwMode="auto">
            <a:xfrm>
              <a:off x="2726396" y="3390266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拓展与思考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cxnSp>
        <p:nvCxnSpPr>
          <p:cNvPr id="6" name="直接连接符 21"/>
          <p:cNvCxnSpPr/>
          <p:nvPr/>
        </p:nvCxnSpPr>
        <p:spPr>
          <a:xfrm>
            <a:off x="6051111" y="527568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情景描述</a:t>
            </a:r>
            <a:endParaRPr lang="zh-CN" altLang="en-US" sz="2800" spc="6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  <a:endParaRPr lang="en-US" sz="44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0394" y="474297"/>
            <a:ext cx="36580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1</a:t>
            </a:r>
            <a:endParaRPr lang="en-US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371090" y="2051050"/>
            <a:ext cx="645858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台灯是夜间学习的必备工具，它的光亮照射范围较小，一般的阅读台灯可以调整灯杆的高度、光照的方向和亮度，你知道哪些调节台灯亮度的方式？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8590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  <a:endParaRPr lang="zh-CN" altLang="en-US" sz="2800" spc="6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  <a:endParaRPr lang="en-US" sz="44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  <a:endParaRPr lang="en-US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84590" y="1853662"/>
            <a:ext cx="5579745" cy="3905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好搭BOX套件中的电位计是一种滑动变阻器（如</a:t>
            </a: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右图</a:t>
            </a: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所示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），可简称为“</a:t>
            </a: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滑杆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”，</a:t>
            </a: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通过改变电阻改变电压，进而控制输出数值的变化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电位计模块输出数值的取值范围是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（0，4095）。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290445" y="1127012"/>
            <a:ext cx="33026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电位计模块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780655" y="4072255"/>
            <a:ext cx="309499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电位器模块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11975" y="910590"/>
            <a:ext cx="4352290" cy="303974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  <a:endParaRPr lang="zh-CN" altLang="en-US" sz="2800" spc="6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  <a:endParaRPr lang="en-US" sz="44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  <a:endParaRPr lang="en-US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697711" y="2111875"/>
            <a:ext cx="52000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该指令可以读取电位计的输出值。</a:t>
            </a:r>
            <a:endParaRPr 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26196" y="2147382"/>
            <a:ext cx="2404110" cy="57414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88390" y="1263650"/>
            <a:ext cx="56838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第一步：搭建硬件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88389" y="1756004"/>
            <a:ext cx="7231745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将数码管模块、电位计模块、彩色LED模块放置于主控板上任意六边形区域，磁铁吸合；接着用USB线把主控板和计算机连接起来，然后打开主控板电源开关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84948" y="3383962"/>
            <a:ext cx="4238625" cy="302704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88390" y="1198892"/>
            <a:ext cx="56241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第二步：运行插件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88390" y="1670750"/>
            <a:ext cx="66040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打开“好好搭搭硬件下载”插件，确认插件程序显示“打开端口成功”。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88389" y="3357136"/>
            <a:ext cx="6788125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打开浏览器，登录“好好搭搭”网站；单击网站上方的“创作”按钮，在“创作模板”网页中选择“好搭BOX智能实验箱”模板，进入“模板项目页”；在“模板项目页”中单击网页右上角的“转到设计页”按钮，进入“好搭BOX编程设计页”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88390" y="2876062"/>
            <a:ext cx="56241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第三步：进入网站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86542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01471" y="2250122"/>
            <a:ext cx="439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读取电位器数值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81424" y="1144265"/>
            <a:ext cx="4349388" cy="2855683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PA" val="v5.1.0"/>
</p:tagLst>
</file>

<file path=ppt/tags/tag2.xml><?xml version="1.0" encoding="utf-8"?>
<p:tagLst xmlns:p="http://schemas.openxmlformats.org/presentationml/2006/main">
  <p:tag name="PA" val="v5.1.0"/>
</p:tagLst>
</file>

<file path=ppt/tags/tag3.xml><?xml version="1.0" encoding="utf-8"?>
<p:tagLst xmlns:p="http://schemas.openxmlformats.org/presentationml/2006/main">
  <p:tag name="MH" val="20161008230036"/>
  <p:tag name="MH_LIBRARY" val="CONTENTS"/>
  <p:tag name="MH_TYPE" val="OTHERS"/>
  <p:tag name="ID" val="553514"/>
</p:tagLst>
</file>

<file path=ppt/tags/tag4.xml><?xml version="1.0" encoding="utf-8"?>
<p:tagLst xmlns:p="http://schemas.openxmlformats.org/presentationml/2006/main">
  <p:tag name="PA" val="v5.1.0"/>
</p:tagLst>
</file>

<file path=ppt/tags/tag5.xml><?xml version="1.0" encoding="utf-8"?>
<p:tagLst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0E1D4189-C6CE-4E0A-8573-37DE6D2BCA2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内容列表"/>
  <p:tag name="ISPRINGCLOUDFOLDERID" val="0"/>
  <p:tag name="ISPRINGCLOUDFOLDERPATH" val="资源库"/>
  <p:tag name="ISPRING_OUTPUT_FOLDER" val="C:\Users\codi\Desktop"/>
  <p:tag name="ISPRING_PRESENTATION_TITLE" val="演示文稿2"/>
  <p:tag name="ISPRING_FIRST_PUBLI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978</Words>
  <Application>WPS 演示</Application>
  <PresentationFormat>宽屏</PresentationFormat>
  <Paragraphs>132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9" baseType="lpstr">
      <vt:lpstr>Arial</vt:lpstr>
      <vt:lpstr>宋体</vt:lpstr>
      <vt:lpstr>Wingdings</vt:lpstr>
      <vt:lpstr>思源黑体</vt:lpstr>
      <vt:lpstr>Open Sans</vt:lpstr>
      <vt:lpstr>黑体</vt:lpstr>
      <vt:lpstr>思源黑体 CN Heavy</vt:lpstr>
      <vt:lpstr>微软雅黑</vt:lpstr>
      <vt:lpstr>等线</vt:lpstr>
      <vt:lpstr>字魂35号-经典雅黑</vt:lpstr>
      <vt:lpstr>Arial Unicode MS</vt:lpstr>
      <vt:lpstr>Calibri Light</vt:lpstr>
      <vt:lpstr>Calibri</vt:lpstr>
      <vt:lpstr>Segoe Print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starl</cp:lastModifiedBy>
  <cp:revision>49</cp:revision>
  <dcterms:created xsi:type="dcterms:W3CDTF">2019-11-11T11:40:00Z</dcterms:created>
  <dcterms:modified xsi:type="dcterms:W3CDTF">2020-04-26T03:47:01Z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