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5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314" r:id="rId2"/>
    <p:sldId id="2316" r:id="rId3"/>
    <p:sldId id="2315" r:id="rId4"/>
    <p:sldId id="1489" r:id="rId5"/>
    <p:sldId id="2326" r:id="rId6"/>
    <p:sldId id="2338" r:id="rId7"/>
    <p:sldId id="2339" r:id="rId8"/>
    <p:sldId id="2327" r:id="rId9"/>
    <p:sldId id="2328" r:id="rId10"/>
    <p:sldId id="2329" r:id="rId11"/>
    <p:sldId id="2330" r:id="rId12"/>
    <p:sldId id="2353" r:id="rId13"/>
    <p:sldId id="2359" r:id="rId14"/>
    <p:sldId id="2323" r:id="rId15"/>
    <p:sldId id="2325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8"/>
    <p:restoredTop sz="96318" autoAdjust="0"/>
  </p:normalViewPr>
  <p:slideViewPr>
    <p:cSldViewPr snapToGrid="0">
      <p:cViewPr varScale="1">
        <p:scale>
          <a:sx n="106" d="100"/>
          <a:sy n="106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133F80-539D-4707-9841-183974CC1F85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A775D-D46C-46CC-AD07-85213D52E0F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5A775D-D46C-46CC-AD07-85213D52E0F3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15A775D-D46C-46CC-AD07-85213D52E0F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charset="-122"/>
                <a:ea typeface="等线" panose="02010600030101010101" charset="-122"/>
                <a:cs typeface="+mn-cs"/>
              </a:rPr>
              <a:t>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10600030101010101" charset="-122"/>
              <a:ea typeface="等线" panose="02010600030101010101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BA338-C754-4EDE-B0F7-9C541DAB2653}" type="datetimeFigureOut">
              <a:rPr lang="zh-CN" altLang="en-US" smtClean="0"/>
              <a:t>2020/4/24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E5F2F-2341-4894-9DB8-674B4B2A6DE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962107" y="3746763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600" dirty="0">
                <a:gradFill>
                  <a:gsLst>
                    <a:gs pos="0">
                      <a:schemeClr val="accent1"/>
                    </a:gs>
                    <a:gs pos="43000">
                      <a:schemeClr val="accent2"/>
                    </a:gs>
                  </a:gsLst>
                  <a:lin ang="10800000" scaled="1"/>
                </a:gradFill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770" y="2291715"/>
            <a:ext cx="6687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好搭</a:t>
            </a:r>
            <a:r>
              <a:rPr lang="en-US" altLang="zh-CN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BOX</a:t>
            </a:r>
            <a:r>
              <a:rPr lang="zh-CN" alt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智能实验箱</a:t>
            </a:r>
          </a:p>
        </p:txBody>
      </p:sp>
      <p:sp>
        <p:nvSpPr>
          <p:cNvPr id="10" name="PA-文本框 6"/>
          <p:cNvSpPr txBox="1"/>
          <p:nvPr>
            <p:custDataLst>
              <p:tags r:id="rId2"/>
            </p:custDataLst>
          </p:nvPr>
        </p:nvSpPr>
        <p:spPr>
          <a:xfrm>
            <a:off x="2010484" y="3368804"/>
            <a:ext cx="6537168" cy="584775"/>
          </a:xfrm>
          <a:prstGeom prst="rect">
            <a:avLst/>
          </a:prstGeom>
          <a:solidFill>
            <a:schemeClr val="tx1">
              <a:alpha val="0"/>
            </a:schemeClr>
          </a:solidFill>
          <a:effectLst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>
                <a:solidFill>
                  <a:schemeClr val="bg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defRPr>
            </a:lvl1pPr>
          </a:lstStyle>
          <a:p>
            <a:pPr algn="dist"/>
            <a:r>
              <a:rPr lang="zh-CN" altLang="en-US" sz="3200" spc="300" dirty="0">
                <a:solidFill>
                  <a:schemeClr val="accent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好好搭搭在线</a:t>
            </a:r>
            <a:endParaRPr lang="en-US" altLang="zh-CN" sz="3200" spc="300" dirty="0">
              <a:solidFill>
                <a:schemeClr val="accent1"/>
              </a:solidFill>
              <a:latin typeface="黑体" panose="02010609060101010101" charset="-122"/>
              <a:ea typeface="黑体" panose="02010609060101010101" charset="-122"/>
              <a:sym typeface="思源黑体" panose="020B0500000000000000" pitchFamily="34" charset="-122"/>
            </a:endParaRPr>
          </a:p>
        </p:txBody>
      </p:sp>
      <p:sp>
        <p:nvSpPr>
          <p:cNvPr id="13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86542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628255" y="2195195"/>
            <a:ext cx="439610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观察一下输出不同，风扇的</a:t>
            </a: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旋转状态分别是怎么样的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195" y="1561465"/>
            <a:ext cx="6313170" cy="314134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8965" y="353695"/>
            <a:ext cx="3740785" cy="56324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26440" y="2461260"/>
            <a:ext cx="2827655" cy="581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红外遥控开关风扇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14432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4276" y="2159635"/>
            <a:ext cx="4083113" cy="1422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我们在遥控开关风扇的程序基础上，还需要新建一个变量“Num”,用于标记电风扇的档位。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48314" y="1172612"/>
            <a:ext cx="2501454" cy="451277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720" y="95885"/>
            <a:ext cx="3238526" cy="644271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506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拓展与思考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4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709420" y="1837690"/>
            <a:ext cx="7000240" cy="3351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除了用LED的亮灭来显示风扇的状态，你是否还能用其他工具来表示风扇的亮灭状态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24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风扇不仅有“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睡眠模式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”，</a:t>
            </a:r>
            <a:r>
              <a:rPr sz="24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还可以有定时功能。打开风扇之后，可以设定一个时间，时间一到，风扇会自动停止工作</a:t>
            </a:r>
            <a:r>
              <a:rPr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编写一个程序来达成这个功能。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9"/>
          <p:cNvSpPr/>
          <p:nvPr/>
        </p:nvSpPr>
        <p:spPr bwMode="auto">
          <a:xfrm>
            <a:off x="5475817" y="3175"/>
            <a:ext cx="6716183" cy="6854825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3" name="Freeform 9"/>
          <p:cNvSpPr/>
          <p:nvPr/>
        </p:nvSpPr>
        <p:spPr bwMode="auto">
          <a:xfrm>
            <a:off x="8905461" y="3630414"/>
            <a:ext cx="3286538" cy="3227586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sp>
        <p:nvSpPr>
          <p:cNvPr id="7" name="文本框 9"/>
          <p:cNvSpPr txBox="1"/>
          <p:nvPr/>
        </p:nvSpPr>
        <p:spPr>
          <a:xfrm>
            <a:off x="-765979" y="2908947"/>
            <a:ext cx="243686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6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1D9A78"/>
                    </a:gs>
                    <a:gs pos="43000">
                      <a:srgbClr val="8BC145"/>
                    </a:gs>
                  </a:gsLst>
                  <a:lin ang="10800000" scaled="1"/>
                </a:gra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Open Sans" charset="0"/>
                <a:sym typeface="思源黑体" panose="020B0500000000000000" pitchFamily="34" charset="-122"/>
              </a:rPr>
              <a:t>“</a:t>
            </a:r>
          </a:p>
        </p:txBody>
      </p:sp>
      <p:sp>
        <p:nvSpPr>
          <p:cNvPr id="8" name="半闭框 6"/>
          <p:cNvSpPr/>
          <p:nvPr/>
        </p:nvSpPr>
        <p:spPr>
          <a:xfrm rot="5400000">
            <a:off x="7642979" y="1662031"/>
            <a:ext cx="809804" cy="776251"/>
          </a:xfrm>
          <a:prstGeom prst="halfFrame">
            <a:avLst>
              <a:gd name="adj1" fmla="val 5058"/>
              <a:gd name="adj2" fmla="val 448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思源黑体" panose="020B0500000000000000" pitchFamily="34" charset="-122"/>
              <a:ea typeface="思源黑体" panose="020B0500000000000000" pitchFamily="34" charset="-122"/>
              <a:cs typeface="+mn-cs"/>
              <a:sym typeface="思源黑体" panose="020B0500000000000000" pitchFamily="34" charset="-122"/>
            </a:endParaRPr>
          </a:p>
        </p:txBody>
      </p:sp>
      <p:sp>
        <p:nvSpPr>
          <p:cNvPr id="9" name="PA-矩形 3"/>
          <p:cNvSpPr/>
          <p:nvPr>
            <p:custDataLst>
              <p:tags r:id="rId1"/>
            </p:custDataLst>
          </p:nvPr>
        </p:nvSpPr>
        <p:spPr>
          <a:xfrm>
            <a:off x="1969583" y="2401115"/>
            <a:ext cx="569017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di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字魂35号-经典雅黑" panose="02000000000000000000" pitchFamily="2" charset="-122"/>
                <a:ea typeface="字魂35号-经典雅黑" panose="02000000000000000000" pitchFamily="2" charset="-122"/>
                <a:cs typeface="+mn-cs"/>
                <a:sym typeface="思源黑体" panose="020B0500000000000000" pitchFamily="34" charset="-122"/>
              </a:rPr>
              <a:t>谢谢观看</a:t>
            </a:r>
          </a:p>
        </p:txBody>
      </p:sp>
      <p:sp>
        <p:nvSpPr>
          <p:cNvPr id="11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"/>
          <p:cNvSpPr/>
          <p:nvPr/>
        </p:nvSpPr>
        <p:spPr bwMode="auto">
          <a:xfrm>
            <a:off x="5935844" y="472698"/>
            <a:ext cx="6256156" cy="6385302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solidFill>
            <a:schemeClr val="bg1">
              <a:lumMod val="95000"/>
              <a:alpha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2" name="矩形 13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blipFill>
            <a:blip r:embed="rId3"/>
            <a:stretch>
              <a:fillRect t="-57242" b="-57242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3" name="矩形 12"/>
          <p:cNvSpPr/>
          <p:nvPr/>
        </p:nvSpPr>
        <p:spPr>
          <a:xfrm>
            <a:off x="0" y="1815548"/>
            <a:ext cx="12192000" cy="3783496"/>
          </a:xfrm>
          <a:prstGeom prst="rect">
            <a:avLst/>
          </a:prstGeom>
          <a:solidFill>
            <a:schemeClr val="accent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黑体" panose="020B0500000000000000" pitchFamily="34" charset="-122"/>
              <a:ea typeface="思源黑体" panose="020B0500000000000000" pitchFamily="34" charset="-122"/>
              <a:sym typeface="思源黑体" panose="020B0500000000000000" pitchFamily="34" charset="-122"/>
            </a:endParaRPr>
          </a:p>
        </p:txBody>
      </p:sp>
      <p:sp>
        <p:nvSpPr>
          <p:cNvPr id="4" name="椭圆 5"/>
          <p:cNvSpPr/>
          <p:nvPr/>
        </p:nvSpPr>
        <p:spPr>
          <a:xfrm>
            <a:off x="452451" y="426058"/>
            <a:ext cx="551745" cy="551745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318096" y="2611830"/>
            <a:ext cx="2381772" cy="2190931"/>
            <a:chOff x="1470701" y="1821913"/>
            <a:chExt cx="3820826" cy="3607097"/>
          </a:xfrm>
        </p:grpSpPr>
        <p:sp>
          <p:nvSpPr>
            <p:cNvPr id="8" name="矩形 1"/>
            <p:cNvSpPr/>
            <p:nvPr/>
          </p:nvSpPr>
          <p:spPr>
            <a:xfrm>
              <a:off x="1470701" y="1821913"/>
              <a:ext cx="3820826" cy="360709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9" name="矩形 3"/>
            <p:cNvSpPr/>
            <p:nvPr/>
          </p:nvSpPr>
          <p:spPr>
            <a:xfrm>
              <a:off x="1470701" y="4952492"/>
              <a:ext cx="1339401" cy="476518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0" name="矩形 4"/>
            <p:cNvSpPr/>
            <p:nvPr/>
          </p:nvSpPr>
          <p:spPr>
            <a:xfrm>
              <a:off x="2810101" y="4952492"/>
              <a:ext cx="1566931" cy="47651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11" name="文本框 15"/>
            <p:cNvSpPr txBox="1"/>
            <p:nvPr/>
          </p:nvSpPr>
          <p:spPr>
            <a:xfrm>
              <a:off x="2019199" y="2196421"/>
              <a:ext cx="2723828" cy="2381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4400" b="0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好好搭搭</a:t>
              </a:r>
              <a:endParaRPr kumimoji="0" lang="zh-CN" altLang="en-US" sz="4800" b="0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14" name="文本框 17"/>
          <p:cNvSpPr txBox="1"/>
          <p:nvPr/>
        </p:nvSpPr>
        <p:spPr>
          <a:xfrm>
            <a:off x="5053965" y="2922905"/>
            <a:ext cx="5957570" cy="1445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电机模块的使用</a:t>
            </a:r>
          </a:p>
          <a:p>
            <a:r>
              <a:rPr lang="en-US" altLang="zh-CN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     ——</a:t>
            </a:r>
            <a:r>
              <a:rPr lang="zh-CN" altLang="en-US" sz="44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遥控风扇</a:t>
            </a: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7034" y="306689"/>
            <a:ext cx="1946275" cy="67111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9"/>
          <p:cNvSpPr/>
          <p:nvPr/>
        </p:nvSpPr>
        <p:spPr bwMode="auto">
          <a:xfrm>
            <a:off x="9554817" y="4268122"/>
            <a:ext cx="2637181" cy="2589877"/>
          </a:xfrm>
          <a:custGeom>
            <a:avLst/>
            <a:gdLst>
              <a:gd name="T0" fmla="*/ 1295 w 1295"/>
              <a:gd name="T1" fmla="*/ 1062 h 1062"/>
              <a:gd name="T2" fmla="*/ 1295 w 1295"/>
              <a:gd name="T3" fmla="*/ 0 h 1062"/>
              <a:gd name="T4" fmla="*/ 1081 w 1295"/>
              <a:gd name="T5" fmla="*/ 163 h 1062"/>
              <a:gd name="T6" fmla="*/ 878 w 1295"/>
              <a:gd name="T7" fmla="*/ 281 h 1062"/>
              <a:gd name="T8" fmla="*/ 641 w 1295"/>
              <a:gd name="T9" fmla="*/ 438 h 1062"/>
              <a:gd name="T10" fmla="*/ 274 w 1295"/>
              <a:gd name="T11" fmla="*/ 590 h 1062"/>
              <a:gd name="T12" fmla="*/ 45 w 1295"/>
              <a:gd name="T13" fmla="*/ 979 h 1062"/>
              <a:gd name="T14" fmla="*/ 0 w 1295"/>
              <a:gd name="T15" fmla="*/ 1062 h 1062"/>
              <a:gd name="T16" fmla="*/ 1295 w 1295"/>
              <a:gd name="T17" fmla="*/ 1062 h 10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95" h="1062">
                <a:moveTo>
                  <a:pt x="1295" y="1062"/>
                </a:moveTo>
                <a:cubicBezTo>
                  <a:pt x="1295" y="0"/>
                  <a:pt x="1295" y="0"/>
                  <a:pt x="1295" y="0"/>
                </a:cubicBezTo>
                <a:cubicBezTo>
                  <a:pt x="1176" y="15"/>
                  <a:pt x="1104" y="111"/>
                  <a:pt x="1081" y="163"/>
                </a:cubicBezTo>
                <a:cubicBezTo>
                  <a:pt x="1045" y="243"/>
                  <a:pt x="985" y="294"/>
                  <a:pt x="878" y="281"/>
                </a:cubicBezTo>
                <a:cubicBezTo>
                  <a:pt x="771" y="268"/>
                  <a:pt x="707" y="299"/>
                  <a:pt x="641" y="438"/>
                </a:cubicBezTo>
                <a:cubicBezTo>
                  <a:pt x="582" y="560"/>
                  <a:pt x="520" y="531"/>
                  <a:pt x="274" y="590"/>
                </a:cubicBezTo>
                <a:cubicBezTo>
                  <a:pt x="28" y="649"/>
                  <a:pt x="96" y="812"/>
                  <a:pt x="45" y="979"/>
                </a:cubicBezTo>
                <a:cubicBezTo>
                  <a:pt x="35" y="1011"/>
                  <a:pt x="19" y="1038"/>
                  <a:pt x="0" y="1062"/>
                </a:cubicBezTo>
                <a:lnTo>
                  <a:pt x="1295" y="1062"/>
                </a:lnTo>
                <a:close/>
              </a:path>
            </a:pathLst>
          </a:cu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en-US" sz="1400" b="1">
              <a:latin typeface="思源黑体" panose="020B0500000000000000" pitchFamily="34" charset="-122"/>
              <a:ea typeface="思源黑体" panose="020B0500000000000000" pitchFamily="34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32" name="组合 31"/>
          <p:cNvGrpSpPr/>
          <p:nvPr/>
        </p:nvGrpSpPr>
        <p:grpSpPr>
          <a:xfrm>
            <a:off x="0" y="0"/>
            <a:ext cx="10266691" cy="6858000"/>
            <a:chOff x="0" y="0"/>
            <a:chExt cx="10266691" cy="6858000"/>
          </a:xfrm>
        </p:grpSpPr>
        <p:sp>
          <p:nvSpPr>
            <p:cNvPr id="26" name="Freeform 9"/>
            <p:cNvSpPr/>
            <p:nvPr/>
          </p:nvSpPr>
          <p:spPr bwMode="auto">
            <a:xfrm rot="10800000">
              <a:off x="3550508" y="3175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algn="dist"/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0" y="0"/>
              <a:ext cx="3550508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grpSp>
        <p:nvGrpSpPr>
          <p:cNvPr id="7" name="íślîḑê"/>
          <p:cNvGrpSpPr/>
          <p:nvPr/>
        </p:nvGrpSpPr>
        <p:grpSpPr>
          <a:xfrm>
            <a:off x="5060704" y="1224309"/>
            <a:ext cx="4494112" cy="776715"/>
            <a:chOff x="2070781" y="1670076"/>
            <a:chExt cx="3612877" cy="624412"/>
          </a:xfrm>
        </p:grpSpPr>
        <p:sp>
          <p:nvSpPr>
            <p:cNvPr id="21" name="ïş1îḓê"/>
            <p:cNvSpPr/>
            <p:nvPr/>
          </p:nvSpPr>
          <p:spPr>
            <a:xfrm>
              <a:off x="2070781" y="1670139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01</a:t>
              </a:r>
            </a:p>
          </p:txBody>
        </p:sp>
        <p:sp>
          <p:nvSpPr>
            <p:cNvPr id="22" name="ïṣḷîḓe"/>
            <p:cNvSpPr/>
            <p:nvPr/>
          </p:nvSpPr>
          <p:spPr bwMode="auto">
            <a:xfrm>
              <a:off x="2763152" y="1670076"/>
              <a:ext cx="2920506" cy="558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情景描述</a:t>
              </a:r>
            </a:p>
          </p:txBody>
        </p:sp>
      </p:grpSp>
      <p:grpSp>
        <p:nvGrpSpPr>
          <p:cNvPr id="8" name="ïslidé"/>
          <p:cNvGrpSpPr/>
          <p:nvPr/>
        </p:nvGrpSpPr>
        <p:grpSpPr>
          <a:xfrm>
            <a:off x="5014984" y="2292786"/>
            <a:ext cx="4562690" cy="776637"/>
            <a:chOff x="2034026" y="2490855"/>
            <a:chExt cx="3668008" cy="624349"/>
          </a:xfrm>
        </p:grpSpPr>
        <p:sp>
          <p:nvSpPr>
            <p:cNvPr id="19" name="išḻíḋê"/>
            <p:cNvSpPr/>
            <p:nvPr/>
          </p:nvSpPr>
          <p:spPr>
            <a:xfrm>
              <a:off x="2034026" y="2490855"/>
              <a:ext cx="624349" cy="624349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02</a:t>
              </a:r>
            </a:p>
          </p:txBody>
        </p:sp>
        <p:sp>
          <p:nvSpPr>
            <p:cNvPr id="20" name="ïSľíḑe"/>
            <p:cNvSpPr/>
            <p:nvPr/>
          </p:nvSpPr>
          <p:spPr bwMode="auto">
            <a:xfrm>
              <a:off x="2781528" y="2564444"/>
              <a:ext cx="2920506" cy="4803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知识与概念</a:t>
              </a:r>
            </a:p>
          </p:txBody>
        </p:sp>
      </p:grpSp>
      <p:grpSp>
        <p:nvGrpSpPr>
          <p:cNvPr id="9" name="ísļïďe"/>
          <p:cNvGrpSpPr/>
          <p:nvPr/>
        </p:nvGrpSpPr>
        <p:grpSpPr>
          <a:xfrm>
            <a:off x="5060651" y="3394360"/>
            <a:ext cx="4494164" cy="776637"/>
            <a:chOff x="2034026" y="3326376"/>
            <a:chExt cx="3612919" cy="624349"/>
          </a:xfrm>
        </p:grpSpPr>
        <p:sp>
          <p:nvSpPr>
            <p:cNvPr id="17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03</a:t>
              </a:r>
            </a:p>
          </p:txBody>
        </p:sp>
        <p:sp>
          <p:nvSpPr>
            <p:cNvPr id="18" name="îśļïḑè"/>
            <p:cNvSpPr/>
            <p:nvPr/>
          </p:nvSpPr>
          <p:spPr bwMode="auto">
            <a:xfrm>
              <a:off x="2763151" y="3397923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作品制作</a:t>
              </a:r>
            </a:p>
          </p:txBody>
        </p:sp>
      </p:grpSp>
      <p:cxnSp>
        <p:nvCxnSpPr>
          <p:cNvPr id="11" name="直接连接符 19"/>
          <p:cNvCxnSpPr/>
          <p:nvPr/>
        </p:nvCxnSpPr>
        <p:spPr>
          <a:xfrm>
            <a:off x="6051164" y="2097330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20"/>
          <p:cNvCxnSpPr/>
          <p:nvPr/>
        </p:nvCxnSpPr>
        <p:spPr>
          <a:xfrm>
            <a:off x="6051164" y="3173984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21"/>
          <p:cNvCxnSpPr/>
          <p:nvPr/>
        </p:nvCxnSpPr>
        <p:spPr>
          <a:xfrm>
            <a:off x="6096831" y="424571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MH_Others_1"/>
          <p:cNvSpPr txBox="1"/>
          <p:nvPr>
            <p:custDataLst>
              <p:tags r:id="rId1"/>
            </p:custDataLst>
          </p:nvPr>
        </p:nvSpPr>
        <p:spPr>
          <a:xfrm>
            <a:off x="700179" y="2982026"/>
            <a:ext cx="2150150" cy="923290"/>
          </a:xfrm>
          <a:prstGeom prst="rect">
            <a:avLst/>
          </a:prstGeom>
          <a:noFill/>
        </p:spPr>
        <p:txBody>
          <a:bodyPr wrap="square" lIns="108000" tIns="0" rIns="0" bIns="0" rtlCol="0" anchor="ctr" anchorCtr="0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60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黑体" panose="02010609060101010101" charset="-122"/>
                <a:ea typeface="黑体" panose="02010609060101010101" charset="-122"/>
                <a:cs typeface="微软雅黑" panose="020B0503020204020204" pitchFamily="34" charset="-122"/>
                <a:sym typeface="思源黑体" panose="020B0500000000000000" pitchFamily="34" charset="-122"/>
              </a:rPr>
              <a:t>目录</a:t>
            </a:r>
          </a:p>
        </p:txBody>
      </p:sp>
      <p:grpSp>
        <p:nvGrpSpPr>
          <p:cNvPr id="3" name="ísļïďe"/>
          <p:cNvGrpSpPr/>
          <p:nvPr/>
        </p:nvGrpSpPr>
        <p:grpSpPr>
          <a:xfrm>
            <a:off x="5060651" y="4598320"/>
            <a:ext cx="4448444" cy="776637"/>
            <a:chOff x="2034026" y="3326376"/>
            <a:chExt cx="3576164" cy="624349"/>
          </a:xfrm>
        </p:grpSpPr>
        <p:sp>
          <p:nvSpPr>
            <p:cNvPr id="4" name="íšḻídè"/>
            <p:cNvSpPr/>
            <p:nvPr/>
          </p:nvSpPr>
          <p:spPr>
            <a:xfrm>
              <a:off x="2034026" y="3326376"/>
              <a:ext cx="624349" cy="624349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04</a:t>
              </a:r>
            </a:p>
          </p:txBody>
        </p:sp>
        <p:sp>
          <p:nvSpPr>
            <p:cNvPr id="5" name="îśļïḑè"/>
            <p:cNvSpPr/>
            <p:nvPr/>
          </p:nvSpPr>
          <p:spPr bwMode="auto">
            <a:xfrm>
              <a:off x="2726396" y="3390266"/>
              <a:ext cx="2883794" cy="480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dist">
                <a:lnSpc>
                  <a:spcPct val="120000"/>
                </a:lnSpc>
              </a:pPr>
              <a:r>
                <a:rPr lang="zh-CN" altLang="en-US" sz="3200" spc="1200" dirty="0">
                  <a:latin typeface="黑体" panose="02010609060101010101" charset="-122"/>
                  <a:ea typeface="黑体" panose="02010609060101010101" charset="-122"/>
                  <a:sym typeface="思源黑体" panose="020B0500000000000000" pitchFamily="34" charset="-122"/>
                </a:rPr>
                <a:t>拓展与思考</a:t>
              </a:r>
            </a:p>
          </p:txBody>
        </p:sp>
      </p:grpSp>
      <p:cxnSp>
        <p:nvCxnSpPr>
          <p:cNvPr id="6" name="直接连接符 21"/>
          <p:cNvCxnSpPr/>
          <p:nvPr/>
        </p:nvCxnSpPr>
        <p:spPr>
          <a:xfrm>
            <a:off x="6051111" y="5275683"/>
            <a:ext cx="3503651" cy="0"/>
          </a:xfrm>
          <a:prstGeom prst="line">
            <a:avLst/>
          </a:prstGeom>
          <a:ln w="31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情景描述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0394" y="474297"/>
            <a:ext cx="365806" cy="52322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1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86200" y="1428115"/>
            <a:ext cx="7655820" cy="3905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1829年，一个叫詹姆斯·拜伦的美国人从钟表的结构中受到启发，发明了一种可以固定在天花板上，用发条驱动的机械风扇。这种风扇转动扇叶带来的徐徐凉风使人感到欣喜，但得爬上梯子去上发条，很麻烦。然而随着技术的发展，风扇不仅越来越美观简便，而且功能也越来越强大，甚至是非常智能。今天我们便要尝试创造属于自己的遥控风扇。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88389" y="1294130"/>
            <a:ext cx="7005409" cy="961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0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要制作遥控风扇，不仅需要红外遥控装置，还需要有风扇叶、驱动风扇叶转动的电机，下面我们来认识一个新模块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1737" y="3206115"/>
            <a:ext cx="3199765" cy="235775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19811" y="1918964"/>
            <a:ext cx="5278120" cy="4192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电机，也叫“</a:t>
            </a:r>
            <a:r>
              <a:rPr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马达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”，</a:t>
            </a:r>
            <a:r>
              <a:rPr sz="2000" dirty="0" err="1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是依据电磁感应原理将电能转换为机械能的一种装置，很多常用电器和机械的动力源都是各种各样的电机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。</a:t>
            </a:r>
            <a:endParaRPr lang="en-US" altLang="zh-CN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电机根据输入电源的不同，可以分为使用直流电的直流电机、使用交流电的交流电机。好搭BOX套件中的电机就是一种直流电机，能够将输入的直流电能转换为机械能，可以带动套件中的风扇叶旋转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860040" y="1350010"/>
            <a:ext cx="330263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微软雅黑" panose="020B0503020204020204" pitchFamily="34" charset="-122"/>
                <a:ea typeface="微软雅黑" panose="020B0503020204020204" pitchFamily="34" charset="-122"/>
              </a:rPr>
              <a:t>电机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97015" y="553720"/>
            <a:ext cx="3986530" cy="293751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7959090" y="3761740"/>
            <a:ext cx="309499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>
                <a:latin typeface="微软雅黑" panose="020B0503020204020204" pitchFamily="34" charset="-122"/>
                <a:ea typeface="微软雅黑" panose="020B0503020204020204" pitchFamily="34" charset="-122"/>
              </a:rPr>
              <a:t>电机和风扇叶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algn="r" defTabSz="914400"/>
            <a:endParaRPr lang="zh-CN" altLang="en-US" sz="1400" b="1" dirty="0"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 dirty="0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4041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spc="600" dirty="0">
                <a:solidFill>
                  <a:schemeClr val="tx1">
                    <a:lumMod val="75000"/>
                    <a:lumOff val="25000"/>
                  </a:scheme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知识与概念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6597091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思源黑体" panose="020B0500000000000000" pitchFamily="34" charset="-122"/>
                <a:ea typeface="思源黑体" panose="020B0500000000000000" pitchFamily="34" charset="-122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2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4354718" y="1958975"/>
            <a:ext cx="6790168" cy="16890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4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使用这个指令可以设置电机的输出值。默认输出值是“150”；通过单击下拉列表，可以设置电机的输出值，它的取值范围是（-255，255）。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991" y="2150024"/>
            <a:ext cx="3162790" cy="61849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8390" y="1198251"/>
            <a:ext cx="5683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第一步：搭建硬件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88390" y="1658626"/>
            <a:ext cx="7168370" cy="14229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将单色LED模块、数码管模块、红外接收模块放以及电机模块置于主控板上，并把风扇页安装到电机模块上；接着用USB线把主控板和计算机连接起来，打开主控板电源开关。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496" y="3252590"/>
            <a:ext cx="4369289" cy="3133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椭圆 5"/>
          <p:cNvSpPr/>
          <p:nvPr/>
        </p:nvSpPr>
        <p:spPr>
          <a:xfrm>
            <a:off x="405123" y="442851"/>
            <a:ext cx="596348" cy="596348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10800000" scaled="1"/>
            <a:tileRect/>
          </a:gradFill>
          <a:ln>
            <a:noFill/>
          </a:ln>
          <a:effectLst>
            <a:outerShdw blurRad="762000" dist="2540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360000" bIns="45720" numCol="1" spcCol="0" rtlCol="0" fromWordArt="0" anchor="ctr" anchorCtr="0" forceAA="0" compatLnSpc="1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黑体" panose="02010609060101010101" charset="-122"/>
              <a:ea typeface="黑体" panose="02010609060101010101" charset="-122"/>
              <a:cs typeface="Open Sans" charset="0"/>
              <a:sym typeface="思源黑体" panose="020B0500000000000000" pitchFamily="34" charset="-122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0" y="96067"/>
            <a:ext cx="12192000" cy="6854825"/>
            <a:chOff x="0" y="96067"/>
            <a:chExt cx="12192000" cy="6854825"/>
          </a:xfrm>
        </p:grpSpPr>
        <p:sp>
          <p:nvSpPr>
            <p:cNvPr id="21" name="Freeform 9"/>
            <p:cNvSpPr/>
            <p:nvPr/>
          </p:nvSpPr>
          <p:spPr bwMode="auto">
            <a:xfrm>
              <a:off x="5475817" y="96067"/>
              <a:ext cx="6716183" cy="6854825"/>
            </a:xfrm>
            <a:custGeom>
              <a:avLst/>
              <a:gdLst>
                <a:gd name="T0" fmla="*/ 1295 w 1295"/>
                <a:gd name="T1" fmla="*/ 1062 h 1062"/>
                <a:gd name="T2" fmla="*/ 1295 w 1295"/>
                <a:gd name="T3" fmla="*/ 0 h 1062"/>
                <a:gd name="T4" fmla="*/ 1081 w 1295"/>
                <a:gd name="T5" fmla="*/ 163 h 1062"/>
                <a:gd name="T6" fmla="*/ 878 w 1295"/>
                <a:gd name="T7" fmla="*/ 281 h 1062"/>
                <a:gd name="T8" fmla="*/ 641 w 1295"/>
                <a:gd name="T9" fmla="*/ 438 h 1062"/>
                <a:gd name="T10" fmla="*/ 274 w 1295"/>
                <a:gd name="T11" fmla="*/ 590 h 1062"/>
                <a:gd name="T12" fmla="*/ 45 w 1295"/>
                <a:gd name="T13" fmla="*/ 979 h 1062"/>
                <a:gd name="T14" fmla="*/ 0 w 1295"/>
                <a:gd name="T15" fmla="*/ 1062 h 1062"/>
                <a:gd name="T16" fmla="*/ 1295 w 1295"/>
                <a:gd name="T17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5" h="1062">
                  <a:moveTo>
                    <a:pt x="1295" y="1062"/>
                  </a:moveTo>
                  <a:cubicBezTo>
                    <a:pt x="1295" y="0"/>
                    <a:pt x="1295" y="0"/>
                    <a:pt x="1295" y="0"/>
                  </a:cubicBezTo>
                  <a:cubicBezTo>
                    <a:pt x="1176" y="15"/>
                    <a:pt x="1104" y="111"/>
                    <a:pt x="1081" y="163"/>
                  </a:cubicBezTo>
                  <a:cubicBezTo>
                    <a:pt x="1045" y="243"/>
                    <a:pt x="985" y="294"/>
                    <a:pt x="878" y="281"/>
                  </a:cubicBezTo>
                  <a:cubicBezTo>
                    <a:pt x="771" y="268"/>
                    <a:pt x="707" y="299"/>
                    <a:pt x="641" y="438"/>
                  </a:cubicBezTo>
                  <a:cubicBezTo>
                    <a:pt x="582" y="560"/>
                    <a:pt x="520" y="531"/>
                    <a:pt x="274" y="590"/>
                  </a:cubicBezTo>
                  <a:cubicBezTo>
                    <a:pt x="28" y="649"/>
                    <a:pt x="96" y="812"/>
                    <a:pt x="45" y="979"/>
                  </a:cubicBezTo>
                  <a:cubicBezTo>
                    <a:pt x="35" y="1011"/>
                    <a:pt x="19" y="1038"/>
                    <a:pt x="0" y="1062"/>
                  </a:cubicBezTo>
                  <a:lnTo>
                    <a:pt x="1295" y="1062"/>
                  </a:lnTo>
                  <a:close/>
                </a:path>
              </a:pathLst>
            </a:custGeom>
            <a:solidFill>
              <a:schemeClr val="bg1">
                <a:lumMod val="95000"/>
                <a:alpha val="5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  <p:sp>
          <p:nvSpPr>
            <p:cNvPr id="23" name="矩形 12"/>
            <p:cNvSpPr/>
            <p:nvPr/>
          </p:nvSpPr>
          <p:spPr>
            <a:xfrm>
              <a:off x="0" y="6626213"/>
              <a:ext cx="12192000" cy="324679"/>
            </a:xfrm>
            <a:prstGeom prst="rect">
              <a:avLst/>
            </a:pr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endParaRPr>
            </a:p>
          </p:txBody>
        </p:sp>
      </p:grpSp>
      <p:sp>
        <p:nvSpPr>
          <p:cNvPr id="24" name="文本框 17"/>
          <p:cNvSpPr txBox="1"/>
          <p:nvPr/>
        </p:nvSpPr>
        <p:spPr>
          <a:xfrm>
            <a:off x="1088390" y="474345"/>
            <a:ext cx="238633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800" spc="600" dirty="0">
                <a:solidFill>
                  <a:prstClr val="black">
                    <a:lumMod val="75000"/>
                    <a:lumOff val="25000"/>
                  </a:prstClr>
                </a:solidFill>
                <a:latin typeface="黑体" panose="02010609060101010101" charset="-122"/>
                <a:ea typeface="黑体" panose="02010609060101010101" charset="-122"/>
                <a:sym typeface="思源黑体" panose="020B0500000000000000" pitchFamily="34" charset="-122"/>
              </a:rPr>
              <a:t>作品制作</a:t>
            </a:r>
          </a:p>
        </p:txBody>
      </p:sp>
      <p:sp>
        <p:nvSpPr>
          <p:cNvPr id="9" name="TextBox 10"/>
          <p:cNvSpPr txBox="1"/>
          <p:nvPr/>
        </p:nvSpPr>
        <p:spPr>
          <a:xfrm>
            <a:off x="5864936" y="2336809"/>
            <a:ext cx="848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思源黑体" panose="020B0500000000000000" pitchFamily="34" charset="-122"/>
                <a:ea typeface="思源黑体" panose="020B0500000000000000" pitchFamily="34" charset="-122"/>
                <a:cs typeface="+mn-cs"/>
                <a:sym typeface="思源黑体" panose="020B0500000000000000" pitchFamily="34" charset="-122"/>
              </a:rPr>
              <a:t>02</a:t>
            </a:r>
          </a:p>
        </p:txBody>
      </p:sp>
      <p:sp>
        <p:nvSpPr>
          <p:cNvPr id="25" name="TextBox 74"/>
          <p:cNvSpPr txBox="1"/>
          <p:nvPr/>
        </p:nvSpPr>
        <p:spPr>
          <a:xfrm>
            <a:off x="522005" y="475547"/>
            <a:ext cx="362585" cy="521970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黑体" panose="02010609060101010101" charset="-122"/>
                <a:ea typeface="黑体" panose="02010609060101010101" charset="-122"/>
                <a:cs typeface="+mn-cs"/>
                <a:sym typeface="思源黑体" panose="020B0500000000000000" pitchFamily="34" charset="-122"/>
              </a:rPr>
              <a:t>3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89051" y="1198892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第二步：运行插件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88390" y="1738144"/>
            <a:ext cx="66040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打开“好好搭搭硬件下载”插件，确认插件程序显示“打开端口成功”。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1088390" y="3708521"/>
            <a:ext cx="6471254" cy="2399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打开浏览器，登录“好好搭搭”网站；单击网站上方的“创作”按钮，在“创作模板”网页中选择“好搭BOX智能实验箱”模板，进入“模板项目页”；在“模板项目页”中单击网页右上角的“转到设计页”按钮，进入“好搭BOX编程设计页”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89051" y="3239905"/>
            <a:ext cx="56241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第三步：进入网站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0E1D4189-C6CE-4E0A-8573-37DE6D2BCA2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C:\Users\codi\Desktop"/>
  <p:tag name="ISPRING_PRESENTATION_TITLE" val="演示文稿2"/>
  <p:tag name="ISPRING_FIRST_PUBLI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1008230036"/>
  <p:tag name="MH_LIBRARY" val="CONTENTS"/>
  <p:tag name="MH_TYPE" val="OTHERS"/>
  <p:tag name="ID" val="5535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480</Words>
  <Application>Microsoft Office PowerPoint</Application>
  <PresentationFormat>宽屏</PresentationFormat>
  <Paragraphs>85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等线</vt:lpstr>
      <vt:lpstr>黑体</vt:lpstr>
      <vt:lpstr>思源黑体</vt:lpstr>
      <vt:lpstr>微软雅黑</vt:lpstr>
      <vt:lpstr>字魂35号-经典雅黑</vt:lpstr>
      <vt:lpstr>Arial</vt:lpstr>
      <vt:lpstr>Calibri</vt:lpstr>
      <vt:lpstr>Calibri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dc:description>http://www.ypppt.com/</dc:description>
  <cp:lastModifiedBy>Administrator</cp:lastModifiedBy>
  <cp:revision>46</cp:revision>
  <dcterms:created xsi:type="dcterms:W3CDTF">2019-11-11T11:40:00Z</dcterms:created>
  <dcterms:modified xsi:type="dcterms:W3CDTF">2020-04-24T06:21:37Z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