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314" r:id="rId3"/>
    <p:sldId id="2316" r:id="rId5"/>
    <p:sldId id="2315" r:id="rId6"/>
    <p:sldId id="1489" r:id="rId7"/>
    <p:sldId id="2326" r:id="rId8"/>
    <p:sldId id="2338" r:id="rId9"/>
    <p:sldId id="2339" r:id="rId10"/>
    <p:sldId id="2327" r:id="rId11"/>
    <p:sldId id="2328" r:id="rId12"/>
    <p:sldId id="2329" r:id="rId13"/>
    <p:sldId id="2330" r:id="rId14"/>
    <p:sldId id="2323" r:id="rId15"/>
    <p:sldId id="2325" r:id="rId16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8"/>
    <p:restoredTop sz="96318" autoAdjust="0"/>
  </p:normalViewPr>
  <p:slideViewPr>
    <p:cSldViewPr snapToGrid="0">
      <p:cViewPr varScale="1">
        <p:scale>
          <a:sx n="106" d="100"/>
          <a:sy n="106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tags" Target="tags/tag5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  <a:endParaRPr lang="zh-CN" altLang="en-US" sz="16600" dirty="0">
              <a:gradFill>
                <a:gsLst>
                  <a:gs pos="0">
                    <a:schemeClr val="accent1"/>
                  </a:gs>
                  <a:gs pos="43000">
                    <a:schemeClr val="accent2"/>
                  </a:gs>
                </a:gsLst>
                <a:lin ang="10800000" scaled="1"/>
              </a:gradFill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770" y="2291715"/>
            <a:ext cx="66878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好搭</a:t>
            </a:r>
            <a:r>
              <a:rPr lang="en-US" altLang="zh-CN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BOX</a:t>
            </a: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智能实验箱</a:t>
            </a:r>
            <a:endParaRPr lang="zh-CN" altLang="en-US" sz="48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88390" y="1482725"/>
            <a:ext cx="2054653" cy="370133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638364" y="1039199"/>
            <a:ext cx="5487527" cy="5116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我们要制作一个闪烁的红灯。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需要先对3个LED模块的状态初始化，设置“红灯”、“黄灯”、“绿灯”都为“灭”的状态。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“闪烁”从眼睛观察来看，是指灯亮一会儿之后熄灭，过一会儿再亮起，亮灭间断时间较短，且一直重复。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例如让红灯以1秒时间间隔闪烁：即红灯亮1秒后熄灭，过1后再亮起，一直重复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29530" y="194945"/>
            <a:ext cx="2642870" cy="611695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007110" y="1976755"/>
            <a:ext cx="2305050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交替闪烁的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红绿灯程序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50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拓展与思考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4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640205" y="1828165"/>
            <a:ext cx="7000240" cy="2797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红黄绿三色LED灯除了交通信号灯的应用，还在哪些作用呢？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请你通过网络搜索的方法，查找更多关于三色LED的应用。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  <a:endParaRPr kumimoji="0" lang="zh-CN" altLang="en-US" sz="166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1D9A78"/>
                  </a:gs>
                  <a:gs pos="43000">
                    <a:srgbClr val="8BC145"/>
                  </a:gs>
                </a:gsLst>
                <a:lin ang="10800000" scaled="1"/>
              </a:gra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35号-经典雅黑" panose="02000000000000000000" pitchFamily="2" charset="-122"/>
              <a:ea typeface="字魂35号-经典雅黑" panose="02000000000000000000" pitchFamily="2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blipFill>
            <a:blip r:embed="rId1"/>
            <a:stretch>
              <a:fillRect t="-57242" b="-572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611830"/>
            <a:ext cx="2381772" cy="2190931"/>
            <a:chOff x="1470701" y="1821913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1821913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4952492"/>
              <a:ext cx="1339401" cy="47651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4952492"/>
              <a:ext cx="1566931" cy="476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196421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5252309" y="2923120"/>
            <a:ext cx="5333873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</a:t>
            </a:r>
            <a:r>
              <a:rPr lang="zh-CN" altLang="en-US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单色</a:t>
            </a:r>
            <a:r>
              <a:rPr lang="en-US" altLang="zh-CN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LED</a:t>
            </a:r>
            <a:r>
              <a:rPr lang="zh-CN" altLang="en-US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的使用</a:t>
            </a:r>
            <a:endParaRPr lang="zh-CN" altLang="en-US" sz="4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  <a:p>
            <a:r>
              <a:rPr lang="en-US" altLang="zh-CN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——</a:t>
            </a:r>
            <a:r>
              <a:rPr lang="zh-CN" altLang="en-US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模拟红绿灯</a:t>
            </a:r>
            <a:endParaRPr lang="zh-CN" altLang="en-US" sz="4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7" name="íślîḑê"/>
          <p:cNvGrpSpPr/>
          <p:nvPr/>
        </p:nvGrpSpPr>
        <p:grpSpPr>
          <a:xfrm>
            <a:off x="5060704" y="1224309"/>
            <a:ext cx="4494112" cy="776715"/>
            <a:chOff x="2070781" y="1670076"/>
            <a:chExt cx="3612877" cy="624412"/>
          </a:xfrm>
        </p:grpSpPr>
        <p:sp>
          <p:nvSpPr>
            <p:cNvPr id="21" name="ïş1îḓê"/>
            <p:cNvSpPr/>
            <p:nvPr/>
          </p:nvSpPr>
          <p:spPr>
            <a:xfrm>
              <a:off x="2070781" y="1670139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22" name="ïṣḷîḓe"/>
            <p:cNvSpPr/>
            <p:nvPr/>
          </p:nvSpPr>
          <p:spPr bwMode="auto">
            <a:xfrm>
              <a:off x="2763152" y="1670076"/>
              <a:ext cx="2920506" cy="55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情景描述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92786"/>
            <a:ext cx="4562690" cy="776637"/>
            <a:chOff x="2034026" y="2490855"/>
            <a:chExt cx="3668008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81528" y="2564444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知识与概念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9" name="ísļïďe"/>
          <p:cNvGrpSpPr/>
          <p:nvPr/>
        </p:nvGrpSpPr>
        <p:grpSpPr>
          <a:xfrm>
            <a:off x="5060651" y="3394360"/>
            <a:ext cx="4494164" cy="776637"/>
            <a:chOff x="2034026" y="3326376"/>
            <a:chExt cx="3612919" cy="624349"/>
          </a:xfrm>
        </p:grpSpPr>
        <p:sp>
          <p:nvSpPr>
            <p:cNvPr id="17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03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18" name="îśļïḑè"/>
            <p:cNvSpPr/>
            <p:nvPr/>
          </p:nvSpPr>
          <p:spPr bwMode="auto">
            <a:xfrm>
              <a:off x="2763151" y="3397923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作品制作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cxnSp>
        <p:nvCxnSpPr>
          <p:cNvPr id="11" name="直接连接符 19"/>
          <p:cNvCxnSpPr/>
          <p:nvPr/>
        </p:nvCxnSpPr>
        <p:spPr>
          <a:xfrm>
            <a:off x="6051164" y="2097330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0"/>
          <p:cNvCxnSpPr/>
          <p:nvPr/>
        </p:nvCxnSpPr>
        <p:spPr>
          <a:xfrm>
            <a:off x="6051164" y="317398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1"/>
          <p:cNvCxnSpPr/>
          <p:nvPr/>
        </p:nvCxnSpPr>
        <p:spPr>
          <a:xfrm>
            <a:off x="6096831" y="424571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  <a:endParaRPr kumimoji="0" lang="zh-CN" altLang="en-US" sz="60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黑体" panose="02010609060101010101" charset="-122"/>
              <a:ea typeface="黑体" panose="02010609060101010101" charset="-122"/>
              <a:cs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3" name="ísļïďe"/>
          <p:cNvGrpSpPr/>
          <p:nvPr/>
        </p:nvGrpSpPr>
        <p:grpSpPr>
          <a:xfrm>
            <a:off x="5060651" y="4598320"/>
            <a:ext cx="4448444" cy="776637"/>
            <a:chOff x="2034026" y="3326376"/>
            <a:chExt cx="3576164" cy="624349"/>
          </a:xfrm>
        </p:grpSpPr>
        <p:sp>
          <p:nvSpPr>
            <p:cNvPr id="4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04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5" name="îśļïḑè"/>
            <p:cNvSpPr/>
            <p:nvPr/>
          </p:nvSpPr>
          <p:spPr bwMode="auto">
            <a:xfrm>
              <a:off x="2726396" y="3390266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拓展与思考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cxnSp>
        <p:nvCxnSpPr>
          <p:cNvPr id="6" name="直接连接符 21"/>
          <p:cNvCxnSpPr/>
          <p:nvPr/>
        </p:nvCxnSpPr>
        <p:spPr>
          <a:xfrm>
            <a:off x="6051111" y="527568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情景描述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86200" y="1576705"/>
            <a:ext cx="7646295" cy="335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1868年12月10日，历史上第一盏交通信号灯出现在英国威斯敏斯特议会大楼前，这个交通信号灯高约7米，在它的顶端悬挂着红、绿两色可旋转的煤气提灯，必须由一名手持长杆的警察，通过皮带拉拽提灯才能进行颜色的转换。那现在每天不停地工作在十字路口的红绿灯又是怎么变换的呢？下面我们一起来探索红绿灯的奥秘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84589" y="1334135"/>
            <a:ext cx="6560811" cy="2243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要制作交通信号灯，首先需要有能发出红光、黄光和绿光的灯具，好搭BOX套件中有一个单色LED模块可以满足本案例需求。这就是我们的单色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LED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模块。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06600" y="3577185"/>
            <a:ext cx="4523105" cy="26739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01471" y="2007700"/>
            <a:ext cx="6576279" cy="3905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单色LED模块上有红色、黄色、绿色三个LED，分别发出红、黄、绿三种颜色的光</a:t>
            </a: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LED的中文名称叫做“发光二极管”，它是一种可以把电能转化成光能的电子元件。经常在电路以及仪器中作为指示灯使用，随着技术的发展，目前也广泛用于日常生活照明。</a:t>
            </a:r>
            <a:endParaRPr 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01471" y="1384935"/>
            <a:ext cx="33026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单色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LED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模块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345665" y="1430727"/>
            <a:ext cx="5142368" cy="335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使用这个指令可以设置指定LED的开关状态 ，点击第一个下拉菜单可以选择“红灯”“绿灯”“黄灯”，点击第二个下拉菜单，可以选择“亮”或者“灭”。当选为“亮”时，LED亮起；当选为“灭”时，LED熄灭。</a:t>
            </a:r>
            <a:endParaRPr 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6825" y="2430008"/>
            <a:ext cx="2891186" cy="67624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88390" y="1310628"/>
            <a:ext cx="5683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第一步：搭建硬件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01471" y="2010052"/>
            <a:ext cx="6268720" cy="1422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将单色LED模块，放置在主控板上的任意六边形位置，磁铁吸合；接着用USB线把主控板和计算机连接起来（如下图所示），打开主控板电源开关。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1471" y="3624525"/>
            <a:ext cx="6808478" cy="235583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89051" y="1266825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第二步：运行插件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88390" y="1936669"/>
            <a:ext cx="6604000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打开“好好搭搭硬件下载”插件，确认插件程序显示“打开端口成功”。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01471" y="3838312"/>
            <a:ext cx="6604000" cy="2346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浏览器，登录“好好搭搭”网站；单击网站上方的“创作”按钮，在“创作模板”网页中选择“好搭BOX智能实验箱”模板，进入“模板项目页”；在“模板项目页”中单击网页右上角的“转到设计页”按钮，进入“好搭BOX编程设计页”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01471" y="3254290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第三步：进入网站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PA" val="v5.1.0"/>
</p:tagLst>
</file>

<file path=ppt/tags/tag2.xml><?xml version="1.0" encoding="utf-8"?>
<p:tagLst xmlns:p="http://schemas.openxmlformats.org/presentationml/2006/main">
  <p:tag name="PA" val="v5.1.0"/>
</p:tagLst>
</file>

<file path=ppt/tags/tag3.xml><?xml version="1.0" encoding="utf-8"?>
<p:tagLst xmlns:p="http://schemas.openxmlformats.org/presentationml/2006/main">
  <p:tag name="MH" val="20161008230036"/>
  <p:tag name="MH_LIBRARY" val="CONTENTS"/>
  <p:tag name="MH_TYPE" val="OTHERS"/>
  <p:tag name="ID" val="553514"/>
</p:tagLst>
</file>

<file path=ppt/tags/tag4.xml><?xml version="1.0" encoding="utf-8"?>
<p:tagLst xmlns:p="http://schemas.openxmlformats.org/presentationml/2006/main">
  <p:tag name="PA" val="v5.1.0"/>
</p:tagLst>
</file>

<file path=ppt/tags/tag5.xml><?xml version="1.0" encoding="utf-8"?>
<p:tagLst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1015</Words>
  <Application>WPS 演示</Application>
  <PresentationFormat>宽屏</PresentationFormat>
  <Paragraphs>124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8" baseType="lpstr">
      <vt:lpstr>Arial</vt:lpstr>
      <vt:lpstr>宋体</vt:lpstr>
      <vt:lpstr>Wingdings</vt:lpstr>
      <vt:lpstr>思源黑体</vt:lpstr>
      <vt:lpstr>Open Sans</vt:lpstr>
      <vt:lpstr>黑体</vt:lpstr>
      <vt:lpstr>思源黑体 CN Heavy</vt:lpstr>
      <vt:lpstr>微软雅黑</vt:lpstr>
      <vt:lpstr>等线</vt:lpstr>
      <vt:lpstr>字魂35号-经典雅黑</vt:lpstr>
      <vt:lpstr>Arial Unicode MS</vt:lpstr>
      <vt:lpstr>Calibri Light</vt:lpstr>
      <vt:lpstr>Calibri</vt:lpstr>
      <vt:lpstr>AMGDT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好好搭搭</cp:lastModifiedBy>
  <cp:revision>38</cp:revision>
  <dcterms:created xsi:type="dcterms:W3CDTF">2019-11-11T11:40:00Z</dcterms:created>
  <dcterms:modified xsi:type="dcterms:W3CDTF">2020-04-24T03:09:58Z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