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300" r:id="rId5"/>
    <p:sldId id="258" r:id="rId7"/>
    <p:sldId id="262" r:id="rId8"/>
    <p:sldId id="286" r:id="rId9"/>
    <p:sldId id="301" r:id="rId10"/>
    <p:sldId id="263" r:id="rId11"/>
    <p:sldId id="287" r:id="rId12"/>
    <p:sldId id="264" r:id="rId13"/>
    <p:sldId id="295" r:id="rId14"/>
    <p:sldId id="265" r:id="rId15"/>
    <p:sldId id="266" r:id="rId16"/>
    <p:sldId id="285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D19"/>
    <a:srgbClr val="1B252D"/>
    <a:srgbClr val="53535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5.png"/><Relationship Id="rId7" Type="http://schemas.openxmlformats.org/officeDocument/2006/relationships/image" Target="../media/image21.png"/><Relationship Id="rId6" Type="http://schemas.openxmlformats.org/officeDocument/2006/relationships/image" Target="../media/image20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19.emf"/><Relationship Id="rId2" Type="http://schemas.openxmlformats.org/officeDocument/2006/relationships/image" Target="../media/image2.emf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sv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516" y="3429000"/>
            <a:ext cx="1028925" cy="5335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843" y="4216785"/>
            <a:ext cx="3455157" cy="26168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533069" y="3255637"/>
            <a:ext cx="94283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的传感器板编程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990" y="847187"/>
            <a:ext cx="445047" cy="4694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7516" y="483589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62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第三步：编写乌云角色脚本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155690" y="2284095"/>
            <a:ext cx="474916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spcAft>
                <a:spcPts val="400"/>
              </a:spcAft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“乌云”角色能够根据亮度传感器的值进入与退出舞台，当环境光线正常时，乌云不会出现；当环境光线变暗时，乌云就会进入舞台，挡住太阳公公。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62380" y="1609725"/>
            <a:ext cx="3952875" cy="4055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69010" y="61580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拓展思考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121275" y="2562225"/>
            <a:ext cx="667004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利用传感器板上的亮度传感器，还可以设计如左图所示的智能台灯，利用传感器板上的亮度传感器，控制台灯的亮、灭以及亮度变化。 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180" y="1940877"/>
            <a:ext cx="4023360" cy="297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6"/>
            <a:srcRect t="71789"/>
            <a:stretch>
              <a:fillRect/>
            </a:stretch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807414" y="4374378"/>
            <a:ext cx="86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  <a:endParaRPr lang="zh-CN" altLang="en-US" sz="5400" b="1" dirty="0">
              <a:solidFill>
                <a:srgbClr val="1B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6091" y="521555"/>
            <a:ext cx="11295018" cy="5852359"/>
            <a:chOff x="1905000" y="705481"/>
            <a:chExt cx="8382000" cy="58898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05000" y="705481"/>
              <a:ext cx="8382000" cy="544703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3054967" y="1335868"/>
              <a:ext cx="6182435" cy="5259441"/>
              <a:chOff x="6470650" y="1849438"/>
              <a:chExt cx="1797049" cy="1528763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2078099" y="2040351"/>
            <a:ext cx="7841060" cy="1841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中使用亮度传感器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太阳公公笑了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729286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16859" y="2061236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7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900656" y="1694983"/>
            <a:ext cx="3757193" cy="1981199"/>
            <a:chOff x="807647" y="1133768"/>
            <a:chExt cx="2395950" cy="1981199"/>
          </a:xfrm>
        </p:grpSpPr>
        <p:grpSp>
          <p:nvGrpSpPr>
            <p:cNvPr id="139" name="组合 138"/>
            <p:cNvGrpSpPr/>
            <p:nvPr/>
          </p:nvGrpSpPr>
          <p:grpSpPr>
            <a:xfrm>
              <a:off x="8747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41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文本框 139"/>
            <p:cNvSpPr txBox="1"/>
            <p:nvPr/>
          </p:nvSpPr>
          <p:spPr>
            <a:xfrm rot="20915362">
              <a:off x="807647" y="1593565"/>
              <a:ext cx="2255429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994921" y="3948419"/>
            <a:ext cx="3873122" cy="1981199"/>
            <a:chOff x="3522002" y="1133768"/>
            <a:chExt cx="2365528" cy="1981199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558646" y="1133768"/>
              <a:ext cx="2328884" cy="1981199"/>
              <a:chOff x="6470650" y="1849438"/>
              <a:chExt cx="1797049" cy="1528763"/>
            </a:xfrm>
          </p:grpSpPr>
          <p:sp>
            <p:nvSpPr>
              <p:cNvPr id="14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文本框 146"/>
            <p:cNvSpPr txBox="1"/>
            <p:nvPr/>
          </p:nvSpPr>
          <p:spPr>
            <a:xfrm rot="20915362">
              <a:off x="3522002" y="1602491"/>
              <a:ext cx="227523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脚本设计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379971" y="1592090"/>
            <a:ext cx="3652024" cy="1981199"/>
            <a:chOff x="6242579" y="1133768"/>
            <a:chExt cx="2328884" cy="1981199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242579" y="1133768"/>
              <a:ext cx="2328884" cy="1981199"/>
              <a:chOff x="6470650" y="1849438"/>
              <a:chExt cx="1797049" cy="1528763"/>
            </a:xfrm>
          </p:grpSpPr>
          <p:sp>
            <p:nvSpPr>
              <p:cNvPr id="155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4" name="文本框 153"/>
            <p:cNvSpPr txBox="1"/>
            <p:nvPr/>
          </p:nvSpPr>
          <p:spPr>
            <a:xfrm rot="20915362">
              <a:off x="6288851" y="1608798"/>
              <a:ext cx="2207537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创意构思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572447" y="3918703"/>
            <a:ext cx="3483789" cy="1981199"/>
            <a:chOff x="8926513" y="1133768"/>
            <a:chExt cx="2328884" cy="1981199"/>
          </a:xfrm>
        </p:grpSpPr>
        <p:grpSp>
          <p:nvGrpSpPr>
            <p:cNvPr id="160" name="组合 159"/>
            <p:cNvGrpSpPr/>
            <p:nvPr/>
          </p:nvGrpSpPr>
          <p:grpSpPr>
            <a:xfrm>
              <a:off x="89265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62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1" name="文本框 160"/>
            <p:cNvSpPr txBox="1"/>
            <p:nvPr/>
          </p:nvSpPr>
          <p:spPr>
            <a:xfrm rot="20915362">
              <a:off x="9007680" y="1616339"/>
              <a:ext cx="2203005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拓展思考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" name="TextBox 50"/>
          <p:cNvSpPr txBox="1"/>
          <p:nvPr/>
        </p:nvSpPr>
        <p:spPr>
          <a:xfrm>
            <a:off x="4451180" y="364327"/>
            <a:ext cx="1362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3293" y="596895"/>
            <a:ext cx="176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CONTENTS</a:t>
            </a:r>
            <a:endParaRPr lang="zh-CN" altLang="en-US" sz="2800" dirty="0"/>
          </a:p>
        </p:txBody>
      </p:sp>
      <p:pic>
        <p:nvPicPr>
          <p:cNvPr id="176" name="图片 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509" y="5786028"/>
            <a:ext cx="859611" cy="859611"/>
          </a:xfrm>
          <a:prstGeom prst="rect">
            <a:avLst/>
          </a:prstGeom>
        </p:spPr>
      </p:pic>
      <p:pic>
        <p:nvPicPr>
          <p:cNvPr id="177" name="图片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53" y="5499473"/>
            <a:ext cx="536494" cy="536494"/>
          </a:xfrm>
          <a:prstGeom prst="rect">
            <a:avLst/>
          </a:prstGeom>
        </p:spPr>
      </p:pic>
      <p:pic>
        <p:nvPicPr>
          <p:cNvPr id="178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35838">
            <a:off x="2040938" y="5060008"/>
            <a:ext cx="314325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384800" y="2051050"/>
            <a:ext cx="603186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太阳公公最近有点心烦，因为乌云不断来骚扰它，总是偷偷过来遮住它的脸，让它看不清蓝天、白云与绿色的大地。本课我们将通过传感器板上的亮度传感器帮助太阳公公控制乌云，让乌云变得听话。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86105" y="1748155"/>
            <a:ext cx="4495800" cy="3361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955675" y="2208220"/>
            <a:ext cx="4833620" cy="2652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955675" y="1524000"/>
            <a:ext cx="483362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在好好搭搭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传感器板上的亮度传感器位置指示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05550" y="2030730"/>
            <a:ext cx="5238115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要完成本课作品，可以先添加舞台、角色，设置舞台和角色的初始状态；然后读取传感器板上亮度传感器的值，如果光线比较暗，乌云会遮住太阳公公；如果光线比较亮，乌云会消散，露出太阳公公的笑脸。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86760" y="1649095"/>
            <a:ext cx="793686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亮度传感器其实是一个光敏管，能够感知周围光线的强弱，然后转换成电信号输出。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读取传感器板上亮度传感器的数值，取值范围是（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4095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）。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840" y="1804670"/>
            <a:ext cx="1733550" cy="558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3226147" y="684505"/>
            <a:ext cx="557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试一试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4374" y="1356494"/>
            <a:ext cx="1023066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登录“好好搭搭”网站，连接传感器板，根据下表的要求操作，观察舞台上显示的亮度传感器数值，将不同状态下的亮度传感器数值记录下来。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2500630"/>
            <a:ext cx="8517890" cy="2515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34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第一步：设置舞台背景与角色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69620" y="1401445"/>
            <a:ext cx="1065212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通过“背景库”对话框添加“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blue sky”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图片作为舞台背景；再通过“角色库”对话框添加太阳公公（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）角色。通过“绘制新角色”的方法，在“矢量编辑模式”利用“椭圆”工具绘制“乌云”角色。调整舞台上这两个角色的大小、将它们拖动到舞台的合适位置。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75" y="3062605"/>
            <a:ext cx="7711440" cy="2961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62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第二步：编写舞台背景脚本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 descr="C:/Users/ADMINI~1/AppData/Local/Temp/kaimatting/20200424113600/output_aiMatting_20200424113602.pngoutput_aiMatting_202004241136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0" y="1401445"/>
            <a:ext cx="3390265" cy="4947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ISPRING_PRESENTATION_TITLE" val="多彩手绘教师通用说课模板PPT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WPS 演示</Application>
  <PresentationFormat>宽屏</PresentationFormat>
  <Paragraphs>67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等线</vt:lpstr>
      <vt:lpstr>等线</vt:lpstr>
      <vt:lpstr>Calibri</vt:lpstr>
      <vt:lpstr>汉仪趣黑W</vt:lpstr>
      <vt:lpstr>黑体</vt:lpstr>
      <vt:lpstr>Arial Unicode MS</vt:lpstr>
      <vt:lpstr>等线 Light</vt:lpstr>
      <vt:lpstr>Arial Rounded MT Bold</vt:lpstr>
      <vt:lpstr>Office 主题​​</vt:lpstr>
      <vt:lpstr>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>Administrator</cp:lastModifiedBy>
  <cp:revision>29</cp:revision>
  <dcterms:created xsi:type="dcterms:W3CDTF">2018-09-04T14:19:00Z</dcterms:created>
  <dcterms:modified xsi:type="dcterms:W3CDTF">2020-04-26T08:39:39Z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