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3"/>
    <p:sldMasterId id="2147483669" r:id="rId4"/>
  </p:sldMasterIdLst>
  <p:notesMasterIdLst>
    <p:notesMasterId r:id="rId6"/>
  </p:notesMasterIdLst>
  <p:sldIdLst>
    <p:sldId id="256" r:id="rId5"/>
    <p:sldId id="257" r:id="rId7"/>
    <p:sldId id="258" r:id="rId8"/>
    <p:sldId id="302" r:id="rId9"/>
    <p:sldId id="260" r:id="rId10"/>
    <p:sldId id="333" r:id="rId11"/>
    <p:sldId id="341" r:id="rId12"/>
    <p:sldId id="322" r:id="rId13"/>
    <p:sldId id="261" r:id="rId14"/>
    <p:sldId id="323" r:id="rId15"/>
    <p:sldId id="288" r:id="rId16"/>
    <p:sldId id="28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6314" autoAdjust="0"/>
  </p:normalViewPr>
  <p:slideViewPr>
    <p:cSldViewPr>
      <p:cViewPr varScale="1">
        <p:scale>
          <a:sx n="145" d="100"/>
          <a:sy n="145" d="100"/>
        </p:scale>
        <p:origin x="606" y="120"/>
      </p:cViewPr>
      <p:guideLst>
        <p:guide orient="horz" pos="1569"/>
        <p:guide pos="29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微软雅黑" panose="020B0503020204020204" pitchFamily="3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>
              <a:sym typeface="+mn-ea"/>
            </a:endParaRPr>
          </a:p>
          <a:p>
            <a:pPr lvl="0"/>
            <a:r>
              <a:rPr lang="zh-CN" altLang="en-US" smtClean="0">
                <a:sym typeface="+mn-ea"/>
              </a:rPr>
              <a:t>单击此处编辑正文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  <a:endParaRPr dirty="0"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8.xml"/><Relationship Id="rId1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4" Type="http://schemas.openxmlformats.org/officeDocument/2006/relationships/slideLayout" Target="../slideLayouts/slideLayout23.xml"/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4000">
        <p14:conveyor dir="l"/>
      </p:transition>
    </mc:Choice>
    <mc:Fallback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5.xml"/><Relationship Id="rId2" Type="http://schemas.openxmlformats.org/officeDocument/2006/relationships/image" Target="../media/image2.png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6.xml"/><Relationship Id="rId2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5.xml"/><Relationship Id="rId8" Type="http://schemas.openxmlformats.org/officeDocument/2006/relationships/tags" Target="../tags/tag9.xml"/><Relationship Id="rId7" Type="http://schemas.openxmlformats.org/officeDocument/2006/relationships/tags" Target="../tags/tag8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0" Type="http://schemas.openxmlformats.org/officeDocument/2006/relationships/notesSlide" Target="../notesSlides/notesSlide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5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+mn-ea"/>
              </a:rPr>
              <a:t>STC8H8K64U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2711544" y="2050120"/>
            <a:ext cx="918210" cy="643890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SPI</a:t>
            </a:r>
            <a:endParaRPr lang="en-US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程序编写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</a:t>
              </a:r>
              <a:r>
                <a:rPr kumimoji="0" lang="en-US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3</a:t>
              </a:r>
              <a:endParaRPr kumimoji="0" 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1995" y="197485"/>
            <a:ext cx="651637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程序实现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---</a:t>
            </a:r>
            <a:r>
              <a:rPr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用硬件 SPI 读取 FLASH ID。天问 51 开发板上的</a:t>
            </a:r>
            <a:endParaRPr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l"/>
            <a:r>
              <a:rPr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FLASH SS 引脚连到 P22，FLASH 芯片型号为 W25Q32，ID 为 EF15H，对应的十进制数值为 61205。</a:t>
            </a:r>
            <a:endParaRPr dirty="0">
              <a:solidFill>
                <a:prstClr val="black">
                  <a:lumMod val="85000"/>
                  <a:lumOff val="1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" name="图片 5" descr="1-硬件SPI读取FLASH的ID_161388463708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35075" y="1266825"/>
            <a:ext cx="3712845" cy="37731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STC8H8K64U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  <a:endParaRPr lang="zh-CN" altLang="en-US" sz="1400" spc="3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  <a:endParaRPr lang="zh-CN" altLang="en-US" dirty="0">
              <a:solidFill>
                <a:prstClr val="white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endParaRPr lang="en-US" altLang="zh-CN" sz="4400" kern="0" cap="all" dirty="0">
              <a:solidFill>
                <a:srgbClr val="EEECE1">
                  <a:lumMod val="25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  <a:endPara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716016" y="163564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硬件概述</a:t>
            </a:r>
            <a:endParaRPr lang="zh-CN" altLang="en-US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214789" y="163564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716016" y="2347639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  <a:endParaRPr lang="zh-CN" altLang="en-US" kern="0" dirty="0">
              <a:solidFill>
                <a:srgbClr val="007E5D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214789" y="2347639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716016" y="3059633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sz="1600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程序编写</a:t>
            </a:r>
            <a:endParaRPr lang="zh-CN" altLang="en-US" sz="1600" kern="0" dirty="0">
              <a:solidFill>
                <a:srgbClr val="FF9999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214789" y="3059633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endParaRPr kumimoji="0" lang="en-US" altLang="zh-CN" sz="3000" b="0" i="0" u="none" strike="noStrike" kern="0" cap="none" spc="0" normalizeH="0" baseline="0" noProof="0" dirty="0">
              <a:ln>
                <a:noFill/>
              </a:ln>
              <a:solidFill>
                <a:srgbClr val="FF9999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kumimoji="0" lang="zh-CN" altLang="en-US" sz="47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硬件概述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TextBox 11"/>
          <p:cNvSpPr txBox="1"/>
          <p:nvPr/>
        </p:nvSpPr>
        <p:spPr>
          <a:xfrm>
            <a:off x="4418025" y="3119160"/>
            <a:ext cx="9499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电路原理图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6" name="TextBox 11"/>
          <p:cNvSpPr txBox="1"/>
          <p:nvPr/>
        </p:nvSpPr>
        <p:spPr>
          <a:xfrm>
            <a:off x="5693740" y="2803565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p>
            <a:pPr marL="121920" marR="0" lvl="1" indent="-12192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引脚定义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硬件概述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矩形 47"/>
          <p:cNvSpPr>
            <a:spLocks noChangeArrowheads="1"/>
          </p:cNvSpPr>
          <p:nvPr/>
        </p:nvSpPr>
        <p:spPr bwMode="auto">
          <a:xfrm>
            <a:off x="1426845" y="1071245"/>
            <a:ext cx="4799965" cy="2652395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S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PI 是由摩托罗拉(Motorola)公司开发的全双工同步串行总线，是微处理控制单元(MCU)和外围设备之间进行通信的同步串行端口。主要应用在 EEPROM、Flash、实时时钟(RTC)、数模转换器(ADC)、网络控制器、MCU、数字信号处理器(DSP)以及数字信号解码器之间。SPI系统可直接与各个厂家生产的多种标准外围器件直接接口，一般使用 4 条线:串行时钟线SCK、主机输入/从机输出数据线 MISO、主机输出/从机输入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数据线 MOSI 和低电平有效的从机选择线。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0972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引脚定义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59560" y="1856105"/>
            <a:ext cx="6390640" cy="130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电路原理图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43100" y="1518920"/>
            <a:ext cx="4857750" cy="2105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325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电路原理图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47875" y="1330325"/>
            <a:ext cx="4552950" cy="22669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18383" y="2746588"/>
            <a:ext cx="294661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418383" y="2129431"/>
            <a:ext cx="3177862" cy="492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  <a:endParaRPr lang="zh-CN" altLang="en-US" sz="32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02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4" name="TextBox 11"/>
          <p:cNvSpPr txBox="1"/>
          <p:nvPr/>
        </p:nvSpPr>
        <p:spPr>
          <a:xfrm>
            <a:off x="4554550" y="3018195"/>
            <a:ext cx="810260" cy="233680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p>
            <a:pPr marL="121920" marR="0" lvl="1" indent="-12192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指令学习</a:t>
            </a:r>
            <a:endParaRPr lang="zh-CN" altLang="en-US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47"/>
          <p:cNvSpPr>
            <a:spLocks noChangeArrowheads="1"/>
          </p:cNvSpPr>
          <p:nvPr/>
        </p:nvSpPr>
        <p:spPr bwMode="auto">
          <a:xfrm>
            <a:off x="4119697" y="1144644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类别指令中，用于</a:t>
            </a:r>
            <a:r>
              <a:rPr 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的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初始化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962620" y="2093213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1" name="组合 10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13" name="同心圆 12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等腰三角形 13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lstStyle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椭圆 1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lstStyle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7"/>
          <p:cNvSpPr>
            <a:spLocks noChangeArrowheads="1"/>
          </p:cNvSpPr>
          <p:nvPr/>
        </p:nvSpPr>
        <p:spPr bwMode="auto">
          <a:xfrm>
            <a:off x="4119627" y="2086401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写数据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73415" y="115150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0" name="组合 19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1" name="同心圆 20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等腰三角形 21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3" name="椭圆 22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73415" y="3230498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25" name="组合 24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6" name="同心圆 25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8" name="椭圆 27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0820" y="1075690"/>
            <a:ext cx="2486025" cy="4857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940" y="2050415"/>
            <a:ext cx="2095500" cy="419100"/>
          </a:xfrm>
          <a:prstGeom prst="rect">
            <a:avLst/>
          </a:prstGeom>
        </p:spPr>
      </p:pic>
      <p:sp>
        <p:nvSpPr>
          <p:cNvPr id="9" name="矩形 47"/>
          <p:cNvSpPr>
            <a:spLocks noChangeArrowheads="1"/>
          </p:cNvSpPr>
          <p:nvPr/>
        </p:nvSpPr>
        <p:spPr bwMode="auto">
          <a:xfrm>
            <a:off x="5084192" y="4294296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写入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数据并返回读取数据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5" y="3173730"/>
            <a:ext cx="2139315" cy="44704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973415" y="4301743"/>
            <a:ext cx="187133" cy="226049"/>
            <a:chOff x="1397666" y="1419622"/>
            <a:chExt cx="474034" cy="743490"/>
          </a:xfrm>
          <a:solidFill>
            <a:schemeClr val="tx2">
              <a:lumMod val="75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17" name="组合 16"/>
            <p:cNvGrpSpPr/>
            <p:nvPr/>
          </p:nvGrpSpPr>
          <p:grpSpPr>
            <a:xfrm>
              <a:off x="1397666" y="1419622"/>
              <a:ext cx="474034" cy="743490"/>
              <a:chOff x="1397666" y="1419622"/>
              <a:chExt cx="474034" cy="743490"/>
            </a:xfrm>
            <a:grpFill/>
          </p:grpSpPr>
          <p:sp>
            <p:nvSpPr>
              <p:cNvPr id="29" name="同心圆 28"/>
              <p:cNvSpPr/>
              <p:nvPr/>
            </p:nvSpPr>
            <p:spPr>
              <a:xfrm>
                <a:off x="1397666" y="1419622"/>
                <a:ext cx="474034" cy="474034"/>
              </a:xfrm>
              <a:prstGeom prst="donut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 rot="10800000">
                <a:off x="1425882" y="1771198"/>
                <a:ext cx="417601" cy="391914"/>
              </a:xfrm>
              <a:prstGeom prst="triangle">
                <a:avLst/>
              </a:prstGeom>
              <a:grpFill/>
              <a:ln>
                <a:noFill/>
              </a:ln>
            </p:spPr>
            <p:txBody>
              <a:bodyPr anchor="ctr"/>
              <a:p>
                <a:pPr algn="ctr" defTabSz="914400"/>
                <a:endParaRPr lang="zh-CN" altLang="en-US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2" name="椭圆 31"/>
            <p:cNvSpPr/>
            <p:nvPr/>
          </p:nvSpPr>
          <p:spPr>
            <a:xfrm>
              <a:off x="1562675" y="1584631"/>
              <a:ext cx="144016" cy="144016"/>
            </a:xfrm>
            <a:prstGeom prst="ellipse">
              <a:avLst/>
            </a:prstGeom>
            <a:grpFill/>
            <a:ln>
              <a:noFill/>
            </a:ln>
          </p:spPr>
          <p:txBody>
            <a:bodyPr anchor="ctr"/>
            <a:p>
              <a:pPr algn="ctr" defTabSz="914400"/>
              <a:endParaRPr lang="zh-CN" altLang="en-US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3" name="图片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1125" y="4257040"/>
            <a:ext cx="3570605" cy="422275"/>
          </a:xfrm>
          <a:prstGeom prst="rect">
            <a:avLst/>
          </a:prstGeom>
        </p:spPr>
      </p:pic>
      <p:sp>
        <p:nvSpPr>
          <p:cNvPr id="34" name="矩形 47"/>
          <p:cNvSpPr>
            <a:spLocks noChangeArrowheads="1"/>
          </p:cNvSpPr>
          <p:nvPr/>
        </p:nvSpPr>
        <p:spPr bwMode="auto">
          <a:xfrm>
            <a:off x="4171697" y="3273851"/>
            <a:ext cx="4466838" cy="346710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defTabSz="685800">
              <a:lnSpc>
                <a:spcPct val="130000"/>
              </a:lnSpc>
              <a:spcBef>
                <a:spcPct val="0"/>
              </a:spcBef>
              <a:buNone/>
              <a:defRPr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在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类别指令中，硬件</a:t>
            </a: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SPI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sym typeface="微软雅黑" panose="020B0503020204020204" pitchFamily="34" charset="-122"/>
              </a:rPr>
              <a:t>读数据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PA" val="v3.2.0"/>
</p:tagLst>
</file>

<file path=ppt/tags/tag10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1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2.xml><?xml version="1.0" encoding="utf-8"?>
<p:tagLst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WPS 演示</Application>
  <PresentationFormat>全屏显示(16:9)</PresentationFormat>
  <Paragraphs>86</Paragraphs>
  <Slides>12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Calibri</vt:lpstr>
      <vt:lpstr>Calibri</vt:lpstr>
      <vt:lpstr>Arial Unicode MS</vt:lpstr>
      <vt:lpstr>webwppDefTheme</vt:lpstr>
      <vt:lpstr>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陈哲东</cp:lastModifiedBy>
  <cp:revision>15</cp:revision>
  <dcterms:created xsi:type="dcterms:W3CDTF">2021-01-29T07:48:00Z</dcterms:created>
  <dcterms:modified xsi:type="dcterms:W3CDTF">2021-02-21T06:16:22Z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2052-11.1.0.10116</vt:lpwstr>
  </property>
</Properties>
</file>