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3"/>
    <p:sldMasterId id="2147483669" r:id="rId4"/>
  </p:sldMasterIdLst>
  <p:notesMasterIdLst>
    <p:notesMasterId r:id="rId6"/>
  </p:notesMasterIdLst>
  <p:sldIdLst>
    <p:sldId id="256" r:id="rId5"/>
    <p:sldId id="257" r:id="rId7"/>
    <p:sldId id="258" r:id="rId8"/>
    <p:sldId id="302" r:id="rId9"/>
    <p:sldId id="260" r:id="rId10"/>
    <p:sldId id="322" r:id="rId11"/>
    <p:sldId id="261" r:id="rId12"/>
    <p:sldId id="323" r:id="rId13"/>
    <p:sldId id="288" r:id="rId14"/>
    <p:sldId id="285" r:id="rId1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7E5D"/>
    <a:srgbClr val="009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6314" autoAdjust="0"/>
  </p:normalViewPr>
  <p:slideViewPr>
    <p:cSldViewPr>
      <p:cViewPr varScale="1">
        <p:scale>
          <a:sx n="145" d="100"/>
          <a:sy n="145" d="100"/>
        </p:scale>
        <p:origin x="606" y="120"/>
      </p:cViewPr>
      <p:guideLst>
        <p:guide orient="horz" pos="1572"/>
        <p:guide pos="29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C5B276FC-40CA-4FE8-B0AB-B83A8F9A0683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BF37141F-B290-4B47-BA90-28DAE3B85FFD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02412" y="1731661"/>
            <a:ext cx="8139178" cy="674375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02444" y="2674144"/>
            <a:ext cx="8139113" cy="601028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30079" y="545783"/>
            <a:ext cx="2948940" cy="836295"/>
          </a:xfrm>
        </p:spPr>
        <p:txBody>
          <a:bodyPr anchor="ctr" anchorCtr="0"/>
          <a:lstStyle>
            <a:lvl1pPr>
              <a:defRPr sz="2400">
                <a:latin typeface="+mn-ea"/>
                <a:ea typeface="+mn-ea"/>
              </a:defRPr>
            </a:lvl1pPr>
          </a:lstStyle>
          <a:p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3853815" y="545783"/>
            <a:ext cx="4629150" cy="4052411"/>
          </a:xfrm>
        </p:spPr>
        <p:txBody>
          <a:bodyPr/>
          <a:lstStyle>
            <a:lvl1pPr>
              <a:defRPr sz="1800">
                <a:latin typeface="+mn-ea"/>
                <a:ea typeface="+mn-ea"/>
              </a:defRPr>
            </a:lvl1pPr>
            <a:lvl2pPr marL="342900" indent="0">
              <a:buNone/>
              <a:defRPr sz="1800">
                <a:latin typeface="+mn-ea"/>
                <a:ea typeface="+mn-ea"/>
              </a:defRPr>
            </a:lvl2pPr>
            <a:lvl3pPr>
              <a:defRPr sz="18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800">
                <a:latin typeface="+mn-ea"/>
                <a:ea typeface="+mn-ea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单击此处编辑正文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630079" y="1679734"/>
            <a:ext cx="2948940" cy="2918936"/>
          </a:xfr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800">
                <a:latin typeface="+mn-ea"/>
                <a:ea typeface="+mn-ea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>
              <a:sym typeface="+mn-ea"/>
            </a:endParaRPr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502444" y="4203859"/>
            <a:ext cx="8139113" cy="418624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502444" y="481013"/>
            <a:ext cx="8139113" cy="341709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7334" cy="515112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350996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4715828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67693"/>
            <a:ext cx="8139178" cy="674375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8.xml"/><Relationship Id="rId1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5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26.xml"/><Relationship Id="rId2" Type="http://schemas.openxmlformats.org/officeDocument/2006/relationships/image" Target="../media/image2.png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5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0" Type="http://schemas.openxmlformats.org/officeDocument/2006/relationships/notesSlide" Target="../notesSlides/notesSlide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5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611560" y="1491630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STC8H8K64U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  <a:endParaRPr lang="zh-CN" altLang="en-US" sz="1400" spc="3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214340" y="3302050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7" name="文本框 20"/>
          <p:cNvSpPr txBox="1"/>
          <p:nvPr/>
        </p:nvSpPr>
        <p:spPr>
          <a:xfrm>
            <a:off x="1269827" y="3286659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576355" y="3286659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圆角矩形 8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1708244" y="2050120"/>
            <a:ext cx="2924810" cy="64389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zh-CN" altLang="en-US" sz="3600" kern="0" cap="all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矩阵键盘模块</a:t>
            </a:r>
            <a:endParaRPr lang="zh-CN" altLang="en-US" sz="3600" kern="0" cap="all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27591" y="2891667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08805" y="289690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74852" y="2896902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35053" y="2891666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1622" y="288283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314977" y="1563638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STC8H8K64U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  <a:endParaRPr lang="zh-CN" altLang="en-US" sz="1400" spc="3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文本框 23"/>
          <p:cNvSpPr txBox="1"/>
          <p:nvPr/>
        </p:nvSpPr>
        <p:spPr>
          <a:xfrm>
            <a:off x="3280660" y="3236580"/>
            <a:ext cx="1676058" cy="299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zh-CN"/>
            </a:defPPr>
            <a:lvl1pPr>
              <a:defRPr sz="1600"/>
            </a:lvl1pPr>
          </a:lstStyle>
          <a:p>
            <a:pPr algn="ctr"/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时间：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年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月</a:t>
            </a:r>
            <a:endParaRPr lang="zh-CN" altLang="en-US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524706" y="1999248"/>
            <a:ext cx="4698719" cy="76943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感谢您的聆听</a:t>
            </a:r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endParaRPr lang="en-US" altLang="zh-CN" sz="4400" kern="0" cap="all" dirty="0">
              <a:solidFill>
                <a:srgbClr val="EEECE1">
                  <a:lumMod val="25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665527" y="2911854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46741" y="291708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12788" y="2917089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72989" y="2911853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09558" y="290301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917757" y="3251979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973244" y="3236588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279772" y="3236588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4" name="圆角矩形 23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 rot="2575115">
            <a:off x="623370" y="1401906"/>
            <a:ext cx="2474497" cy="244900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>
                  <a:lumMod val="7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MH_SubTitle_1"/>
          <p:cNvSpPr/>
          <p:nvPr>
            <p:custDataLst>
              <p:tags r:id="rId1"/>
            </p:custDataLst>
          </p:nvPr>
        </p:nvSpPr>
        <p:spPr>
          <a:xfrm>
            <a:off x="4716016" y="1635646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硬件概述</a:t>
            </a:r>
            <a:endParaRPr lang="zh-CN" altLang="en-US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MH_Other_1"/>
          <p:cNvSpPr/>
          <p:nvPr>
            <p:custDataLst>
              <p:tags r:id="rId2"/>
            </p:custDataLst>
          </p:nvPr>
        </p:nvSpPr>
        <p:spPr>
          <a:xfrm>
            <a:off x="4214789" y="1635646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MH_SubTitle_2"/>
          <p:cNvSpPr/>
          <p:nvPr>
            <p:custDataLst>
              <p:tags r:id="rId3"/>
            </p:custDataLst>
          </p:nvPr>
        </p:nvSpPr>
        <p:spPr>
          <a:xfrm>
            <a:off x="4716016" y="2347639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指令学习</a:t>
            </a:r>
            <a:endParaRPr lang="zh-CN" altLang="en-US" kern="0" dirty="0">
              <a:solidFill>
                <a:srgbClr val="007E5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MH_Other_2"/>
          <p:cNvSpPr/>
          <p:nvPr>
            <p:custDataLst>
              <p:tags r:id="rId4"/>
            </p:custDataLst>
          </p:nvPr>
        </p:nvSpPr>
        <p:spPr>
          <a:xfrm>
            <a:off x="4214789" y="2347639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MH_SubTitle_3"/>
          <p:cNvSpPr/>
          <p:nvPr>
            <p:custDataLst>
              <p:tags r:id="rId5"/>
            </p:custDataLst>
          </p:nvPr>
        </p:nvSpPr>
        <p:spPr>
          <a:xfrm>
            <a:off x="4716016" y="3059633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sz="1600" kern="0" dirty="0">
                <a:solidFill>
                  <a:srgbClr val="FF999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程序编写</a:t>
            </a:r>
            <a:endParaRPr lang="zh-CN" altLang="en-US" sz="1600" kern="0" dirty="0">
              <a:solidFill>
                <a:srgbClr val="FF999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MH_Other_3"/>
          <p:cNvSpPr/>
          <p:nvPr>
            <p:custDataLst>
              <p:tags r:id="rId6"/>
            </p:custDataLst>
          </p:nvPr>
        </p:nvSpPr>
        <p:spPr>
          <a:xfrm>
            <a:off x="4214789" y="3059633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FF999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rgbClr val="FF9999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MH_Others_1"/>
          <p:cNvSpPr txBox="1"/>
          <p:nvPr>
            <p:custDataLst>
              <p:tags r:id="rId7"/>
            </p:custDataLst>
          </p:nvPr>
        </p:nvSpPr>
        <p:spPr>
          <a:xfrm>
            <a:off x="838786" y="2101715"/>
            <a:ext cx="2043664" cy="722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7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  录</a:t>
            </a:r>
            <a:endParaRPr kumimoji="0" lang="zh-CN" altLang="en-US" sz="47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MH_Others_2"/>
          <p:cNvSpPr txBox="1"/>
          <p:nvPr>
            <p:custDataLst>
              <p:tags r:id="rId8"/>
            </p:custDataLst>
          </p:nvPr>
        </p:nvSpPr>
        <p:spPr>
          <a:xfrm>
            <a:off x="849108" y="2824003"/>
            <a:ext cx="2023020" cy="3064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硬件概述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" name="TextBox 11"/>
          <p:cNvSpPr txBox="1"/>
          <p:nvPr/>
        </p:nvSpPr>
        <p:spPr>
          <a:xfrm>
            <a:off x="4418383" y="2803352"/>
            <a:ext cx="810260" cy="233680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marR="0" lvl="1" indent="-1219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硬件概述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5888050" y="2803565"/>
            <a:ext cx="949960" cy="233680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marR="0" lvl="1" indent="-1219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电路原理图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01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硬件概述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矩形 47"/>
          <p:cNvSpPr>
            <a:spLocks noChangeArrowheads="1"/>
          </p:cNvSpPr>
          <p:nvPr/>
        </p:nvSpPr>
        <p:spPr bwMode="auto">
          <a:xfrm>
            <a:off x="4780176" y="1930995"/>
            <a:ext cx="3771900" cy="226441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前面我们已经学习过怎么使用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个独立按键，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在键盘中按键数量较多时，为了减少 I/O 口的占用，通常将按键排列成矩阵形式。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1038225" y="913765"/>
            <a:ext cx="3065780" cy="3729990"/>
            <a:chOff x="1635" y="1439"/>
            <a:chExt cx="4828" cy="5874"/>
          </a:xfrm>
        </p:grpSpPr>
        <p:sp>
          <p:nvSpPr>
            <p:cNvPr id="6" name="圆角矩形 5"/>
            <p:cNvSpPr/>
            <p:nvPr/>
          </p:nvSpPr>
          <p:spPr>
            <a:xfrm>
              <a:off x="1635" y="1439"/>
              <a:ext cx="4741" cy="5873"/>
            </a:xfrm>
            <a:prstGeom prst="roundRect">
              <a:avLst>
                <a:gd name="adj" fmla="val 3967"/>
              </a:avLst>
            </a:prstGeom>
            <a:solidFill>
              <a:schemeClr val="tx2">
                <a:lumMod val="75000"/>
                <a:alpha val="79999"/>
              </a:schemeClr>
            </a:solidFill>
            <a:ln>
              <a:noFill/>
            </a:ln>
          </p:spPr>
          <p:txBody>
            <a:bodyPr anchor="ctr"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46" name="图片 45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97" y="1599"/>
              <a:ext cx="3245" cy="5552"/>
            </a:xfrm>
            <a:prstGeom prst="rect">
              <a:avLst/>
            </a:prstGeom>
          </p:spPr>
        </p:pic>
        <p:sp>
          <p:nvSpPr>
            <p:cNvPr id="87" name="矩形 86"/>
            <p:cNvSpPr/>
            <p:nvPr/>
          </p:nvSpPr>
          <p:spPr>
            <a:xfrm>
              <a:off x="2581" y="5500"/>
              <a:ext cx="1543" cy="141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cxnSp>
          <p:nvCxnSpPr>
            <p:cNvPr id="90" name="直接箭头连接符 89"/>
            <p:cNvCxnSpPr/>
            <p:nvPr/>
          </p:nvCxnSpPr>
          <p:spPr>
            <a:xfrm flipV="1">
              <a:off x="4124" y="6204"/>
              <a:ext cx="922" cy="5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文本框 91"/>
            <p:cNvSpPr txBox="1"/>
            <p:nvPr/>
          </p:nvSpPr>
          <p:spPr>
            <a:xfrm>
              <a:off x="4971" y="5968"/>
              <a:ext cx="1492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1400" dirty="0">
                  <a:solidFill>
                    <a:srgbClr val="FF0000"/>
                  </a:solidFill>
                  <a:latin typeface="+mn-ea"/>
                </a:rPr>
                <a:t>矩阵按键</a:t>
              </a:r>
              <a:endParaRPr lang="zh-CN" altLang="en-US" sz="1400" dirty="0">
                <a:solidFill>
                  <a:srgbClr val="FF0000"/>
                </a:solidFill>
                <a:latin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电路原理图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 3"/>
          <p:cNvSpPr>
            <a:spLocks noChangeArrowheads="1"/>
          </p:cNvSpPr>
          <p:nvPr/>
        </p:nvSpPr>
        <p:spPr bwMode="auto">
          <a:xfrm>
            <a:off x="5752700" y="1292436"/>
            <a:ext cx="2600953" cy="28558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>
              <a:lnSpc>
                <a:spcPct val="65000"/>
              </a:lnSpc>
              <a:defRPr/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  <a:cs typeface="+mn-ea"/>
              </a:rPr>
              <a:t>详细描述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33" name="矩形 47"/>
          <p:cNvSpPr>
            <a:spLocks noChangeArrowheads="1"/>
          </p:cNvSpPr>
          <p:nvPr/>
        </p:nvSpPr>
        <p:spPr bwMode="auto">
          <a:xfrm>
            <a:off x="4930656" y="1763534"/>
            <a:ext cx="4116273" cy="117030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矩阵键盘是通过扫描方式读取，先行扫描，再列扫描。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Aft>
                <a:spcPts val="375"/>
              </a:spcAft>
              <a:defRPr/>
            </a:pP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7593" y="1452025"/>
            <a:ext cx="4370070" cy="2405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指令学习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02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指令学习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47"/>
          <p:cNvSpPr>
            <a:spLocks noChangeArrowheads="1"/>
          </p:cNvSpPr>
          <p:nvPr/>
        </p:nvSpPr>
        <p:spPr bwMode="auto">
          <a:xfrm>
            <a:off x="4446087" y="1415789"/>
            <a:ext cx="4466838" cy="54673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在传感器类别指令中，用于</a:t>
            </a:r>
            <a:r>
              <a:rPr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初始化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矩阵键盘</a:t>
            </a:r>
            <a:r>
              <a:rPr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的控制引脚</a:t>
            </a:r>
            <a:r>
              <a:rPr lang="zh-CN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，</a:t>
            </a:r>
            <a:endParaRPr lang="zh-CN" sz="12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矩阵键盘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接在</a:t>
            </a: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P7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引脚。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086154" y="1505786"/>
            <a:ext cx="187133" cy="226049"/>
            <a:chOff x="1397666" y="1419622"/>
            <a:chExt cx="474034" cy="743490"/>
          </a:xfrm>
          <a:solidFill>
            <a:schemeClr val="accent5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6" name="组合 5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8" name="同心圆 17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9" name="等腰三角形 8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7" name="椭圆 6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6" tIns="34289" rIns="68576" bIns="34289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075015" y="2643758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1" name="组合 10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13" name="同心圆 12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等腰三角形 13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椭圆 11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47"/>
          <p:cNvSpPr>
            <a:spLocks noChangeArrowheads="1"/>
          </p:cNvSpPr>
          <p:nvPr/>
        </p:nvSpPr>
        <p:spPr bwMode="auto">
          <a:xfrm>
            <a:off x="4446017" y="2657266"/>
            <a:ext cx="4466838" cy="30670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在传感器类别指令中，用于获取矩阵键盘对应的按键值。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085810" y="3925188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0" name="组合 19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21" name="同心圆 20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等腰三角形 21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3" name="椭圆 22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6" name="矩形 47"/>
          <p:cNvSpPr>
            <a:spLocks noChangeArrowheads="1"/>
          </p:cNvSpPr>
          <p:nvPr/>
        </p:nvSpPr>
        <p:spPr bwMode="auto">
          <a:xfrm>
            <a:off x="4446017" y="3818046"/>
            <a:ext cx="4466838" cy="54673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在传感器类别指令中，</a:t>
            </a:r>
            <a:r>
              <a:rPr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基于STC8H8K64U芯片</a:t>
            </a:r>
            <a:r>
              <a:rPr lang="zh-CN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的</a:t>
            </a:r>
            <a:r>
              <a:rPr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天问51已经将这一动态扫描过程封装成一个回调函数，直接使用即可</a:t>
            </a:r>
            <a:r>
              <a:rPr lang="zh-CN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。</a:t>
            </a:r>
            <a:endParaRPr lang="zh-CN" sz="12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59865" y="2531110"/>
            <a:ext cx="1945005" cy="55880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865" y="1398905"/>
            <a:ext cx="1675765" cy="546735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865" y="3749040"/>
            <a:ext cx="2005330" cy="4781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程序编写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</a:t>
              </a:r>
              <a:r>
                <a:rPr kumimoji="0" lang="en-US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3</a:t>
              </a:r>
              <a:endPara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573786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获取矩阵键盘的按键值，并在数码管上显示</a:t>
            </a:r>
            <a:endParaRPr lang="zh-CN" altLang="en-US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4590" y="651510"/>
            <a:ext cx="3981450" cy="42227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PA" val="v3.2.0"/>
</p:tagLst>
</file>

<file path=ppt/tags/tag10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1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2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3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1"/>
</p:tagLst>
</file>

<file path=ppt/tags/tag3.xml><?xml version="1.0" encoding="utf-8"?>
<p:tagLst xmlns:p="http://schemas.openxmlformats.org/presentationml/2006/main">
  <p:tag name="MH" val="20161022203400"/>
  <p:tag name="MH_LIBRARY" val="GRAPHIC"/>
  <p:tag name="MH_TYPE" val="Other"/>
  <p:tag name="MH_ORDER" val="1"/>
</p:tagLst>
</file>

<file path=ppt/tags/tag4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2"/>
</p:tagLst>
</file>

<file path=ppt/tags/tag5.xml><?xml version="1.0" encoding="utf-8"?>
<p:tagLst xmlns:p="http://schemas.openxmlformats.org/presentationml/2006/main">
  <p:tag name="MH" val="20161022203400"/>
  <p:tag name="MH_LIBRARY" val="GRAPHIC"/>
  <p:tag name="MH_TYPE" val="Other"/>
  <p:tag name="MH_ORDER" val="2"/>
</p:tagLst>
</file>

<file path=ppt/tags/tag6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3"/>
</p:tagLst>
</file>

<file path=ppt/tags/tag7.xml><?xml version="1.0" encoding="utf-8"?>
<p:tagLst xmlns:p="http://schemas.openxmlformats.org/presentationml/2006/main">
  <p:tag name="MH" val="20161022203400"/>
  <p:tag name="MH_LIBRARY" val="GRAPHIC"/>
  <p:tag name="MH_TYPE" val="Other"/>
  <p:tag name="MH_ORDER" val="3"/>
</p:tagLst>
</file>

<file path=ppt/tags/tag8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9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WPS 演示</Application>
  <PresentationFormat>全屏显示(16:9)</PresentationFormat>
  <Paragraphs>91</Paragraphs>
  <Slides>10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Calibri</vt:lpstr>
      <vt:lpstr>Calibri</vt:lpstr>
      <vt:lpstr>Arial Unicode MS</vt:lpstr>
      <vt:lpstr>webwppDefTheme</vt:lpstr>
      <vt:lpstr>Office 主题​​</vt:lpstr>
      <vt:lpstr>3_Office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haoda07</cp:lastModifiedBy>
  <cp:revision>1</cp:revision>
  <dcterms:created xsi:type="dcterms:W3CDTF">2021-01-29T08:50:41Z</dcterms:created>
  <dcterms:modified xsi:type="dcterms:W3CDTF">2021-01-29T08:50:41Z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2052-11.1.0.10116</vt:lpwstr>
  </property>
</Properties>
</file>