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2"/>
    <p:sldMasterId id="2147483669" r:id="rId3"/>
    <p:sldMasterId id="2147483681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7" r:id="rId10"/>
    <p:sldId id="261" r:id="rId11"/>
    <p:sldId id="270" r:id="rId12"/>
    <p:sldId id="287" r:id="rId13"/>
    <p:sldId id="289" r:id="rId14"/>
    <p:sldId id="288" r:id="rId15"/>
    <p:sldId id="290" r:id="rId16"/>
    <p:sldId id="285" r:id="rId1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07E5D"/>
    <a:srgbClr val="009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6314" autoAdjust="0"/>
  </p:normalViewPr>
  <p:slideViewPr>
    <p:cSldViewPr>
      <p:cViewPr varScale="1">
        <p:scale>
          <a:sx n="85" d="100"/>
          <a:sy n="85" d="100"/>
        </p:scale>
        <p:origin x="72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C5B276FC-40CA-4FE8-B0AB-B83A8F9A0683}" type="datetimeFigureOut">
              <a:rPr lang="zh-CN" altLang="en-US" smtClean="0"/>
              <a:t>2021/2/5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BF37141F-B290-4B47-BA90-28DAE3B85FFD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02412" y="1731661"/>
            <a:ext cx="8139178" cy="674375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4050" b="0" spc="600">
                <a:effectLst/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02444" y="2674144"/>
            <a:ext cx="8139113" cy="601028"/>
          </a:xfrm>
        </p:spPr>
        <p:txBody>
          <a:bodyPr lIns="101600" tIns="38100" rIns="76200" bIns="3810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tx1"/>
                </a:solidFill>
                <a:uFillTx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2021/2/5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2021/2/5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2021/2/5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2021/2/5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2021/2/5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2021/2/5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2021/2/5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2021/2/5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2021/2/5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2021/2/5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标题与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630079" y="545783"/>
            <a:ext cx="2948940" cy="836295"/>
          </a:xfrm>
        </p:spPr>
        <p:txBody>
          <a:bodyPr anchor="ctr" anchorCtr="0"/>
          <a:lstStyle>
            <a:lvl1pPr>
              <a:defRPr sz="2400">
                <a:latin typeface="+mn-ea"/>
                <a:ea typeface="+mn-ea"/>
              </a:defRPr>
            </a:lvl1pPr>
          </a:lstStyle>
          <a:p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 hasCustomPrompt="1"/>
          </p:nvPr>
        </p:nvSpPr>
        <p:spPr>
          <a:xfrm>
            <a:off x="3853815" y="545783"/>
            <a:ext cx="4629150" cy="4052411"/>
          </a:xfrm>
        </p:spPr>
        <p:txBody>
          <a:bodyPr/>
          <a:lstStyle>
            <a:lvl1pPr>
              <a:defRPr sz="1800">
                <a:latin typeface="+mn-ea"/>
                <a:ea typeface="+mn-ea"/>
              </a:defRPr>
            </a:lvl1pPr>
            <a:lvl2pPr marL="342900" indent="0">
              <a:buNone/>
              <a:defRPr sz="1800">
                <a:latin typeface="+mn-ea"/>
                <a:ea typeface="+mn-ea"/>
              </a:defRPr>
            </a:lvl2pPr>
            <a:lvl3pPr>
              <a:defRPr sz="1800">
                <a:latin typeface="+mn-ea"/>
                <a:ea typeface="+mn-ea"/>
              </a:defRPr>
            </a:lvl3pPr>
            <a:lvl4pPr>
              <a:defRPr sz="1800">
                <a:latin typeface="+mn-ea"/>
                <a:ea typeface="+mn-ea"/>
              </a:defRPr>
            </a:lvl4pPr>
            <a:lvl5pPr>
              <a:defRPr sz="1800">
                <a:latin typeface="+mn-ea"/>
                <a:ea typeface="+mn-ea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单击此处编辑正文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 hasCustomPrompt="1"/>
          </p:nvPr>
        </p:nvSpPr>
        <p:spPr>
          <a:xfrm>
            <a:off x="630079" y="1679734"/>
            <a:ext cx="2948940" cy="2918936"/>
          </a:xfr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800">
                <a:latin typeface="+mn-ea"/>
                <a:ea typeface="+mn-ea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单击此处编辑正文</a:t>
            </a:r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注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502444" y="4203859"/>
            <a:ext cx="8139113" cy="418624"/>
          </a:xfrm>
        </p:spPr>
        <p:txBody>
          <a:bodyPr/>
          <a:lstStyle>
            <a:lvl1pPr>
              <a:defRPr b="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单击此处编辑正文</a:t>
            </a:r>
          </a:p>
        </p:txBody>
      </p:sp>
      <p:sp>
        <p:nvSpPr>
          <p:cNvPr id="8" name="内容占位符 7"/>
          <p:cNvSpPr>
            <a:spLocks noGrp="1"/>
          </p:cNvSpPr>
          <p:nvPr>
            <p:ph idx="1" hasCustomPrompt="1"/>
          </p:nvPr>
        </p:nvSpPr>
        <p:spPr>
          <a:xfrm>
            <a:off x="502444" y="481013"/>
            <a:ext cx="8139113" cy="3417094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2021/2/5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单张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7334" cy="515112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联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sz="half" idx="2" hasCustomPrompt="1"/>
          </p:nvPr>
        </p:nvSpPr>
        <p:spPr>
          <a:xfrm>
            <a:off x="350996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half" idx="13" hasCustomPrompt="1"/>
          </p:nvPr>
        </p:nvSpPr>
        <p:spPr>
          <a:xfrm>
            <a:off x="4715828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</a:t>
            </a:r>
            <a:r>
              <a:rPr>
                <a:sym typeface="+mn-ea"/>
              </a:rPr>
              <a:t>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67693"/>
            <a:ext cx="8139178" cy="674375"/>
          </a:xfrm>
        </p:spPr>
        <p:txBody>
          <a:bodyPr vert="horz" lIns="101600" tIns="38100" rIns="25400" bIns="3810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600" normalizeH="0" baseline="0" noProof="1" dirty="0">
                <a:solidFill>
                  <a:schemeClr val="tx1"/>
                </a:solidFill>
                <a:effectLst/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2021/2/5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59807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87000" y="476237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7.xml"/><Relationship Id="rId1" Type="http://schemas.openxmlformats.org/officeDocument/2006/relationships/tags" Target="../tags/tag1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10" Type="http://schemas.openxmlformats.org/officeDocument/2006/relationships/notesSlide" Target="../notesSlides/notesSlide2.xml"/><Relationship Id="rId4" Type="http://schemas.openxmlformats.org/officeDocument/2006/relationships/tags" Target="../tags/tag5.xml"/><Relationship Id="rId9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611560" y="1491630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STC8H8K64U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1214340" y="3302050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7" name="文本框 20"/>
          <p:cNvSpPr txBox="1"/>
          <p:nvPr/>
        </p:nvSpPr>
        <p:spPr>
          <a:xfrm>
            <a:off x="1269827" y="3286659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576355" y="3286659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" name="圆角矩形 8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</a:p>
          </p:txBody>
        </p:sp>
      </p:grp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1424021" y="2050120"/>
            <a:ext cx="3493260" cy="64632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en-US" altLang="zh-CN" sz="3600" kern="0" cap="all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RGB</a:t>
            </a:r>
            <a:r>
              <a:rPr lang="zh-CN" altLang="en-US" sz="3600" kern="0" cap="all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彩灯的使用</a:t>
            </a:r>
            <a:endParaRPr lang="en-US" altLang="zh-CN" sz="3600" kern="0" cap="all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27591" y="2891667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08805" y="289690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774852" y="2896902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35053" y="2891666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71622" y="288283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3388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程序实现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---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点亮点亮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个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RGB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灯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626" y="915566"/>
            <a:ext cx="4019924" cy="31579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27911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程序实现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---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随机显示颜色</a:t>
            </a:r>
          </a:p>
          <a:p>
            <a:pPr lvl="0"/>
            <a:endParaRPr lang="zh-CN" altLang="en-US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915566"/>
            <a:ext cx="3570942" cy="37967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25891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程序实现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---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单色呼吸灯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754949"/>
            <a:ext cx="2925428" cy="4371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314977" y="1563638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STC8H8K64U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</a:p>
        </p:txBody>
      </p:sp>
      <p:sp>
        <p:nvSpPr>
          <p:cNvPr id="10" name="文本框 23"/>
          <p:cNvSpPr txBox="1"/>
          <p:nvPr/>
        </p:nvSpPr>
        <p:spPr>
          <a:xfrm>
            <a:off x="3280660" y="3236580"/>
            <a:ext cx="1676058" cy="2995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zh-CN"/>
            </a:defPPr>
            <a:lvl1pPr>
              <a:defRPr sz="1600"/>
            </a:lvl1pPr>
          </a:lstStyle>
          <a:p>
            <a:pPr algn="ctr"/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时间：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年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月</a:t>
            </a:r>
          </a:p>
        </p:txBody>
      </p: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524706" y="1999248"/>
            <a:ext cx="4698719" cy="76943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CN" altLang="en-US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感谢您的聆听</a:t>
            </a:r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</a:p>
        </p:txBody>
      </p:sp>
      <p:sp>
        <p:nvSpPr>
          <p:cNvPr id="12" name="矩形 11"/>
          <p:cNvSpPr/>
          <p:nvPr/>
        </p:nvSpPr>
        <p:spPr>
          <a:xfrm>
            <a:off x="1665527" y="2911854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546741" y="291708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412788" y="2917089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72989" y="2911853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09558" y="290301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917757" y="3251979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973244" y="3236588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279772" y="3236588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4" name="圆角矩形 23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25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 rot="2575115">
            <a:off x="623370" y="1401906"/>
            <a:ext cx="2474497" cy="244900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2">
                  <a:lumMod val="7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MH_SubTitle_1"/>
          <p:cNvSpPr/>
          <p:nvPr>
            <p:custDataLst>
              <p:tags r:id="rId1"/>
            </p:custDataLst>
          </p:nvPr>
        </p:nvSpPr>
        <p:spPr>
          <a:xfrm>
            <a:off x="4716016" y="1635646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en-US" altLang="zh-CN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RGB</a:t>
            </a:r>
            <a:r>
              <a:rPr lang="zh-CN" altLang="en-US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彩灯介绍</a:t>
            </a:r>
            <a:endParaRPr lang="zh-CN" altLang="en-US" sz="8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" name="MH_Other_1"/>
          <p:cNvSpPr/>
          <p:nvPr>
            <p:custDataLst>
              <p:tags r:id="rId2"/>
            </p:custDataLst>
          </p:nvPr>
        </p:nvSpPr>
        <p:spPr>
          <a:xfrm>
            <a:off x="4214789" y="1635646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</a:p>
        </p:txBody>
      </p:sp>
      <p:sp>
        <p:nvSpPr>
          <p:cNvPr id="9" name="MH_SubTitle_2"/>
          <p:cNvSpPr/>
          <p:nvPr>
            <p:custDataLst>
              <p:tags r:id="rId3"/>
            </p:custDataLst>
          </p:nvPr>
        </p:nvSpPr>
        <p:spPr>
          <a:xfrm>
            <a:off x="4716016" y="2347639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指令学习</a:t>
            </a:r>
          </a:p>
        </p:txBody>
      </p:sp>
      <p:sp>
        <p:nvSpPr>
          <p:cNvPr id="10" name="MH_Other_2"/>
          <p:cNvSpPr/>
          <p:nvPr>
            <p:custDataLst>
              <p:tags r:id="rId4"/>
            </p:custDataLst>
          </p:nvPr>
        </p:nvSpPr>
        <p:spPr>
          <a:xfrm>
            <a:off x="4214789" y="2347639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11" name="MH_SubTitle_3"/>
          <p:cNvSpPr/>
          <p:nvPr>
            <p:custDataLst>
              <p:tags r:id="rId5"/>
            </p:custDataLst>
          </p:nvPr>
        </p:nvSpPr>
        <p:spPr>
          <a:xfrm>
            <a:off x="4716016" y="3059633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sz="1600" kern="0" dirty="0">
                <a:solidFill>
                  <a:srgbClr val="FF999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程序实现</a:t>
            </a:r>
          </a:p>
        </p:txBody>
      </p:sp>
      <p:sp>
        <p:nvSpPr>
          <p:cNvPr id="12" name="MH_Other_3"/>
          <p:cNvSpPr/>
          <p:nvPr>
            <p:custDataLst>
              <p:tags r:id="rId6"/>
            </p:custDataLst>
          </p:nvPr>
        </p:nvSpPr>
        <p:spPr>
          <a:xfrm>
            <a:off x="4214789" y="3059633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FF9999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</a:p>
        </p:txBody>
      </p:sp>
      <p:sp>
        <p:nvSpPr>
          <p:cNvPr id="15" name="MH_Others_1"/>
          <p:cNvSpPr txBox="1"/>
          <p:nvPr>
            <p:custDataLst>
              <p:tags r:id="rId7"/>
            </p:custDataLst>
          </p:nvPr>
        </p:nvSpPr>
        <p:spPr>
          <a:xfrm>
            <a:off x="838786" y="2101715"/>
            <a:ext cx="2043664" cy="722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7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  录</a:t>
            </a:r>
          </a:p>
        </p:txBody>
      </p:sp>
      <p:sp>
        <p:nvSpPr>
          <p:cNvPr id="16" name="MH_Others_2"/>
          <p:cNvSpPr txBox="1"/>
          <p:nvPr>
            <p:custDataLst>
              <p:tags r:id="rId8"/>
            </p:custDataLst>
          </p:nvPr>
        </p:nvSpPr>
        <p:spPr>
          <a:xfrm>
            <a:off x="849108" y="2824003"/>
            <a:ext cx="2023020" cy="3064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224869" y="2142030"/>
            <a:ext cx="3177862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en-US" altLang="zh-CN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RGB</a:t>
            </a: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彩灯介绍</a:t>
            </a:r>
          </a:p>
        </p:txBody>
      </p:sp>
      <p:sp>
        <p:nvSpPr>
          <p:cNvPr id="4" name="TextBox 11"/>
          <p:cNvSpPr txBox="1"/>
          <p:nvPr/>
        </p:nvSpPr>
        <p:spPr>
          <a:xfrm>
            <a:off x="4418383" y="2803352"/>
            <a:ext cx="1281952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marR="0" lvl="1" indent="-1219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RGB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彩灯和引脚</a:t>
            </a:r>
            <a:endParaRPr kumimoji="0" lang="en-US" altLang="zh-CN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43239" y="2803352"/>
            <a:ext cx="959748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  <a:defRPr/>
            </a:pP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学习电路图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01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801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RGB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彩灯和引脚</a:t>
            </a:r>
          </a:p>
        </p:txBody>
      </p:sp>
      <p:sp>
        <p:nvSpPr>
          <p:cNvPr id="5" name="矩形 4"/>
          <p:cNvSpPr/>
          <p:nvPr/>
        </p:nvSpPr>
        <p:spPr>
          <a:xfrm>
            <a:off x="827584" y="843558"/>
            <a:ext cx="3126674" cy="3723831"/>
          </a:xfrm>
          <a:prstGeom prst="rect">
            <a:avLst/>
          </a:prstGeom>
          <a:solidFill>
            <a:srgbClr val="FF9999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9" rIns="68576" bIns="34289" anchor="ctr"/>
          <a:lstStyle/>
          <a:p>
            <a:pPr algn="ctr"/>
            <a:endParaRPr lang="zh-CN" altLang="en-US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pic>
        <p:nvPicPr>
          <p:cNvPr id="86" name="图片 8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" y="910954"/>
            <a:ext cx="2271913" cy="3593037"/>
          </a:xfrm>
          <a:prstGeom prst="rect">
            <a:avLst/>
          </a:prstGeom>
        </p:spPr>
      </p:pic>
      <p:sp>
        <p:nvSpPr>
          <p:cNvPr id="89" name="矩形 88"/>
          <p:cNvSpPr/>
          <p:nvPr/>
        </p:nvSpPr>
        <p:spPr>
          <a:xfrm>
            <a:off x="1831432" y="1814667"/>
            <a:ext cx="652336" cy="8290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4" name="直接箭头连接符 93"/>
          <p:cNvCxnSpPr/>
          <p:nvPr/>
        </p:nvCxnSpPr>
        <p:spPr>
          <a:xfrm>
            <a:off x="2483768" y="2067694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文本框 96"/>
          <p:cNvSpPr txBox="1"/>
          <p:nvPr/>
        </p:nvSpPr>
        <p:spPr>
          <a:xfrm>
            <a:off x="3058041" y="1784555"/>
            <a:ext cx="909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6</a:t>
            </a:r>
            <a:r>
              <a:rPr lang="zh-CN" altLang="en-US" sz="1600" dirty="0">
                <a:solidFill>
                  <a:srgbClr val="FF0000"/>
                </a:solidFill>
              </a:rPr>
              <a:t>颗彩灯</a:t>
            </a:r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sz="1600" dirty="0">
                <a:solidFill>
                  <a:srgbClr val="FF0000"/>
                </a:solidFill>
              </a:rPr>
              <a:t>P45</a:t>
            </a:r>
            <a:r>
              <a:rPr lang="zh-CN" altLang="en-US" sz="1600" dirty="0">
                <a:solidFill>
                  <a:srgbClr val="FF0000"/>
                </a:solidFill>
              </a:rPr>
              <a:t>引脚</a:t>
            </a:r>
          </a:p>
        </p:txBody>
      </p:sp>
      <p:sp>
        <p:nvSpPr>
          <p:cNvPr id="14" name="矩形 47"/>
          <p:cNvSpPr>
            <a:spLocks noChangeArrowheads="1"/>
          </p:cNvSpPr>
          <p:nvPr/>
        </p:nvSpPr>
        <p:spPr bwMode="auto">
          <a:xfrm>
            <a:off x="4211735" y="1133929"/>
            <a:ext cx="4613469" cy="3220357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noAutofit/>
          </a:bodyPr>
          <a:lstStyle/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</a:t>
            </a:r>
            <a:r>
              <a:rPr lang="zh-CN" sz="1200" b="0" u="none" dirty="0">
                <a:solidFill>
                  <a:srgbClr val="4D4D4D"/>
                </a:solidFill>
                <a:ea typeface="-apple-system" charset="0"/>
              </a:rPr>
              <a:t>WS2812只需一根信号线就能控制灯带上所有</a:t>
            </a:r>
            <a:r>
              <a:rPr lang="en-US" altLang="zh-CN" sz="1200" b="0" u="none" dirty="0">
                <a:solidFill>
                  <a:srgbClr val="4D4D4D"/>
                </a:solidFill>
                <a:ea typeface="-apple-system" charset="0"/>
              </a:rPr>
              <a:t>LED</a:t>
            </a:r>
            <a:r>
              <a:rPr lang="zh-CN" sz="1200" b="0" u="none" dirty="0">
                <a:solidFill>
                  <a:srgbClr val="4D4D4D"/>
                </a:solidFill>
                <a:ea typeface="-apple-system" charset="0"/>
              </a:rPr>
              <a:t>。多个灯带间可以通过串联轻松延长。在30hz的刷新频率下</a:t>
            </a:r>
            <a:r>
              <a:rPr lang="zh-CN" altLang="en-US" sz="1200" b="0" u="none" dirty="0">
                <a:solidFill>
                  <a:srgbClr val="4D4D4D"/>
                </a:solidFill>
                <a:ea typeface="-apple-system" charset="0"/>
              </a:rPr>
              <a:t>，</a:t>
            </a:r>
            <a:r>
              <a:rPr lang="zh-CN" sz="1200" b="0" u="none" dirty="0">
                <a:solidFill>
                  <a:srgbClr val="4D4D4D"/>
                </a:solidFill>
                <a:ea typeface="-apple-system" charset="0"/>
              </a:rPr>
              <a:t>一</a:t>
            </a:r>
            <a:r>
              <a:rPr lang="zh-CN" altLang="en-US" sz="1200" b="0" u="none" dirty="0">
                <a:solidFill>
                  <a:srgbClr val="4D4D4D"/>
                </a:solidFill>
                <a:ea typeface="-apple-system" charset="0"/>
              </a:rPr>
              <a:t>根</a:t>
            </a:r>
            <a:r>
              <a:rPr lang="zh-CN" sz="1200" b="0" u="none" dirty="0">
                <a:solidFill>
                  <a:srgbClr val="4D4D4D"/>
                </a:solidFill>
                <a:ea typeface="-apple-system" charset="0"/>
              </a:rPr>
              <a:t>信号线能够控制至多500个led。</a:t>
            </a: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endParaRPr lang="zh-CN" altLang="en-US" sz="105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sz="900" b="0" u="none" dirty="0">
                <a:solidFill>
                  <a:srgbClr val="000000"/>
                </a:solidFill>
                <a:ea typeface="Source Code Pro" charset="0"/>
              </a:rPr>
              <a:t>-内置信号整形电路，任何一个像素点收到信号后经过波形整形再输出，保证线路波形畸变不会累加。</a:t>
            </a: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sz="900" b="0" u="none" dirty="0">
                <a:solidFill>
                  <a:srgbClr val="000000"/>
                </a:solidFill>
                <a:ea typeface="Source Code Pro" charset="0"/>
              </a:rPr>
              <a:t>-内置上电复位和掉电复位电路。</a:t>
            </a: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sz="900" b="0" u="none" dirty="0">
                <a:solidFill>
                  <a:srgbClr val="000000"/>
                </a:solidFill>
                <a:ea typeface="Source Code Pro" charset="0"/>
              </a:rPr>
              <a:t>-每个像素点的三基色颜色可实现256级亮度显示，完成16777216种颜色的全真色彩显示，扫描频率不低于400Hz/s。</a:t>
            </a: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sz="900" b="0" u="none" dirty="0">
                <a:solidFill>
                  <a:srgbClr val="000000"/>
                </a:solidFill>
                <a:ea typeface="Source Code Pro" charset="0"/>
              </a:rPr>
              <a:t>-串行级联接口，能通过一根信号线完成数据的接收与解码。</a:t>
            </a: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sz="900" b="0" u="none" dirty="0">
                <a:solidFill>
                  <a:srgbClr val="000000"/>
                </a:solidFill>
                <a:ea typeface="Source Code Pro" charset="0"/>
              </a:rPr>
              <a:t>-任意两点传传输距离在不超过5米时无需增加任何电路。</a:t>
            </a: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sz="900" b="0" u="none" dirty="0">
                <a:solidFill>
                  <a:srgbClr val="000000"/>
                </a:solidFill>
                <a:ea typeface="Source Code Pro" charset="0"/>
              </a:rPr>
              <a:t>-当刷新速率30帧/秒时，低速模式级联数不小于512点，高速模式不小于1024点。 </a:t>
            </a: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sz="900" b="0" u="none" dirty="0">
                <a:solidFill>
                  <a:srgbClr val="000000"/>
                </a:solidFill>
                <a:ea typeface="Source Code Pro" charset="0"/>
              </a:rPr>
              <a:t>-数据发送速度可达800Kbps。 </a:t>
            </a: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sz="900" b="0" u="none" dirty="0">
                <a:solidFill>
                  <a:srgbClr val="000000"/>
                </a:solidFill>
                <a:ea typeface="Source Code Pro" charset="0"/>
              </a:rPr>
              <a:t>-光的颜色高度一致，性价比高。</a:t>
            </a:r>
            <a:endParaRPr lang="zh-CN" altLang="en-US" sz="105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电路图</a:t>
            </a:r>
          </a:p>
        </p:txBody>
      </p:sp>
      <p:sp>
        <p:nvSpPr>
          <p:cNvPr id="32" name="矩形 3"/>
          <p:cNvSpPr>
            <a:spLocks noChangeArrowheads="1"/>
          </p:cNvSpPr>
          <p:nvPr/>
        </p:nvSpPr>
        <p:spPr bwMode="auto">
          <a:xfrm>
            <a:off x="1325066" y="3304031"/>
            <a:ext cx="2600953" cy="28558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>
              <a:lnSpc>
                <a:spcPct val="65000"/>
              </a:lnSpc>
              <a:defRPr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  <a:cs typeface="+mn-ea"/>
              </a:rPr>
              <a:t>详细描述</a:t>
            </a:r>
          </a:p>
        </p:txBody>
      </p:sp>
      <p:sp>
        <p:nvSpPr>
          <p:cNvPr id="33" name="矩形 47"/>
          <p:cNvSpPr>
            <a:spLocks noChangeArrowheads="1"/>
          </p:cNvSpPr>
          <p:nvPr/>
        </p:nvSpPr>
        <p:spPr bwMode="auto">
          <a:xfrm>
            <a:off x="2699792" y="3280589"/>
            <a:ext cx="4116273" cy="249806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从电路图可以看出，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6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颗彩灯串联接在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P45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引脚上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270826"/>
            <a:ext cx="2304256" cy="118680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888" y="759403"/>
            <a:ext cx="3524250" cy="2066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3479369" y="2047760"/>
            <a:ext cx="4114057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zh-CN" altLang="en-US" sz="3800" kern="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指令学习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sz="2600" kern="0" dirty="0">
                  <a:solidFill>
                    <a:srgbClr val="4D4D4D"/>
                  </a:solidFill>
                  <a:cs typeface="Arial" panose="020B0604020202020204" pitchFamily="34" charset="0"/>
                </a:rPr>
                <a:t>02</a:t>
              </a:r>
              <a:endParaRPr lang="zh-CN" altLang="en-US" sz="1300" kern="0" dirty="0">
                <a:solidFill>
                  <a:srgbClr val="4D4D4D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zh-CN" altLang="en-US" sz="2000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章节</a:t>
              </a:r>
              <a:endParaRPr lang="en-US" altLang="zh-CN" sz="10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PART</a:t>
              </a:r>
              <a:endParaRPr lang="en-US" altLang="zh-CN" sz="38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指令学习</a:t>
            </a:r>
          </a:p>
        </p:txBody>
      </p:sp>
      <p:sp>
        <p:nvSpPr>
          <p:cNvPr id="4" name="矩形 47"/>
          <p:cNvSpPr>
            <a:spLocks noChangeArrowheads="1"/>
          </p:cNvSpPr>
          <p:nvPr/>
        </p:nvSpPr>
        <p:spPr bwMode="auto">
          <a:xfrm>
            <a:off x="4067944" y="1275606"/>
            <a:ext cx="4466838" cy="267888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在显示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-RGB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类别指令中，用于初始化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RGB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引脚及个数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572409" y="1337488"/>
            <a:ext cx="187133" cy="226049"/>
            <a:chOff x="1397666" y="1419622"/>
            <a:chExt cx="474034" cy="743490"/>
          </a:xfrm>
          <a:solidFill>
            <a:schemeClr val="accent5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6" name="组合 5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8" name="同心圆 17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76" tIns="34289" rIns="68576" bIns="34289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9" name="等腰三角形 8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76" tIns="34289" rIns="68576" bIns="34289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7" name="椭圆 6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6" tIns="34289" rIns="68576" bIns="34289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32486" y="2282328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11" name="组合 10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13" name="同心圆 12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等腰三角形 13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椭圆 11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lstStyle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矩形 47"/>
          <p:cNvSpPr>
            <a:spLocks noChangeArrowheads="1"/>
          </p:cNvSpPr>
          <p:nvPr/>
        </p:nvSpPr>
        <p:spPr bwMode="auto">
          <a:xfrm>
            <a:off x="4763172" y="2080582"/>
            <a:ext cx="3076381" cy="487948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设置第几个灯（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0~5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）显示指定 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RGB 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颜色值，</a:t>
            </a:r>
            <a:endParaRPr lang="en-US" altLang="zh-CN" sz="11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R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、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G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、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B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的取值范围是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0~255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682" y="1220750"/>
            <a:ext cx="2740656" cy="51387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543" y="2162009"/>
            <a:ext cx="3634404" cy="428547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643" y="3015654"/>
            <a:ext cx="3213612" cy="499704"/>
          </a:xfrm>
          <a:prstGeom prst="rect">
            <a:avLst/>
          </a:prstGeom>
        </p:spPr>
      </p:pic>
      <p:grpSp>
        <p:nvGrpSpPr>
          <p:cNvPr id="28" name="组合 27"/>
          <p:cNvGrpSpPr/>
          <p:nvPr/>
        </p:nvGrpSpPr>
        <p:grpSpPr>
          <a:xfrm>
            <a:off x="567615" y="3202285"/>
            <a:ext cx="187133" cy="226049"/>
            <a:chOff x="1397666" y="1419622"/>
            <a:chExt cx="474034" cy="743490"/>
          </a:xfrm>
          <a:solidFill>
            <a:schemeClr val="accent5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29" name="组合 28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31" name="同心圆 17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76" tIns="34289" rIns="68576" bIns="34289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2" name="等腰三角形 31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76" tIns="34289" rIns="68576" bIns="34289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0" name="椭圆 29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6" tIns="34289" rIns="68576" bIns="34289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33" name="矩形 47"/>
          <p:cNvSpPr>
            <a:spLocks noChangeArrowheads="1"/>
          </p:cNvSpPr>
          <p:nvPr/>
        </p:nvSpPr>
        <p:spPr bwMode="auto">
          <a:xfrm>
            <a:off x="4067944" y="3081610"/>
            <a:ext cx="4466838" cy="267888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设置第几个灯显示下拉框内常用颜色和亮度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283968" y="2736578"/>
            <a:ext cx="3816424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3322798" y="2073476"/>
            <a:ext cx="40511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zh-CN" altLang="en-US" sz="3200" kern="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程序实现</a:t>
            </a:r>
          </a:p>
        </p:txBody>
      </p:sp>
      <p:sp>
        <p:nvSpPr>
          <p:cNvPr id="4" name="TextBox 11"/>
          <p:cNvSpPr txBox="1"/>
          <p:nvPr/>
        </p:nvSpPr>
        <p:spPr>
          <a:xfrm>
            <a:off x="4418383" y="2803352"/>
            <a:ext cx="1406986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  <a:defRPr/>
            </a:pP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点亮第一个</a:t>
            </a:r>
            <a:r>
              <a:rPr lang="en-US" altLang="zh-CN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RGB</a:t>
            </a: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灯</a:t>
            </a:r>
            <a:endParaRPr lang="en-US" altLang="zh-CN" sz="1100" kern="0" dirty="0">
              <a:solidFill>
                <a:srgbClr val="007E5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3295" y="2803352"/>
            <a:ext cx="1203404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  <a:defRPr/>
            </a:pP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点亮</a:t>
            </a:r>
            <a:r>
              <a:rPr lang="en-US" altLang="zh-CN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6</a:t>
            </a: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个</a:t>
            </a:r>
            <a:r>
              <a:rPr lang="en-US" altLang="zh-CN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RGB</a:t>
            </a: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灯</a:t>
            </a:r>
            <a:endParaRPr lang="en-US" altLang="zh-CN" sz="1100" kern="0" dirty="0">
              <a:solidFill>
                <a:srgbClr val="007E5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TextBox 11"/>
          <p:cNvSpPr txBox="1"/>
          <p:nvPr/>
        </p:nvSpPr>
        <p:spPr>
          <a:xfrm>
            <a:off x="4418383" y="3069630"/>
            <a:ext cx="1100812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  <a:defRPr/>
            </a:pP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随机显示颜色</a:t>
            </a:r>
            <a:endParaRPr lang="en-US" altLang="zh-CN" sz="1100" kern="0" dirty="0">
              <a:solidFill>
                <a:srgbClr val="007E5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5943295" y="3069630"/>
            <a:ext cx="959748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  <a:defRPr/>
            </a:pP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单色呼吸灯</a:t>
            </a:r>
            <a:endParaRPr lang="en-US" altLang="zh-CN" sz="1100" kern="0" dirty="0">
              <a:solidFill>
                <a:srgbClr val="007E5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sz="2600" kern="0" dirty="0">
                  <a:solidFill>
                    <a:srgbClr val="4D4D4D"/>
                  </a:solidFill>
                  <a:cs typeface="Arial" panose="020B0604020202020204" pitchFamily="34" charset="0"/>
                </a:rPr>
                <a:t>03</a:t>
              </a:r>
              <a:endParaRPr lang="zh-CN" altLang="en-US" sz="1300" kern="0" dirty="0">
                <a:solidFill>
                  <a:srgbClr val="4D4D4D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zh-CN" altLang="en-US" sz="2000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章节</a:t>
              </a:r>
              <a:endParaRPr lang="en-US" altLang="zh-CN" sz="10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PART</a:t>
              </a:r>
              <a:endParaRPr lang="en-US" altLang="zh-CN" sz="38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3254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程序实现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---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点亮第一个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RGB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灯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203598"/>
            <a:ext cx="3810000" cy="19526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633</Words>
  <Application>Microsoft Office PowerPoint</Application>
  <PresentationFormat>全屏显示(16:9)</PresentationFormat>
  <Paragraphs>73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-apple-system</vt:lpstr>
      <vt:lpstr>宋体</vt:lpstr>
      <vt:lpstr>微软雅黑</vt:lpstr>
      <vt:lpstr>Arial</vt:lpstr>
      <vt:lpstr>Calibri</vt:lpstr>
      <vt:lpstr>Source Code Pro</vt:lpstr>
      <vt:lpstr>webwppDefTheme</vt:lpstr>
      <vt:lpstr>Office 主题​​</vt:lpstr>
      <vt:lpstr>1_Office 主题​​</vt:lpstr>
      <vt:lpstr>3_Office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好好搭搭</cp:lastModifiedBy>
  <cp:revision>2</cp:revision>
  <dcterms:created xsi:type="dcterms:W3CDTF">2021-02-04T07:43:04Z</dcterms:created>
  <dcterms:modified xsi:type="dcterms:W3CDTF">2021-02-05T08:51:15Z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2052-0.0.0.0</vt:lpwstr>
  </property>
</Properties>
</file>