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  <p:sldMasterId id="2147483669" r:id="rId3"/>
    <p:sldMasterId id="2147483681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99" r:id="rId9"/>
    <p:sldId id="267" r:id="rId10"/>
    <p:sldId id="300" r:id="rId11"/>
    <p:sldId id="301" r:id="rId12"/>
    <p:sldId id="270" r:id="rId13"/>
    <p:sldId id="261" r:id="rId14"/>
    <p:sldId id="291" r:id="rId15"/>
    <p:sldId id="276" r:id="rId16"/>
    <p:sldId id="287" r:id="rId17"/>
    <p:sldId id="288" r:id="rId18"/>
    <p:sldId id="293" r:id="rId19"/>
    <p:sldId id="285" r:id="rId2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000" name="曹潇涛" initials="authorId_482279" lastIdx="61064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6314" autoAdjust="0"/>
  </p:normalViewPr>
  <p:slideViewPr>
    <p:cSldViewPr>
      <p:cViewPr varScale="1">
        <p:scale>
          <a:sx n="91" d="100"/>
          <a:sy n="91" d="100"/>
        </p:scale>
        <p:origin x="54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000" dt="2021-01-27T16:15:06" idx="610641">
    <p:pos x="0" y="0"/>
    <p:text>图片需要换清晰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P4_1</a:t>
            </a:r>
            <a:r>
              <a:rPr lang="zh-CN" altLang="en-US" dirty="0"/>
              <a:t>反转，</a:t>
            </a:r>
            <a:r>
              <a:rPr lang="en-US" altLang="zh-CN" dirty="0"/>
              <a:t>P41</a:t>
            </a:r>
            <a:r>
              <a:rPr lang="zh-CN" altLang="en-US" dirty="0"/>
              <a:t>读出来的值相反，在程序里面就用非，原来是</a:t>
            </a:r>
            <a:r>
              <a:rPr lang="en-US" altLang="zh-CN" dirty="0"/>
              <a:t>1</a:t>
            </a:r>
            <a:r>
              <a:rPr lang="zh-CN" altLang="en-US" dirty="0"/>
              <a:t>的变成</a:t>
            </a:r>
            <a:r>
              <a:rPr lang="en-US" altLang="zh-CN" dirty="0"/>
              <a:t>0</a:t>
            </a:r>
            <a:r>
              <a:rPr lang="zh-CN" altLang="en-US" dirty="0"/>
              <a:t>，是</a:t>
            </a:r>
            <a:r>
              <a:rPr lang="en-US" altLang="zh-CN" dirty="0"/>
              <a:t>0</a:t>
            </a:r>
            <a:r>
              <a:rPr lang="zh-CN" altLang="en-US" dirty="0"/>
              <a:t>的变成</a:t>
            </a:r>
            <a:r>
              <a:rPr lang="en-US" altLang="zh-CN" dirty="0"/>
              <a:t>1</a:t>
            </a:r>
            <a:r>
              <a:rPr lang="zh-CN" altLang="en-US" dirty="0"/>
              <a:t>，设置成</a:t>
            </a:r>
            <a:r>
              <a:rPr lang="en-US" altLang="zh-CN" dirty="0"/>
              <a:t>30000</a:t>
            </a:r>
            <a:r>
              <a:rPr lang="zh-CN" altLang="en-US" dirty="0"/>
              <a:t>微妙，也就是</a:t>
            </a:r>
            <a:r>
              <a:rPr lang="en-US" altLang="zh-CN" dirty="0"/>
              <a:t>30</a:t>
            </a:r>
            <a:r>
              <a:rPr lang="zh-CN" altLang="en-US" dirty="0"/>
              <a:t>毫秒，闪的非常快，肉眼无法看出来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单击此处编辑正文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  <a:t>2021/1/29</a:t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  <a:t>2021/1/29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4000">
        <p14:conveyor dir="l"/>
      </p:transition>
    </mc:Choice>
    <mc:Fallback xmlns=""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1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notesSlide" Target="../notesSlides/notesSlide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slideLayout" Target="../slideLayouts/slideLayout15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comments" Target="../comments/commen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STC8H8K64U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1693324" y="2050120"/>
            <a:ext cx="2954651" cy="64632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zh-CN" alt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定时器的使用</a:t>
            </a:r>
            <a:endParaRPr lang="en-US" altLang="zh-CN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指令学习</a:t>
            </a: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4680677" y="1151782"/>
            <a:ext cx="3733933" cy="116649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在定时器类别指令中，用于设置定时器及定时长度。基于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STC8H8K64U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芯片的天问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51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共有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5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个定时器，即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0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、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1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、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2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、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3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、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4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，其他芯片需要去芯片手册中查询定时器个数。第一个参数可选第几个定时器，第二个参数设置定时长度最大为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32768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微秒。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086154" y="1505786"/>
            <a:ext cx="187133" cy="226049"/>
            <a:chOff x="1397666" y="1419622"/>
            <a:chExt cx="474034" cy="743490"/>
          </a:xfrm>
          <a:solidFill>
            <a:schemeClr val="accent5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6" name="组合 5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8" name="同心圆 17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等腰三角形 8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7" name="椭圆 6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6" tIns="34289" rIns="68576" bIns="34289" anchor="ctr"/>
            <a:lstStyle/>
            <a:p>
              <a:pPr algn="ctr"/>
              <a:endParaRPr lang="zh-CN" altLang="en-US" dirty="0">
                <a:solidFill>
                  <a:prstClr val="white"/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75015" y="264375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13" name="同心圆 12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499992" y="2471846"/>
            <a:ext cx="4466838" cy="26788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      在定时器类别指令中，用于启动指定的定时器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8427" y="1406757"/>
            <a:ext cx="3100040" cy="50806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2506270"/>
            <a:ext cx="1495425" cy="4191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指令学习</a:t>
            </a: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4438467" y="1333874"/>
            <a:ext cx="4466838" cy="48794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在定时器类别指令中，用于设置指定定时器中断有效或无效，只用设置有效才能运行定时器中断中的程序。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086154" y="1505786"/>
            <a:ext cx="187133" cy="226049"/>
            <a:chOff x="1397666" y="1419622"/>
            <a:chExt cx="474034" cy="743490"/>
          </a:xfrm>
          <a:solidFill>
            <a:schemeClr val="accent5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6" name="组合 5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8" name="同心圆 17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9" name="等腰三角形 8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76" tIns="34289" rIns="68576" bIns="34289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7" name="椭圆 6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6" tIns="34289" rIns="68576" bIns="34289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075015" y="264375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13" name="同心圆 12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677162" y="2625833"/>
            <a:ext cx="4466838" cy="48794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lvl="0"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sym typeface="微软雅黑" panose="020B0503020204020204" pitchFamily="34" charset="-122"/>
              </a:rPr>
              <a:t>在定时器类别指令中，用于设置指定定时器中断程序，只有设置定时器中断有效才会执行里面的程序，与上面的指令配合使用。</a:t>
            </a:r>
            <a:endParaRPr kumimoji="0" lang="zh-CN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341642"/>
            <a:ext cx="2286000" cy="42862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8049" y="2509972"/>
            <a:ext cx="3113952" cy="6182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590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程序实现</a:t>
            </a: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1878269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定时器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中断控制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LED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闪烁</a:t>
            </a:r>
            <a:endParaRPr kumimoji="0" lang="en-US" altLang="zh-CN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6" name="TextBox 11"/>
          <p:cNvSpPr txBox="1"/>
          <p:nvPr/>
        </p:nvSpPr>
        <p:spPr>
          <a:xfrm>
            <a:off x="4418383" y="3069630"/>
            <a:ext cx="2160398" cy="234934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lvl="1" indent="-121920"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定时器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0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中断控制变量</a:t>
            </a:r>
            <a:r>
              <a:rPr lang="en-US" altLang="zh-CN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LED</a:t>
            </a:r>
            <a:r>
              <a:rPr lang="zh-CN" altLang="en-US" sz="1100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闪烁</a:t>
            </a:r>
            <a:endParaRPr kumimoji="0" lang="en-US" altLang="zh-CN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04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4039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定时器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0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中断控制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LED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闪烁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849375"/>
            <a:ext cx="3126674" cy="3723831"/>
          </a:xfrm>
          <a:prstGeom prst="rect">
            <a:avLst/>
          </a:prstGeom>
          <a:solidFill>
            <a:srgbClr val="FF9999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/>
          <a:p>
            <a:pPr algn="ctr"/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19" y="917243"/>
            <a:ext cx="2271913" cy="359303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568366" y="2035044"/>
            <a:ext cx="299733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>
            <a:off x="2879791" y="2127905"/>
            <a:ext cx="28949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3123106" y="1928497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P41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5440" y="843758"/>
            <a:ext cx="3839292" cy="3119884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939981" y="4363752"/>
            <a:ext cx="30802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设置成</a:t>
            </a:r>
            <a:r>
              <a:rPr lang="en-US" altLang="zh-CN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30000</a:t>
            </a:r>
            <a:r>
              <a:rPr lang="zh-CN" alt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微妙，也就是</a:t>
            </a:r>
            <a:r>
              <a:rPr lang="en-US" altLang="zh-CN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r>
              <a:rPr lang="zh-CN" alt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毫秒，闪的非常快，</a:t>
            </a:r>
            <a:endParaRPr lang="en-US" altLang="zh-CN" sz="10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0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肉眼无法看出来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45015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定时器</a:t>
            </a: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中断控制变量</a:t>
            </a: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  <a:p>
            <a:pPr lvl="0"/>
            <a:endParaRPr lang="zh-CN" altLang="en-US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038" y="843558"/>
            <a:ext cx="3976064" cy="39193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2329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lang="en-US" altLang="zh-CN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</a:t>
            </a: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对比程序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303" y="1059582"/>
            <a:ext cx="2734219" cy="269522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1063781"/>
            <a:ext cx="2611517" cy="276849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36739" y="1782411"/>
            <a:ext cx="2715260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用定时器中断控制</a:t>
            </a:r>
            <a:r>
              <a:rPr lang="en-US" altLang="zh-CN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LED</a:t>
            </a:r>
            <a:r>
              <a:rPr lang="zh-CN" altLang="en-US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灯闪烁程序可以在</a:t>
            </a:r>
            <a:r>
              <a:rPr lang="zh-CN" altLang="en-US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charset="0"/>
                <a:ea typeface="微软雅黑" charset="0"/>
              </a:rPr>
              <a:t>主</a:t>
            </a:r>
            <a:endParaRPr lang="en-US" altLang="zh-CN" sz="105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程序中实现其他的功能，不用再等待</a:t>
            </a:r>
          </a:p>
        </p:txBody>
      </p:sp>
      <p:sp>
        <p:nvSpPr>
          <p:cNvPr id="7" name="TextBox 4"/>
          <p:cNvSpPr txBox="1"/>
          <p:nvPr/>
        </p:nvSpPr>
        <p:spPr>
          <a:xfrm>
            <a:off x="899592" y="3934797"/>
            <a:ext cx="1728192" cy="283829"/>
          </a:xfrm>
          <a:prstGeom prst="rect">
            <a:avLst/>
          </a:prstGeom>
          <a:solidFill>
            <a:srgbClr val="007E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6" tIns="34289" rIns="68576" bIns="34289" anchor="ctr"/>
          <a:lstStyle>
            <a:defPPr>
              <a:defRPr lang="zh-CN"/>
            </a:defPPr>
            <a:lvl1pPr algn="ctr">
              <a:defRPr>
                <a:solidFill>
                  <a:prstClr val="white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zh-CN" altLang="en-US" sz="1100" b="1" dirty="0">
                <a:ea typeface="微软雅黑" panose="020B0503020204020204" pitchFamily="34" charset="-122"/>
              </a:rPr>
              <a:t>定时器中断控制闪烁</a:t>
            </a:r>
          </a:p>
        </p:txBody>
      </p:sp>
      <p:sp>
        <p:nvSpPr>
          <p:cNvPr id="8" name="TextBox 5"/>
          <p:cNvSpPr txBox="1"/>
          <p:nvPr/>
        </p:nvSpPr>
        <p:spPr>
          <a:xfrm>
            <a:off x="3980579" y="3944105"/>
            <a:ext cx="1490102" cy="274521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txBody>
          <a:bodyPr anchor="ctr"/>
          <a:lstStyle>
            <a:defPPr>
              <a:defRPr lang="zh-CN"/>
            </a:defPPr>
            <a:lvl1pPr algn="ctr" defTabSz="914400">
              <a:defRPr>
                <a:solidFill>
                  <a:srgbClr val="FFFFFF"/>
                </a:solidFill>
                <a:latin typeface="宋体" pitchFamily="2" charset="-122"/>
              </a:defRPr>
            </a:lvl1pPr>
          </a:lstStyle>
          <a:p>
            <a:r>
              <a:rPr lang="zh-CN" altLang="en-US" sz="11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主程序控制闪烁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STC8H8K64U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572000" y="1203598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定时器</a:t>
            </a:r>
            <a:endParaRPr lang="zh-CN" altLang="en-US" sz="8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070773" y="1203598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572000" y="1915591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中断系统</a:t>
            </a: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070773" y="1915591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572000" y="2627585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070773" y="2627585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MH_SubTitle_4"/>
          <p:cNvSpPr/>
          <p:nvPr>
            <p:custDataLst>
              <p:tags r:id="rId9"/>
            </p:custDataLst>
          </p:nvPr>
        </p:nvSpPr>
        <p:spPr>
          <a:xfrm>
            <a:off x="4572000" y="332175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kern="0" noProof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程序实现</a:t>
            </a:r>
            <a:endParaRPr kumimoji="0" lang="en-US" altLang="zh-CN" b="0" i="0" u="none" strike="noStrike" kern="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MH_Other_4"/>
          <p:cNvSpPr/>
          <p:nvPr>
            <p:custDataLst>
              <p:tags r:id="rId10"/>
            </p:custDataLst>
          </p:nvPr>
        </p:nvSpPr>
        <p:spPr>
          <a:xfrm>
            <a:off x="4070773" y="332175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定时器</a:t>
            </a:r>
            <a:endParaRPr lang="en-US" altLang="zh-CN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什么是定时器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94" y="1347614"/>
            <a:ext cx="2664296" cy="2574927"/>
          </a:xfrm>
          <a:prstGeom prst="rect">
            <a:avLst/>
          </a:prstGeom>
        </p:spPr>
      </p:pic>
      <p:sp>
        <p:nvSpPr>
          <p:cNvPr id="15" name="矩形 47"/>
          <p:cNvSpPr>
            <a:spLocks noChangeArrowheads="1"/>
          </p:cNvSpPr>
          <p:nvPr/>
        </p:nvSpPr>
        <p:spPr bwMode="auto">
          <a:xfrm>
            <a:off x="3923928" y="2171194"/>
            <a:ext cx="4392488" cy="108267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在工业检测、实时控制系统中，经常要用到定时或计数功能，用于产生精确的定时时间，对外部脉冲进行计数等。基于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STC8H8K64U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芯片的天问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51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单片机中有</a:t>
            </a:r>
            <a:r>
              <a:rPr lang="en-US" altLang="zh-CN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</a:t>
            </a:r>
            <a:r>
              <a: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个可编程定时器。其它型号芯片，请查看芯片手册确认可用定时器。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定时长度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94" y="1347614"/>
            <a:ext cx="2664296" cy="2574927"/>
          </a:xfrm>
          <a:prstGeom prst="rect">
            <a:avLst/>
          </a:prstGeom>
        </p:spPr>
      </p:pic>
      <p:sp>
        <p:nvSpPr>
          <p:cNvPr id="15" name="矩形 47"/>
          <p:cNvSpPr>
            <a:spLocks noChangeArrowheads="1"/>
          </p:cNvSpPr>
          <p:nvPr/>
        </p:nvSpPr>
        <p:spPr bwMode="auto">
          <a:xfrm>
            <a:off x="3779912" y="1967292"/>
            <a:ext cx="4392488" cy="152908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       使用定时器功能时需要设置定时长度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strike="noStrike" cap="none" normalizeH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cs typeface="+mn-cs"/>
                <a:sym typeface="微软雅黑" panose="020B0503020204020204" pitchFamily="34" charset="-122"/>
              </a:rPr>
              <a:t>       </a:t>
            </a:r>
            <a:r>
              <a:rPr kumimoji="0" lang="zh-CN" altLang="en-US" sz="1100" strike="noStrike" cap="none" normalizeH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cs typeface="+mn-cs"/>
                <a:sym typeface="微软雅黑" panose="020B0503020204020204" pitchFamily="34" charset="-122"/>
              </a:rPr>
              <a:t>天问里用的是</a:t>
            </a:r>
            <a:r>
              <a:rPr kumimoji="0" lang="en-US" altLang="zh-CN" sz="1100" strike="noStrike" cap="none" normalizeH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cs typeface="+mn-cs"/>
                <a:sym typeface="微软雅黑" panose="020B0503020204020204" pitchFamily="34" charset="-122"/>
              </a:rPr>
              <a:t>16</a:t>
            </a:r>
            <a:r>
              <a:rPr kumimoji="0" lang="zh-CN" altLang="en-US" sz="1100" strike="noStrike" cap="none" normalizeH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cs typeface="+mn-cs"/>
                <a:sym typeface="微软雅黑" panose="020B0503020204020204" pitchFamily="34" charset="-122"/>
              </a:rPr>
              <a:t>位自动重载模式，</a:t>
            </a:r>
            <a:r>
              <a:rPr kumimoji="0" lang="en-US" altLang="zh-CN" sz="1100" strike="noStrike" cap="none" normalizeH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cs typeface="+mn-cs"/>
                <a:sym typeface="微软雅黑" panose="020B0503020204020204" pitchFamily="34" charset="-122"/>
              </a:rPr>
              <a:t>12T</a:t>
            </a:r>
            <a:r>
              <a:rPr kumimoji="0" lang="zh-CN" altLang="en-US" sz="1100" strike="noStrike" cap="none" normalizeH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cs typeface="+mn-cs"/>
                <a:sym typeface="微软雅黑" panose="020B0503020204020204" pitchFamily="34" charset="-122"/>
              </a:rPr>
              <a:t>时钟，</a:t>
            </a:r>
            <a:r>
              <a:rPr kumimoji="0" lang="en-US" altLang="zh-CN" sz="1100" strike="noStrike" cap="none" normalizeH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cs typeface="+mn-cs"/>
                <a:sym typeface="微软雅黑" panose="020B0503020204020204" pitchFamily="34" charset="-122"/>
              </a:rPr>
              <a:t>24MHz</a:t>
            </a:r>
            <a:r>
              <a:rPr kumimoji="0" lang="zh-CN" altLang="en-US" sz="1100" strike="noStrike" cap="none" normalizeH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charset="0"/>
                <a:ea typeface="微软雅黑" charset="0"/>
                <a:cs typeface="+mn-cs"/>
                <a:sym typeface="微软雅黑" panose="020B0503020204020204" pitchFamily="34" charset="-122"/>
              </a:rPr>
              <a:t>系统频率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最大计数值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=2</a:t>
            </a:r>
            <a:r>
              <a:rPr lang="en-US" altLang="zh-CN" sz="11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16 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=65536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，最长定时时间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=65536×Tcy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机器周期</a:t>
            </a:r>
            <a:r>
              <a:rPr lang="en-US" altLang="zh-CN" sz="11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Tcy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=12 / </a:t>
            </a:r>
            <a:r>
              <a:rPr lang="en-US" altLang="zh-CN" sz="11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f</a:t>
            </a:r>
            <a:r>
              <a:rPr lang="en-US" altLang="zh-CN" sz="1100" baseline="-250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osc</a:t>
            </a:r>
            <a:r>
              <a:rPr lang="en-US" altLang="zh-CN" sz="1100" baseline="-250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=12 / (24×10</a:t>
            </a:r>
            <a:r>
              <a:rPr lang="en-US" altLang="zh-CN" sz="11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)=0.5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微秒</a:t>
            </a:r>
            <a:endParaRPr lang="en-US" altLang="zh-CN" sz="11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最大定时长度</a:t>
            </a:r>
            <a:r>
              <a:rPr lang="en-US" altLang="zh-CN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=65536×0.5=32768</a:t>
            </a:r>
            <a:r>
              <a:rPr lang="zh-CN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微秒</a:t>
            </a:r>
            <a:endParaRPr lang="en-US" altLang="zh-CN" sz="11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695300" y="2036894"/>
            <a:ext cx="4114057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8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中断系统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02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为什么使用中断</a:t>
            </a:r>
          </a:p>
        </p:txBody>
      </p:sp>
      <p:sp>
        <p:nvSpPr>
          <p:cNvPr id="15" name="矩形 47"/>
          <p:cNvSpPr>
            <a:spLocks noChangeArrowheads="1"/>
          </p:cNvSpPr>
          <p:nvPr/>
        </p:nvSpPr>
        <p:spPr bwMode="auto">
          <a:xfrm>
            <a:off x="3779912" y="1419622"/>
            <a:ext cx="4392488" cy="1308942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       51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单片机主要用于实时测控，要求单片机能及时响应和处理单片机内部或外部事件。由于很多事件都是随机发生的，如果采用定时查询方式来处理这些事件请求，有可能得不到实时处理，且单片机的工作效率也会变得很低。因此，单片机要实时处理这些事件，就必须采用中断技术来实现，这就要用到一个重要的功能部件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--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中断系统。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BDC1D50-ADDF-4579-B613-174C2E73E1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61" y="1131590"/>
            <a:ext cx="2151179" cy="25441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中断系统</a:t>
            </a:r>
          </a:p>
        </p:txBody>
      </p:sp>
      <p:sp>
        <p:nvSpPr>
          <p:cNvPr id="15" name="矩形 47"/>
          <p:cNvSpPr>
            <a:spLocks noChangeArrowheads="1"/>
          </p:cNvSpPr>
          <p:nvPr/>
        </p:nvSpPr>
        <p:spPr bwMode="auto">
          <a:xfrm>
            <a:off x="3707904" y="1707654"/>
            <a:ext cx="4392488" cy="1562858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375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     所谓中断， 是指当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CPU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正在处理某件事情时， 外部发生的某一事件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(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如一个电平的变化， 一个脉冲沿的发生或定时器计数溢出等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) 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请求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CPU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迅速去处理。于是，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CPU</a:t>
            </a:r>
            <a:r>
              <a: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暂时中止当前的工作， 转去处理所发生的事件。中断服务处理完该事件后，再回到原来被中止的地方，继续原来的工作，这样的过程称为中断，实现这种功能的部件称为中断系统</a:t>
            </a:r>
            <a:endParaRPr kumimoji="0" lang="en-US" altLang="zh-CN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217B68E-336D-4D1D-AB43-109B5A9F94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203598"/>
            <a:ext cx="2160240" cy="25548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283968" y="2736578"/>
            <a:ext cx="3816424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3892790" y="2127833"/>
            <a:ext cx="40511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zh-CN" altLang="en-US" sz="3200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>
                  <a:defRPr/>
                </a:pPr>
                <a:endParaRPr lang="zh-CN" altLang="en-US" kern="0" dirty="0">
                  <a:solidFill>
                    <a:sysClr val="windowText" lastClr="000000"/>
                  </a:solidFill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sz="2600" kern="0" dirty="0">
                  <a:solidFill>
                    <a:srgbClr val="4D4D4D"/>
                  </a:solidFill>
                  <a:cs typeface="Arial" panose="020B0604020202020204" pitchFamily="34" charset="0"/>
                </a:rPr>
                <a:t>03</a:t>
              </a:r>
              <a:endParaRPr lang="zh-CN" altLang="en-US" sz="1300" kern="0" dirty="0">
                <a:solidFill>
                  <a:srgbClr val="4D4D4D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zh-CN" altLang="en-US" sz="2000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章节</a:t>
              </a:r>
              <a:endParaRPr lang="en-US" altLang="zh-CN" sz="10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  <a:p>
              <a:pPr algn="ctr">
                <a:buFont typeface="Arial" panose="020B0604020202020204" pitchFamily="34" charset="0"/>
                <a:buNone/>
                <a:defRPr/>
              </a:pPr>
              <a:r>
                <a:rPr lang="en-US" altLang="zh-CN" kern="0" dirty="0">
                  <a:solidFill>
                    <a:sysClr val="window" lastClr="FFFFFF"/>
                  </a:solidFill>
                  <a:cs typeface="Arial" panose="020B0604020202020204" pitchFamily="34" charset="0"/>
                </a:rPr>
                <a:t>PART</a:t>
              </a:r>
              <a:endParaRPr lang="en-US" altLang="zh-CN" sz="3800" kern="0" dirty="0">
                <a:solidFill>
                  <a:sysClr val="window" lastClr="FFFFFF"/>
                </a:solidFill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4031"/>
  <p:tag name="MH_LIBRARY" val="GRAPHIC"/>
  <p:tag name="MH_ORDER" val="Straight Connector 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1077</Words>
  <Application>Microsoft Office PowerPoint</Application>
  <PresentationFormat>全屏显示(16:9)</PresentationFormat>
  <Paragraphs>82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宋体</vt:lpstr>
      <vt:lpstr>微软雅黑</vt:lpstr>
      <vt:lpstr>Arial</vt:lpstr>
      <vt:lpstr>Calibri</vt:lpstr>
      <vt:lpstr>webwppDefTheme</vt:lpstr>
      <vt:lpstr>Office 主题​​</vt:lpstr>
      <vt:lpstr>1_Office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好好搭搭</cp:lastModifiedBy>
  <cp:revision>1</cp:revision>
  <dcterms:created xsi:type="dcterms:W3CDTF">2021-01-27T08:19:40Z</dcterms:created>
  <dcterms:modified xsi:type="dcterms:W3CDTF">2021-01-29T08:09:46Z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2052-0.0.0.0</vt:lpwstr>
  </property>
</Properties>
</file>