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5.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314" r:id="rId2"/>
    <p:sldId id="2316" r:id="rId3"/>
    <p:sldId id="2315" r:id="rId4"/>
    <p:sldId id="1489" r:id="rId5"/>
    <p:sldId id="2326" r:id="rId6"/>
    <p:sldId id="2338" r:id="rId7"/>
    <p:sldId id="2356" r:id="rId8"/>
    <p:sldId id="2339" r:id="rId9"/>
    <p:sldId id="2357" r:id="rId10"/>
    <p:sldId id="2374" r:id="rId11"/>
    <p:sldId id="2375" r:id="rId12"/>
    <p:sldId id="2329" r:id="rId13"/>
    <p:sldId id="2353" r:id="rId14"/>
    <p:sldId id="2359" r:id="rId15"/>
    <p:sldId id="2330" r:id="rId16"/>
    <p:sldId id="2360" r:id="rId17"/>
    <p:sldId id="2368" r:id="rId18"/>
    <p:sldId id="2369" r:id="rId19"/>
    <p:sldId id="2370" r:id="rId20"/>
    <p:sldId id="2371" r:id="rId21"/>
    <p:sldId id="2323" r:id="rId22"/>
    <p:sldId id="2325" r:id="rId23"/>
  </p:sldIdLst>
  <p:sldSz cx="12192000" cy="6858000"/>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8"/>
    <p:restoredTop sz="96318" autoAdjust="0"/>
  </p:normalViewPr>
  <p:slideViewPr>
    <p:cSldViewPr snapToGrid="0">
      <p:cViewPr varScale="1">
        <p:scale>
          <a:sx n="106" d="100"/>
          <a:sy n="106" d="100"/>
        </p:scale>
        <p:origin x="66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3F80-539D-4707-9841-183974CC1F85}" type="datetimeFigureOut">
              <a:rPr lang="zh-CN" altLang="en-US" smtClean="0"/>
              <a:t>2020/5/6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775D-D46C-46CC-AD07-85213D52E0F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10</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20</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A338-C754-4EDE-B0F7-9C541DAB2653}" type="datetimeFigureOut">
              <a:rPr lang="zh-CN" altLang="en-US" smtClean="0"/>
              <a:t>2020/5/6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E5F2F-2341-4894-9DB8-674B4B2A6DE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962107" y="3746763"/>
            <a:ext cx="2436860" cy="2646878"/>
          </a:xfrm>
          <a:prstGeom prst="rect">
            <a:avLst/>
          </a:prstGeom>
          <a:noFill/>
        </p:spPr>
        <p:txBody>
          <a:bodyPr wrap="square" rtlCol="0">
            <a:spAutoFit/>
          </a:bodyPr>
          <a:lstStyle/>
          <a:p>
            <a:r>
              <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PA-矩形 3"/>
          <p:cNvSpPr/>
          <p:nvPr>
            <p:custDataLst>
              <p:tags r:id="rId1"/>
            </p:custDataLst>
          </p:nvPr>
        </p:nvSpPr>
        <p:spPr>
          <a:xfrm>
            <a:off x="1969770" y="2291715"/>
            <a:ext cx="6687820" cy="829945"/>
          </a:xfrm>
          <a:prstGeom prst="rect">
            <a:avLst/>
          </a:prstGeom>
        </p:spPr>
        <p:txBody>
          <a:bodyPr wrap="square">
            <a:spAutoFit/>
          </a:bodyPr>
          <a:lstStyle/>
          <a:p>
            <a:pPr algn="ct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好搭</a:t>
            </a:r>
            <a:r>
              <a:rPr lang="en-US" altLang="zh-CN"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BOX</a:t>
            </a: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智能实验箱</a:t>
            </a:r>
          </a:p>
        </p:txBody>
      </p:sp>
      <p:sp>
        <p:nvSpPr>
          <p:cNvPr id="10" name="PA-文本框 6"/>
          <p:cNvSpPr txBox="1"/>
          <p:nvPr>
            <p:custDataLst>
              <p:tags r:id="rId2"/>
            </p:custDataLst>
          </p:nvPr>
        </p:nvSpPr>
        <p:spPr>
          <a:xfrm>
            <a:off x="2010484" y="3368804"/>
            <a:ext cx="6537168" cy="584775"/>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dist"/>
            <a:r>
              <a:rPr lang="zh-CN" altLang="en-US" sz="3200" spc="300" dirty="0">
                <a:solidFill>
                  <a:schemeClr val="accent1"/>
                </a:solidFill>
                <a:latin typeface="黑体" panose="02010609060101010101" charset="-122"/>
                <a:ea typeface="黑体" panose="02010609060101010101" charset="-122"/>
                <a:sym typeface="思源黑体" panose="020B0500000000000000" pitchFamily="34" charset="-122"/>
              </a:rPr>
              <a:t>好好搭搭在线</a:t>
            </a:r>
            <a:endParaRPr lang="en-US" altLang="zh-CN" sz="3200" spc="300" dirty="0">
              <a:solidFill>
                <a:schemeClr val="accent1"/>
              </a:solidFill>
              <a:latin typeface="黑体" panose="02010609060101010101" charset="-122"/>
              <a:ea typeface="黑体" panose="02010609060101010101" charset="-122"/>
              <a:sym typeface="思源黑体" panose="020B0500000000000000" pitchFamily="34" charset="-122"/>
            </a:endParaRPr>
          </a:p>
        </p:txBody>
      </p:sp>
      <p:sp>
        <p:nvSpPr>
          <p:cNvPr id="13"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4" name="图片 13"/>
          <p:cNvPicPr>
            <a:picLocks noChangeAspect="1"/>
          </p:cNvPicPr>
          <p:nvPr/>
        </p:nvPicPr>
        <p:blipFill>
          <a:blip r:embed="rId5"/>
          <a:stretch>
            <a:fillRect/>
          </a:stretch>
        </p:blipFill>
        <p:spPr>
          <a:xfrm>
            <a:off x="1267034" y="306689"/>
            <a:ext cx="1946275" cy="6711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5" name="文本框 4"/>
          <p:cNvSpPr txBox="1"/>
          <p:nvPr/>
        </p:nvSpPr>
        <p:spPr>
          <a:xfrm>
            <a:off x="1088390" y="1310628"/>
            <a:ext cx="568388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第一步：搭建硬件，连接网络</a:t>
            </a:r>
          </a:p>
        </p:txBody>
      </p:sp>
      <p:sp>
        <p:nvSpPr>
          <p:cNvPr id="6" name="文本框 5"/>
          <p:cNvSpPr txBox="1"/>
          <p:nvPr/>
        </p:nvSpPr>
        <p:spPr>
          <a:xfrm>
            <a:off x="1001471" y="2010052"/>
            <a:ext cx="6268720" cy="1476375"/>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将蜂鸣器模块和按键模块，放置在主控板上的任意六边形位置，磁铁吸合；打开主控板电源开关，等待主控板连接网络成功。</a:t>
            </a:r>
          </a:p>
        </p:txBody>
      </p:sp>
      <p:pic>
        <p:nvPicPr>
          <p:cNvPr id="2" name="图片 1"/>
          <p:cNvPicPr>
            <a:picLocks noChangeAspect="1"/>
          </p:cNvPicPr>
          <p:nvPr/>
        </p:nvPicPr>
        <p:blipFill>
          <a:blip r:embed="rId3"/>
          <a:stretch>
            <a:fillRect/>
          </a:stretch>
        </p:blipFill>
        <p:spPr>
          <a:xfrm>
            <a:off x="2270125" y="3486150"/>
            <a:ext cx="3876040" cy="30543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2" name="文本框 1"/>
          <p:cNvSpPr txBox="1"/>
          <p:nvPr/>
        </p:nvSpPr>
        <p:spPr>
          <a:xfrm>
            <a:off x="1088390" y="2770505"/>
            <a:ext cx="6030595" cy="1938020"/>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打开浏览器，登录“好好搭搭”网站；单击网站上方的“创作”按钮，在“创作模板”网页中选择无线下载模式编程中的好搭</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BOX</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智能实验箱，点击进入编程界面。</a:t>
            </a:r>
          </a:p>
        </p:txBody>
      </p:sp>
      <p:sp>
        <p:nvSpPr>
          <p:cNvPr id="3" name="文本框 2"/>
          <p:cNvSpPr txBox="1"/>
          <p:nvPr/>
        </p:nvSpPr>
        <p:spPr>
          <a:xfrm>
            <a:off x="1088466" y="1741720"/>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第二步：进入网站编程界面</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521970" y="2010410"/>
            <a:ext cx="4396105" cy="119888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蜂鸣器以“响一秒停一秒”的规律重复循环，演奏一个音符</a:t>
            </a:r>
          </a:p>
        </p:txBody>
      </p:sp>
      <p:pic>
        <p:nvPicPr>
          <p:cNvPr id="2" name="图片 1"/>
          <p:cNvPicPr>
            <a:picLocks noChangeAspect="1"/>
          </p:cNvPicPr>
          <p:nvPr/>
        </p:nvPicPr>
        <p:blipFill>
          <a:blip r:embed="rId3"/>
          <a:stretch>
            <a:fillRect/>
          </a:stretch>
        </p:blipFill>
        <p:spPr>
          <a:xfrm>
            <a:off x="5231130" y="889000"/>
            <a:ext cx="4600575" cy="366585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pic>
        <p:nvPicPr>
          <p:cNvPr id="2" name="图片 1"/>
          <p:cNvPicPr>
            <a:picLocks noChangeAspect="1"/>
          </p:cNvPicPr>
          <p:nvPr/>
        </p:nvPicPr>
        <p:blipFill>
          <a:blip r:embed="rId3"/>
          <a:stretch>
            <a:fillRect/>
          </a:stretch>
        </p:blipFill>
        <p:spPr>
          <a:xfrm>
            <a:off x="1744980" y="1141730"/>
            <a:ext cx="8562975" cy="47625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pic>
        <p:nvPicPr>
          <p:cNvPr id="3" name="图片 2"/>
          <p:cNvPicPr>
            <a:picLocks noChangeAspect="1"/>
          </p:cNvPicPr>
          <p:nvPr/>
        </p:nvPicPr>
        <p:blipFill>
          <a:blip r:embed="rId3"/>
          <a:stretch>
            <a:fillRect/>
          </a:stretch>
        </p:blipFill>
        <p:spPr>
          <a:xfrm>
            <a:off x="1088390" y="1038860"/>
            <a:ext cx="8206740" cy="5305425"/>
          </a:xfrm>
          <a:prstGeom prst="rect">
            <a:avLst/>
          </a:prstGeom>
        </p:spPr>
      </p:pic>
      <p:sp>
        <p:nvSpPr>
          <p:cNvPr id="4" name="文本框 3"/>
          <p:cNvSpPr txBox="1"/>
          <p:nvPr/>
        </p:nvSpPr>
        <p:spPr>
          <a:xfrm>
            <a:off x="9531350" y="1122045"/>
            <a:ext cx="1977390" cy="460375"/>
          </a:xfrm>
          <a:prstGeom prst="rect">
            <a:avLst/>
          </a:prstGeom>
          <a:noFill/>
        </p:spPr>
        <p:txBody>
          <a:bodyPr wrap="square" rtlCol="0">
            <a:spAutoFit/>
          </a:bodyPr>
          <a:lstStyle/>
          <a:p>
            <a:r>
              <a:rPr lang="en-US" altLang="zh-CN" sz="2400" b="1"/>
              <a:t>“</a:t>
            </a:r>
            <a:r>
              <a:rPr lang="zh-CN" altLang="en-US" sz="2400" b="1"/>
              <a:t>上学歌</a:t>
            </a:r>
            <a:r>
              <a:rPr lang="en-US" altLang="zh-CN" sz="2400" b="1"/>
              <a:t>”</a:t>
            </a:r>
            <a:r>
              <a:rPr lang="zh-CN" altLang="en-US" sz="2400" b="1"/>
              <a:t>简谱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675005" y="2055495"/>
            <a:ext cx="2987675" cy="1198880"/>
          </a:xfrm>
          <a:prstGeom prst="rect">
            <a:avLst/>
          </a:prstGeom>
          <a:noFill/>
        </p:spPr>
        <p:txBody>
          <a:bodyPr wrap="square" rtlCol="0">
            <a:spAutoFit/>
          </a:bodyPr>
          <a:lstStyle/>
          <a:p>
            <a:pPr>
              <a:lnSpc>
                <a:spcPct val="150000"/>
              </a:lnSpc>
            </a:pP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上学歌</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第一句</a:t>
            </a:r>
          </a:p>
          <a:p>
            <a:pPr>
              <a:lnSpc>
                <a:spcPct val="150000"/>
              </a:lnSpc>
            </a:pPr>
            <a:r>
              <a:rPr lang="zh-CN" altLang="en-US" sz="2400">
                <a:latin typeface="微软雅黑" panose="020B0503020204020204" pitchFamily="34" charset="-122"/>
                <a:ea typeface="微软雅黑" panose="020B0503020204020204" pitchFamily="34" charset="-122"/>
              </a:rPr>
              <a:t>     乐谱演奏程序</a:t>
            </a:r>
          </a:p>
        </p:txBody>
      </p:sp>
      <p:pic>
        <p:nvPicPr>
          <p:cNvPr id="2" name="图片 1"/>
          <p:cNvPicPr>
            <a:picLocks noChangeAspect="1"/>
          </p:cNvPicPr>
          <p:nvPr/>
        </p:nvPicPr>
        <p:blipFill>
          <a:blip r:embed="rId3"/>
          <a:stretch>
            <a:fillRect/>
          </a:stretch>
        </p:blipFill>
        <p:spPr>
          <a:xfrm>
            <a:off x="4856480" y="288925"/>
            <a:ext cx="2261870" cy="627316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2" name="文本框 1"/>
          <p:cNvSpPr txBox="1"/>
          <p:nvPr/>
        </p:nvSpPr>
        <p:spPr>
          <a:xfrm>
            <a:off x="1857375" y="1457325"/>
            <a:ext cx="7494905" cy="4707890"/>
          </a:xfrm>
          <a:prstGeom prst="rect">
            <a:avLst/>
          </a:prstGeom>
          <a:noFill/>
        </p:spPr>
        <p:txBody>
          <a:bodyPr wrap="square" rtlCol="0">
            <a:spAutoFit/>
          </a:bodyPr>
          <a:lstStyle/>
          <a:p>
            <a:pPr>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从以上的程序中可以发现，完成一个音符的演奏需要四条指令（设置蜂鸣器输出音频、设置蜂鸣器响度为5、等待时间、设置蜂鸣器响度为0），而一首歌都有几十个音符，编写整首曲子便需要近百行指令，程序会变得很复杂，不仅不易于观看，之后的制作也容易出错，那如何解决以上的问题呢？</a:t>
            </a:r>
          </a:p>
          <a:p>
            <a:pPr>
              <a:lnSpc>
                <a:spcPct val="150000"/>
              </a:lnSpc>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再仔细观察，不难发现，以上四个语句针对不同的音符只需要修改输出的频率和等待的时间长短。在函数模块中，可以新建一个函数，可以实现将以上四个一句整合为一个语句</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2" name="文本框 1"/>
          <p:cNvSpPr txBox="1"/>
          <p:nvPr/>
        </p:nvSpPr>
        <p:spPr>
          <a:xfrm>
            <a:off x="1739265" y="1038860"/>
            <a:ext cx="7661910" cy="5077460"/>
          </a:xfrm>
          <a:prstGeom prst="rect">
            <a:avLst/>
          </a:prstGeom>
          <a:noFill/>
        </p:spPr>
        <p:txBody>
          <a:bodyPr wrap="square" rtlCol="0">
            <a:spAutoFit/>
          </a:bodyPr>
          <a:lstStyle/>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在“函数”选项卡中，有一个“PROCEDURE”的代码块，可以实现将以上四个一句整合为一个语句，下面以新建一个名为“Note”的音符演奏功能块为例，介绍具体操作步骤：</a:t>
            </a:r>
          </a:p>
          <a:p>
            <a:pPr>
              <a:lnSpc>
                <a:spcPct val="150000"/>
              </a:lnSpc>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1. 单击“函数”选项卡中的“PROCEDURE”代码块，将“PROCEDURE”更改为“Note”</a:t>
            </a:r>
          </a:p>
          <a:p>
            <a:pPr>
              <a:lnSpc>
                <a:spcPct val="150000"/>
              </a:lnSpc>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由于演奏音符需要指定音符的“音调”、“节拍”，因此需要为新建的功能块添加两个数字参数，并且应该为每个参数添加标签，说明参数的用途。要添加参数标签，可以先单击代码块中的“齿轮”，展开进行具体的设置；再将“输入名称：……”的代码块拖入右侧“输入”代码块下，单击标签名“x”，用键盘修改标签名称为“tone”表示音调。</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pic>
        <p:nvPicPr>
          <p:cNvPr id="4" name="图片 3"/>
          <p:cNvPicPr>
            <a:picLocks noChangeAspect="1"/>
          </p:cNvPicPr>
          <p:nvPr/>
        </p:nvPicPr>
        <p:blipFill>
          <a:blip r:embed="rId3"/>
          <a:stretch>
            <a:fillRect/>
          </a:stretch>
        </p:blipFill>
        <p:spPr>
          <a:xfrm>
            <a:off x="1966595" y="1303020"/>
            <a:ext cx="6008370" cy="2558415"/>
          </a:xfrm>
          <a:prstGeom prst="rect">
            <a:avLst/>
          </a:prstGeom>
        </p:spPr>
      </p:pic>
      <p:sp>
        <p:nvSpPr>
          <p:cNvPr id="5" name="文本框 4"/>
          <p:cNvSpPr txBox="1"/>
          <p:nvPr/>
        </p:nvSpPr>
        <p:spPr>
          <a:xfrm>
            <a:off x="1907540" y="4152265"/>
            <a:ext cx="6008370" cy="1938020"/>
          </a:xfrm>
          <a:prstGeom prst="rect">
            <a:avLst/>
          </a:prstGeom>
          <a:noFill/>
        </p:spPr>
        <p:txBody>
          <a:bodyPr wrap="square" rtlCol="0">
            <a:spAutoFit/>
          </a:bodyPr>
          <a:lstStyle/>
          <a:p>
            <a:pPr>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功能块设置完成后，单击“齿轮”按钮关闭设置框 。会在“函数”选项卡中增加这个名为“Note与tone，beat”的功能块脚本指令；同时会在“变量”选项卡中增加两个名为“tone”和“beat”的变量。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pic>
        <p:nvPicPr>
          <p:cNvPr id="4" name="图片 3"/>
          <p:cNvPicPr>
            <a:picLocks noChangeAspect="1"/>
          </p:cNvPicPr>
          <p:nvPr/>
        </p:nvPicPr>
        <p:blipFill>
          <a:blip r:embed="rId3"/>
          <a:stretch>
            <a:fillRect/>
          </a:stretch>
        </p:blipFill>
        <p:spPr>
          <a:xfrm>
            <a:off x="2530475" y="1572895"/>
            <a:ext cx="4622165" cy="2808605"/>
          </a:xfrm>
          <a:prstGeom prst="rect">
            <a:avLst/>
          </a:prstGeom>
        </p:spPr>
      </p:pic>
      <p:sp>
        <p:nvSpPr>
          <p:cNvPr id="5" name="文本框 4"/>
          <p:cNvSpPr txBox="1"/>
          <p:nvPr/>
        </p:nvSpPr>
        <p:spPr>
          <a:xfrm>
            <a:off x="3004185" y="5007610"/>
            <a:ext cx="5408930" cy="368300"/>
          </a:xfrm>
          <a:prstGeom prst="rect">
            <a:avLst/>
          </a:prstGeom>
          <a:noFill/>
        </p:spPr>
        <p:txBody>
          <a:bodyPr wrap="square" rtlCol="0">
            <a:spAutoFit/>
          </a:bodyPr>
          <a:lstStyle/>
          <a:p>
            <a:r>
              <a:rPr lang="zh-CN" altLang="en-US"/>
              <a:t>演奏音符的函数编写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
          <p:cNvSpPr/>
          <p:nvPr/>
        </p:nvSpPr>
        <p:spPr bwMode="auto">
          <a:xfrm>
            <a:off x="5935844" y="472698"/>
            <a:ext cx="6256156" cy="6385302"/>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3"/>
          <p:cNvSpPr/>
          <p:nvPr/>
        </p:nvSpPr>
        <p:spPr>
          <a:xfrm>
            <a:off x="0" y="1815548"/>
            <a:ext cx="12192000" cy="3783496"/>
          </a:xfrm>
          <a:prstGeom prst="rect">
            <a:avLst/>
          </a:prstGeom>
          <a:blipFill>
            <a:blip r:embed="rId3"/>
            <a:stretch>
              <a:fillRect t="-57242" b="-57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矩形 12"/>
          <p:cNvSpPr/>
          <p:nvPr/>
        </p:nvSpPr>
        <p:spPr>
          <a:xfrm>
            <a:off x="0" y="1815548"/>
            <a:ext cx="12192000" cy="3783496"/>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12" name="Group 11"/>
          <p:cNvGrpSpPr/>
          <p:nvPr/>
        </p:nvGrpSpPr>
        <p:grpSpPr>
          <a:xfrm>
            <a:off x="2318096" y="2611830"/>
            <a:ext cx="2381772" cy="2190931"/>
            <a:chOff x="1470701" y="1821913"/>
            <a:chExt cx="3820826" cy="3607097"/>
          </a:xfrm>
        </p:grpSpPr>
        <p:sp>
          <p:nvSpPr>
            <p:cNvPr id="8" name="矩形 1"/>
            <p:cNvSpPr/>
            <p:nvPr/>
          </p:nvSpPr>
          <p:spPr>
            <a:xfrm>
              <a:off x="1470701" y="1821913"/>
              <a:ext cx="3820826" cy="3607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矩形 3"/>
            <p:cNvSpPr/>
            <p:nvPr/>
          </p:nvSpPr>
          <p:spPr>
            <a:xfrm>
              <a:off x="1470701" y="4952492"/>
              <a:ext cx="1339401" cy="4765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4"/>
            <p:cNvSpPr/>
            <p:nvPr/>
          </p:nvSpPr>
          <p:spPr>
            <a:xfrm>
              <a:off x="2810101" y="4952492"/>
              <a:ext cx="1566931" cy="476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5"/>
            <p:cNvSpPr txBox="1"/>
            <p:nvPr/>
          </p:nvSpPr>
          <p:spPr>
            <a:xfrm>
              <a:off x="2019199" y="2196421"/>
              <a:ext cx="2723828" cy="238156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rPr>
                <a:t>好好搭搭</a:t>
              </a:r>
              <a:endParaRPr kumimoji="0" lang="zh-CN" altLang="en-US" sz="48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endParaRPr>
            </a:p>
          </p:txBody>
        </p:sp>
      </p:grpSp>
      <p:sp>
        <p:nvSpPr>
          <p:cNvPr id="14" name="文本框 17"/>
          <p:cNvSpPr txBox="1"/>
          <p:nvPr/>
        </p:nvSpPr>
        <p:spPr>
          <a:xfrm>
            <a:off x="5252309" y="2923120"/>
            <a:ext cx="5333873" cy="1568450"/>
          </a:xfrm>
          <a:prstGeom prst="rect">
            <a:avLst/>
          </a:prstGeom>
          <a:noFill/>
        </p:spPr>
        <p:txBody>
          <a:bodyPr wrap="square" rtlCol="0">
            <a:spAutoFit/>
          </a:bodyPr>
          <a:lstStyle/>
          <a:p>
            <a:r>
              <a:rPr lang="en-US" altLang="zh-CN" sz="48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800" b="1" dirty="0">
                <a:solidFill>
                  <a:schemeClr val="bg1"/>
                </a:solidFill>
                <a:latin typeface="黑体" panose="02010609060101010101" charset="-122"/>
                <a:ea typeface="黑体" panose="02010609060101010101" charset="-122"/>
                <a:sym typeface="思源黑体" panose="020B0500000000000000" pitchFamily="34" charset="-122"/>
              </a:rPr>
              <a:t>蜂鸣器的使用</a:t>
            </a:r>
          </a:p>
          <a:p>
            <a:r>
              <a:rPr lang="en-US" altLang="zh-CN" sz="48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800" b="1" dirty="0">
                <a:solidFill>
                  <a:schemeClr val="bg1"/>
                </a:solidFill>
                <a:latin typeface="黑体" panose="02010609060101010101" charset="-122"/>
                <a:ea typeface="黑体" panose="02010609060101010101" charset="-122"/>
                <a:sym typeface="思源黑体" panose="020B0500000000000000" pitchFamily="34" charset="-122"/>
              </a:rPr>
              <a:t>音乐盒</a:t>
            </a:r>
          </a:p>
        </p:txBody>
      </p:sp>
      <p:pic>
        <p:nvPicPr>
          <p:cNvPr id="17" name="图片 16"/>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4" name="文本框 3"/>
          <p:cNvSpPr txBox="1"/>
          <p:nvPr/>
        </p:nvSpPr>
        <p:spPr>
          <a:xfrm>
            <a:off x="3032125" y="5902325"/>
            <a:ext cx="4865370" cy="506730"/>
          </a:xfrm>
          <a:prstGeom prst="rect">
            <a:avLst/>
          </a:prstGeom>
          <a:noFill/>
        </p:spPr>
        <p:txBody>
          <a:bodyPr wrap="square" rtlCol="0">
            <a:spAutoFit/>
          </a:bodyPr>
          <a:lstStyle/>
          <a:p>
            <a:pPr>
              <a:lnSpc>
                <a:spcPct val="150000"/>
              </a:lnSpc>
            </a:pPr>
            <a:r>
              <a:rPr lang="en-US" altLang="zh-CN"/>
              <a:t>      </a:t>
            </a:r>
            <a:r>
              <a:rPr lang="zh-CN" altLang="en-US">
                <a:latin typeface="微软雅黑" panose="020B0503020204020204" pitchFamily="34" charset="-122"/>
                <a:ea typeface="微软雅黑" panose="020B0503020204020204" pitchFamily="34" charset="-122"/>
              </a:rPr>
              <a:t>调用功能块演奏音符的主程序代码</a:t>
            </a:r>
          </a:p>
        </p:txBody>
      </p:sp>
      <p:pic>
        <p:nvPicPr>
          <p:cNvPr id="2" name="图片 1"/>
          <p:cNvPicPr>
            <a:picLocks noChangeAspect="1"/>
          </p:cNvPicPr>
          <p:nvPr/>
        </p:nvPicPr>
        <p:blipFill>
          <a:blip r:embed="rId3"/>
          <a:stretch>
            <a:fillRect/>
          </a:stretch>
        </p:blipFill>
        <p:spPr>
          <a:xfrm>
            <a:off x="3474720" y="294640"/>
            <a:ext cx="3041015" cy="553529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506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拓展与思考</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4</a:t>
            </a:r>
          </a:p>
        </p:txBody>
      </p:sp>
      <p:sp>
        <p:nvSpPr>
          <p:cNvPr id="2" name="文本框 1"/>
          <p:cNvSpPr txBox="1"/>
          <p:nvPr/>
        </p:nvSpPr>
        <p:spPr>
          <a:xfrm>
            <a:off x="1640205" y="1828165"/>
            <a:ext cx="7000240" cy="341503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请你</a:t>
            </a:r>
            <a:r>
              <a:rPr lang="zh-CN" sz="2400">
                <a:latin typeface="微软雅黑" panose="020B0503020204020204" pitchFamily="34" charset="-122"/>
                <a:ea typeface="微软雅黑" panose="020B0503020204020204" pitchFamily="34" charset="-122"/>
                <a:cs typeface="微软雅黑" panose="020B0503020204020204" pitchFamily="34" charset="-122"/>
              </a:rPr>
              <a:t>尝试编写</a:t>
            </a:r>
            <a:r>
              <a:rPr lang="en-US" altLang="zh-CN" sz="24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上学歌</a:t>
            </a:r>
            <a:r>
              <a:rPr lang="en-US" altLang="zh-CN" sz="24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的程序。</a:t>
            </a:r>
            <a:endParaRPr lang="en-US" altLang="zh-CN" sz="24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en-US" altLang="zh-CN" sz="24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4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400">
                <a:latin typeface="微软雅黑" panose="020B0503020204020204" pitchFamily="34" charset="-122"/>
                <a:ea typeface="微软雅黑" panose="020B0503020204020204" pitchFamily="34" charset="-122"/>
                <a:cs typeface="微软雅黑" panose="020B0503020204020204" pitchFamily="34" charset="-122"/>
              </a:rPr>
              <a:t>蜂鸣器除了用于各种警报，在很多电子产品的提示音中也扮演中重要的角色，请你查找相关应用，并尝试用蜂鸣器制作更多案例。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1"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765979" y="2908947"/>
            <a:ext cx="2436860"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9" name="PA-矩形 3"/>
          <p:cNvSpPr/>
          <p:nvPr>
            <p:custDataLst>
              <p:tags r:id="rId1"/>
            </p:custDataLst>
          </p:nvPr>
        </p:nvSpPr>
        <p:spPr>
          <a:xfrm>
            <a:off x="1969583" y="2401115"/>
            <a:ext cx="5690172" cy="1015663"/>
          </a:xfrm>
          <a:prstGeom prst="rect">
            <a:avLst/>
          </a:prstGeom>
        </p:spPr>
        <p:txBody>
          <a:bodyPr wrap="square">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rPr>
              <a:t>谢谢观看</a:t>
            </a:r>
          </a:p>
        </p:txBody>
      </p:sp>
      <p:sp>
        <p:nvSpPr>
          <p:cNvPr id="11"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3" name="图片 12"/>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9"/>
          <p:cNvSpPr/>
          <p:nvPr/>
        </p:nvSpPr>
        <p:spPr bwMode="auto">
          <a:xfrm>
            <a:off x="9554817" y="4268122"/>
            <a:ext cx="2637181" cy="2589877"/>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32" name="组合 31"/>
          <p:cNvGrpSpPr/>
          <p:nvPr/>
        </p:nvGrpSpPr>
        <p:grpSpPr>
          <a:xfrm>
            <a:off x="0" y="0"/>
            <a:ext cx="10266691" cy="6858000"/>
            <a:chOff x="0" y="0"/>
            <a:chExt cx="10266691" cy="6858000"/>
          </a:xfrm>
        </p:grpSpPr>
        <p:sp>
          <p:nvSpPr>
            <p:cNvPr id="26" name="Freeform 9"/>
            <p:cNvSpPr/>
            <p:nvPr/>
          </p:nvSpPr>
          <p:spPr bwMode="auto">
            <a:xfrm rot="10800000">
              <a:off x="3550508"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algn="dist"/>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
            <p:cNvSpPr/>
            <p:nvPr/>
          </p:nvSpPr>
          <p:spPr>
            <a:xfrm>
              <a:off x="0" y="0"/>
              <a:ext cx="35505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7" name="íślîḑê"/>
          <p:cNvGrpSpPr/>
          <p:nvPr/>
        </p:nvGrpSpPr>
        <p:grpSpPr>
          <a:xfrm>
            <a:off x="5060704" y="1224309"/>
            <a:ext cx="4494112" cy="776715"/>
            <a:chOff x="2070781" y="1670076"/>
            <a:chExt cx="3612877" cy="624412"/>
          </a:xfrm>
        </p:grpSpPr>
        <p:sp>
          <p:nvSpPr>
            <p:cNvPr id="21" name="ïş1îḓê"/>
            <p:cNvSpPr/>
            <p:nvPr/>
          </p:nvSpPr>
          <p:spPr>
            <a:xfrm>
              <a:off x="2070781" y="1670139"/>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01</a:t>
              </a:r>
            </a:p>
          </p:txBody>
        </p:sp>
        <p:sp>
          <p:nvSpPr>
            <p:cNvPr id="22" name="ïṣḷîḓe"/>
            <p:cNvSpPr/>
            <p:nvPr/>
          </p:nvSpPr>
          <p:spPr bwMode="auto">
            <a:xfrm>
              <a:off x="2763152" y="1670076"/>
              <a:ext cx="2920506" cy="55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情景描述</a:t>
              </a:r>
            </a:p>
          </p:txBody>
        </p:sp>
      </p:grpSp>
      <p:grpSp>
        <p:nvGrpSpPr>
          <p:cNvPr id="8" name="ïslidé"/>
          <p:cNvGrpSpPr/>
          <p:nvPr/>
        </p:nvGrpSpPr>
        <p:grpSpPr>
          <a:xfrm>
            <a:off x="5014984" y="2292786"/>
            <a:ext cx="4562690" cy="776637"/>
            <a:chOff x="2034026" y="2490855"/>
            <a:chExt cx="3668008" cy="624349"/>
          </a:xfrm>
        </p:grpSpPr>
        <p:sp>
          <p:nvSpPr>
            <p:cNvPr id="19" name="išḻíḋê"/>
            <p:cNvSpPr/>
            <p:nvPr/>
          </p:nvSpPr>
          <p:spPr>
            <a:xfrm>
              <a:off x="2034026" y="249085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02</a:t>
              </a:r>
            </a:p>
          </p:txBody>
        </p:sp>
        <p:sp>
          <p:nvSpPr>
            <p:cNvPr id="20" name="ïSľíḑe"/>
            <p:cNvSpPr/>
            <p:nvPr/>
          </p:nvSpPr>
          <p:spPr bwMode="auto">
            <a:xfrm>
              <a:off x="2781528" y="2564444"/>
              <a:ext cx="2920506" cy="48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知识与概念</a:t>
              </a:r>
            </a:p>
          </p:txBody>
        </p:sp>
      </p:grpSp>
      <p:grpSp>
        <p:nvGrpSpPr>
          <p:cNvPr id="9" name="ísļïďe"/>
          <p:cNvGrpSpPr/>
          <p:nvPr/>
        </p:nvGrpSpPr>
        <p:grpSpPr>
          <a:xfrm>
            <a:off x="5060651" y="3394360"/>
            <a:ext cx="4494164" cy="776637"/>
            <a:chOff x="2034026" y="3326376"/>
            <a:chExt cx="3612919" cy="624349"/>
          </a:xfrm>
        </p:grpSpPr>
        <p:sp>
          <p:nvSpPr>
            <p:cNvPr id="17"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03</a:t>
              </a:r>
            </a:p>
          </p:txBody>
        </p:sp>
        <p:sp>
          <p:nvSpPr>
            <p:cNvPr id="18" name="îśļïḑè"/>
            <p:cNvSpPr/>
            <p:nvPr/>
          </p:nvSpPr>
          <p:spPr bwMode="auto">
            <a:xfrm>
              <a:off x="2763151" y="3397923"/>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作品制作</a:t>
              </a:r>
            </a:p>
          </p:txBody>
        </p:sp>
      </p:grpSp>
      <p:cxnSp>
        <p:nvCxnSpPr>
          <p:cNvPr id="11" name="直接连接符 19"/>
          <p:cNvCxnSpPr/>
          <p:nvPr/>
        </p:nvCxnSpPr>
        <p:spPr>
          <a:xfrm>
            <a:off x="6051164" y="2097330"/>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20"/>
          <p:cNvCxnSpPr/>
          <p:nvPr/>
        </p:nvCxnSpPr>
        <p:spPr>
          <a:xfrm>
            <a:off x="6051164" y="3173984"/>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21"/>
          <p:cNvCxnSpPr/>
          <p:nvPr/>
        </p:nvCxnSpPr>
        <p:spPr>
          <a:xfrm>
            <a:off x="6096831" y="424571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MH_Others_1"/>
          <p:cNvSpPr txBox="1"/>
          <p:nvPr>
            <p:custDataLst>
              <p:tags r:id="rId1"/>
            </p:custDataLst>
          </p:nvPr>
        </p:nvSpPr>
        <p:spPr>
          <a:xfrm>
            <a:off x="700179" y="2982026"/>
            <a:ext cx="2150150" cy="923290"/>
          </a:xfrm>
          <a:prstGeom prst="rect">
            <a:avLst/>
          </a:prstGeom>
          <a:noFill/>
        </p:spPr>
        <p:txBody>
          <a:bodyPr wrap="square" lIns="108000" tIns="0" rIns="0" bIns="0" rtlCol="0" anchor="ctr" anchorCtr="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rPr>
              <a:t>目录</a:t>
            </a:r>
          </a:p>
        </p:txBody>
      </p:sp>
      <p:grpSp>
        <p:nvGrpSpPr>
          <p:cNvPr id="3" name="ísļïďe"/>
          <p:cNvGrpSpPr/>
          <p:nvPr/>
        </p:nvGrpSpPr>
        <p:grpSpPr>
          <a:xfrm>
            <a:off x="5060651" y="4598320"/>
            <a:ext cx="4448444" cy="776637"/>
            <a:chOff x="2034026" y="3326376"/>
            <a:chExt cx="3576164" cy="624349"/>
          </a:xfrm>
        </p:grpSpPr>
        <p:sp>
          <p:nvSpPr>
            <p:cNvPr id="4"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04</a:t>
              </a:r>
            </a:p>
          </p:txBody>
        </p:sp>
        <p:sp>
          <p:nvSpPr>
            <p:cNvPr id="5" name="îśļïḑè"/>
            <p:cNvSpPr/>
            <p:nvPr/>
          </p:nvSpPr>
          <p:spPr bwMode="auto">
            <a:xfrm>
              <a:off x="2726396" y="3390266"/>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拓展与思考</a:t>
              </a:r>
            </a:p>
          </p:txBody>
        </p:sp>
      </p:grpSp>
      <p:cxnSp>
        <p:nvCxnSpPr>
          <p:cNvPr id="6" name="直接连接符 21"/>
          <p:cNvCxnSpPr/>
          <p:nvPr/>
        </p:nvCxnSpPr>
        <p:spPr>
          <a:xfrm>
            <a:off x="6051111" y="527568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情景描述</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p>
        </p:txBody>
      </p:sp>
      <p:sp>
        <p:nvSpPr>
          <p:cNvPr id="2" name="文本框 1"/>
          <p:cNvSpPr txBox="1"/>
          <p:nvPr/>
        </p:nvSpPr>
        <p:spPr>
          <a:xfrm>
            <a:off x="1668780" y="1272540"/>
            <a:ext cx="6873240" cy="507746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音乐盒又叫做八音盒，于1796年由瑞士钟表匠安托·法布尔发明。常见的音乐盒是转动盒内的链环，音乐盒便可自动演奏音乐，一般一个音乐盒只有一首音乐。若是要让音乐盒一直重复播放音乐，一首歌结束之后就需要去转动链环，那样便不能悠闲舒适地听音乐了。在沿袭传统，又结合现代技术的情况下，如何去创造一个属于自己的音乐盒，一个能够自己设定音乐，自己设定开关的音乐盒呢？</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660400" y="1522095"/>
            <a:ext cx="4380230" cy="2399665"/>
          </a:xfrm>
          <a:prstGeom prst="rect">
            <a:avLst/>
          </a:prstGeom>
          <a:noFill/>
        </p:spPr>
        <p:txBody>
          <a:bodyPr wrap="square" rtlCol="0">
            <a:spAutoFit/>
          </a:bodyPr>
          <a:lstStyle/>
          <a:p>
            <a:pPr>
              <a:lnSpc>
                <a:spcPct val="150000"/>
              </a:lnSpc>
            </a:pPr>
            <a:r>
              <a:rPr sz="2000" dirty="0"/>
              <a:t>音乐盒的制作需要有一个会发声的工具，还有一个可控制开关的工具。按键作为常见的开关装置大家已经熟知。接下来好搭BOX带来一个会“说话”的新工具——</a:t>
            </a:r>
            <a:r>
              <a:rPr sz="2000" dirty="0" err="1"/>
              <a:t>蜂鸣器</a:t>
            </a:r>
            <a:r>
              <a:rPr sz="2000" dirty="0"/>
              <a:t>。</a:t>
            </a:r>
          </a:p>
        </p:txBody>
      </p:sp>
      <p:pic>
        <p:nvPicPr>
          <p:cNvPr id="3" name="图片 2"/>
          <p:cNvPicPr>
            <a:picLocks noChangeAspect="1"/>
          </p:cNvPicPr>
          <p:nvPr/>
        </p:nvPicPr>
        <p:blipFill>
          <a:blip r:embed="rId3"/>
          <a:stretch>
            <a:fillRect/>
          </a:stretch>
        </p:blipFill>
        <p:spPr>
          <a:xfrm>
            <a:off x="6147435" y="1124585"/>
            <a:ext cx="4549775" cy="31953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1871345" y="2184400"/>
            <a:ext cx="5278120" cy="2861310"/>
          </a:xfrm>
          <a:prstGeom prst="rect">
            <a:avLst/>
          </a:prstGeom>
          <a:noFill/>
        </p:spPr>
        <p:txBody>
          <a:bodyPr wrap="square" rtlCol="0">
            <a:spAutoFit/>
          </a:bodyPr>
          <a:lstStyle/>
          <a:p>
            <a:pPr>
              <a:lnSpc>
                <a:spcPct val="150000"/>
              </a:lnSpc>
            </a:pPr>
            <a:r>
              <a:rPr sz="2400">
                <a:latin typeface="微软雅黑" panose="020B0503020204020204" pitchFamily="34" charset="-122"/>
                <a:ea typeface="微软雅黑" panose="020B0503020204020204" pitchFamily="34" charset="-122"/>
                <a:cs typeface="微软雅黑" panose="020B0503020204020204" pitchFamily="34" charset="-122"/>
              </a:rPr>
              <a:t>蜂鸣器是一种能够发出指定频率声音的装置</a:t>
            </a:r>
            <a:r>
              <a:rPr lang="zh-CN" sz="2400">
                <a:latin typeface="微软雅黑" panose="020B0503020204020204" pitchFamily="34" charset="-122"/>
                <a:ea typeface="微软雅黑" panose="020B0503020204020204" pitchFamily="34" charset="-122"/>
                <a:cs typeface="微软雅黑" panose="020B0503020204020204" pitchFamily="34" charset="-122"/>
              </a:rPr>
              <a:t>，</a:t>
            </a:r>
            <a:r>
              <a:rPr sz="2400">
                <a:latin typeface="微软雅黑" panose="020B0503020204020204" pitchFamily="34" charset="-122"/>
                <a:ea typeface="微软雅黑" panose="020B0503020204020204" pitchFamily="34" charset="-122"/>
                <a:cs typeface="微软雅黑" panose="020B0503020204020204" pitchFamily="34" charset="-122"/>
              </a:rPr>
              <a:t>能将音频信号转化为声音信号的发音器件，在家用电器上，在银行、公安的报警系统中，在电子玩具、游戏机中都得到普遍应用。</a:t>
            </a:r>
          </a:p>
        </p:txBody>
      </p:sp>
      <p:sp>
        <p:nvSpPr>
          <p:cNvPr id="3" name="文本框 2"/>
          <p:cNvSpPr txBox="1"/>
          <p:nvPr/>
        </p:nvSpPr>
        <p:spPr>
          <a:xfrm>
            <a:off x="3205480" y="1353820"/>
            <a:ext cx="3302635" cy="460375"/>
          </a:xfrm>
          <a:prstGeom prst="rect">
            <a:avLst/>
          </a:prstGeom>
          <a:noFill/>
        </p:spPr>
        <p:txBody>
          <a:bodyPr wrap="square" rtlCol="0">
            <a:spAutoFit/>
          </a:bodyPr>
          <a:lstStyle/>
          <a:p>
            <a:r>
              <a:rPr lang="zh-CN" altLang="en-US" sz="2400" b="1"/>
              <a:t>蜂鸣器模块</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1881505" y="1261745"/>
            <a:ext cx="6443345" cy="5169535"/>
          </a:xfrm>
          <a:prstGeom prst="rect">
            <a:avLst/>
          </a:prstGeom>
          <a:noFill/>
        </p:spPr>
        <p:txBody>
          <a:bodyPr wrap="square" rtlCol="0">
            <a:spAutoFit/>
          </a:bodyPr>
          <a:lstStyle/>
          <a:p>
            <a:pPr>
              <a:lnSpc>
                <a:spcPct val="150000"/>
              </a:lnSpc>
            </a:pPr>
            <a:r>
              <a:rPr sz="2000">
                <a:latin typeface="微软雅黑" panose="020B0503020204020204" pitchFamily="34" charset="-122"/>
                <a:ea typeface="微软雅黑" panose="020B0503020204020204" pitchFamily="34" charset="-122"/>
                <a:cs typeface="微软雅黑" panose="020B0503020204020204" pitchFamily="34" charset="-122"/>
              </a:rPr>
              <a:t>声音是由物体振动产生的声波。</a:t>
            </a:r>
          </a:p>
          <a:p>
            <a:pPr>
              <a:lnSpc>
                <a:spcPct val="150000"/>
              </a:lnSpc>
            </a:pPr>
            <a:endParaRPr lang="zh-CN"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a:latin typeface="微软雅黑" panose="020B0503020204020204" pitchFamily="34" charset="-122"/>
                <a:ea typeface="微软雅黑" panose="020B0503020204020204" pitchFamily="34" charset="-122"/>
                <a:cs typeface="微软雅黑" panose="020B0503020204020204" pitchFamily="34" charset="-122"/>
              </a:rPr>
              <a:t>它有三个主观属性：响度、音调和音色。响度指人耳感受到的声音强弱，也叫做“音量”；音调指人耳能分辨一个声音调子的高低程度；音色指声音振动频率的特性，不同的物体由于材料、结构不同，发声时的振动频率也不相同，就会产生不同音色的声音。</a:t>
            </a:r>
          </a:p>
          <a:p>
            <a:pPr>
              <a:lnSpc>
                <a:spcPct val="150000"/>
              </a:lnSpc>
            </a:pPr>
            <a:endParaRPr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a:latin typeface="微软雅黑" panose="020B0503020204020204" pitchFamily="34" charset="-122"/>
                <a:ea typeface="微软雅黑" panose="020B0503020204020204" pitchFamily="34" charset="-122"/>
                <a:cs typeface="微软雅黑" panose="020B0503020204020204" pitchFamily="34" charset="-122"/>
              </a:rPr>
              <a:t>对于蜂鸣器来说：它的驱动电流决定了所发声音的响度；它的工作频率决定了所发声音的音调；它的内部结构与发声原理决定了所发声音的音色。</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5895340" y="1721485"/>
            <a:ext cx="5200015" cy="2306955"/>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这个指令在输出类别指令中。</a:t>
            </a:r>
          </a:p>
          <a:p>
            <a:pPr>
              <a:lnSpc>
                <a:spcPct val="150000"/>
              </a:lnSpc>
            </a:pPr>
            <a:r>
              <a:rPr lang="zh-CN" sz="2400" dirty="0">
                <a:latin typeface="微软雅黑" panose="020B0503020204020204" pitchFamily="34" charset="-122"/>
                <a:ea typeface="微软雅黑" panose="020B0503020204020204" pitchFamily="34" charset="-122"/>
              </a:rPr>
              <a:t>使用这个指令可以设置蜂鸣器的响度，对于蜂鸣器来说，使用这个指令可以控制所发出声音的音量。</a:t>
            </a:r>
          </a:p>
        </p:txBody>
      </p:sp>
      <p:pic>
        <p:nvPicPr>
          <p:cNvPr id="4" name="图片 3"/>
          <p:cNvPicPr>
            <a:picLocks noChangeAspect="1"/>
          </p:cNvPicPr>
          <p:nvPr/>
        </p:nvPicPr>
        <p:blipFill>
          <a:blip r:embed="rId3"/>
          <a:stretch>
            <a:fillRect/>
          </a:stretch>
        </p:blipFill>
        <p:spPr>
          <a:xfrm>
            <a:off x="521970" y="2347595"/>
            <a:ext cx="4805680" cy="7588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5895340" y="1721485"/>
            <a:ext cx="5200015" cy="2306955"/>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这个指令在输出类别指令中。</a:t>
            </a:r>
          </a:p>
          <a:p>
            <a:pPr>
              <a:lnSpc>
                <a:spcPct val="150000"/>
              </a:lnSpc>
            </a:pPr>
            <a:r>
              <a:rPr lang="zh-CN" sz="2400" dirty="0">
                <a:latin typeface="微软雅黑" panose="020B0503020204020204" pitchFamily="34" charset="-122"/>
                <a:ea typeface="微软雅黑" panose="020B0503020204020204" pitchFamily="34" charset="-122"/>
              </a:rPr>
              <a:t>使用这个指令可以设置蜂鸣器的频率，对于蜂鸣器来说，使用这个指令可以控制所发出声音的音调。</a:t>
            </a:r>
          </a:p>
        </p:txBody>
      </p:sp>
      <p:pic>
        <p:nvPicPr>
          <p:cNvPr id="3" name="图片 2"/>
          <p:cNvPicPr>
            <a:picLocks noChangeAspect="1"/>
          </p:cNvPicPr>
          <p:nvPr/>
        </p:nvPicPr>
        <p:blipFill>
          <a:blip r:embed="rId3"/>
          <a:stretch>
            <a:fillRect/>
          </a:stretch>
        </p:blipFill>
        <p:spPr>
          <a:xfrm>
            <a:off x="641985" y="2336800"/>
            <a:ext cx="4337685" cy="76962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0E1D4189-C6CE-4E0A-8573-37DE6D2BCA26"/>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C:\Users\codi\Desktop"/>
  <p:tag name="ISPRING_PRESENTATION_TITLE" val="演示文稿2"/>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4.xml><?xml version="1.0" encoding="utf-8"?>
<p:tagLst xmlns:a="http://schemas.openxmlformats.org/drawingml/2006/main" xmlns:r="http://schemas.openxmlformats.org/officeDocument/2006/relationships" xmlns:p="http://schemas.openxmlformats.org/presentationml/2006/main">
  <p:tag name="MH" val="20161008230036"/>
  <p:tag name="MH_LIBRARY" val="CONTENTS"/>
  <p:tag name="MH_TYPE" val="OTHERS"/>
  <p:tag name="ID" val="553514"/>
</p:tagLst>
</file>

<file path=ppt/tags/tag5.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875</Words>
  <Application>Microsoft Office PowerPoint</Application>
  <PresentationFormat>宽屏</PresentationFormat>
  <Paragraphs>129</Paragraphs>
  <Slides>22</Slides>
  <Notes>22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等线</vt:lpstr>
      <vt:lpstr>黑体</vt:lpstr>
      <vt:lpstr>思源黑体</vt:lpstr>
      <vt:lpstr>微软雅黑</vt:lpstr>
      <vt:lpstr>字魂35号-经典雅黑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Administrator</cp:lastModifiedBy>
  <cp:revision>43</cp:revision>
  <dcterms:created xsi:type="dcterms:W3CDTF">2019-11-11T11:40:00Z</dcterms:created>
  <dcterms:modified xsi:type="dcterms:W3CDTF">2020-05-06T08:55:19Z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