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313" r:id="rId2"/>
    <p:sldId id="328" r:id="rId3"/>
    <p:sldId id="263" r:id="rId4"/>
    <p:sldId id="324" r:id="rId5"/>
    <p:sldId id="329" r:id="rId6"/>
    <p:sldId id="325" r:id="rId7"/>
    <p:sldId id="327" r:id="rId8"/>
    <p:sldId id="259" r:id="rId9"/>
    <p:sldId id="330" r:id="rId10"/>
    <p:sldId id="339" r:id="rId11"/>
    <p:sldId id="271" r:id="rId12"/>
    <p:sldId id="334" r:id="rId13"/>
    <p:sldId id="335" r:id="rId14"/>
    <p:sldId id="332" r:id="rId15"/>
    <p:sldId id="336" r:id="rId16"/>
    <p:sldId id="33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431F"/>
    <a:srgbClr val="FFFFFF"/>
    <a:srgbClr val="F2F2F2"/>
    <a:srgbClr val="C8833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9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277FD0-605B-4D40-8A05-741F2B0B88A0}" type="datetimeFigureOut">
              <a:rPr lang="zh-CN" altLang="en-US" smtClean="0"/>
              <a:t>2019/4/12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8488B2-73D7-4635-A100-1413BF890A6E}" type="slidenum">
              <a:rPr lang="zh-CN" altLang="en-US" smtClean="0"/>
              <a:t>‹#›</a:t>
            </a:fld>
            <a:endParaRPr lang="zh-CN" altLang="en-US"/>
          </a:p>
        </p:txBody>
      </p:sp>
    </p:spTree>
    <p:extLst>
      <p:ext uri="{BB962C8B-B14F-4D97-AF65-F5344CB8AC3E}">
        <p14:creationId xmlns:p14="http://schemas.microsoft.com/office/powerpoint/2010/main" val="1086339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C7B0-EBAC-4569-9993-246641655C40}"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C7B0-EBAC-4569-9993-246641655C40}" type="slidenum">
              <a:rPr lang="zh-CN" altLang="en-US" smtClean="0"/>
              <a:t>2</a:t>
            </a:fld>
            <a:endParaRPr lang="zh-CN" altLang="en-US"/>
          </a:p>
        </p:txBody>
      </p:sp>
    </p:spTree>
    <p:extLst>
      <p:ext uri="{BB962C8B-B14F-4D97-AF65-F5344CB8AC3E}">
        <p14:creationId xmlns:p14="http://schemas.microsoft.com/office/powerpoint/2010/main" val="427532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C7B0-EBAC-4569-9993-246641655C40}" type="slidenum">
              <a:rPr lang="zh-CN" altLang="en-US" smtClean="0"/>
              <a:t>5</a:t>
            </a:fld>
            <a:endParaRPr lang="zh-CN" altLang="en-US"/>
          </a:p>
        </p:txBody>
      </p:sp>
    </p:spTree>
    <p:extLst>
      <p:ext uri="{BB962C8B-B14F-4D97-AF65-F5344CB8AC3E}">
        <p14:creationId xmlns:p14="http://schemas.microsoft.com/office/powerpoint/2010/main" val="7966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C7B0-EBAC-4569-9993-246641655C40}" type="slidenum">
              <a:rPr lang="zh-CN" altLang="en-US" smtClean="0"/>
              <a:t>8</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11</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12</a:t>
            </a:fld>
            <a:endParaRPr lang="zh-CN" altLang="en-US"/>
          </a:p>
        </p:txBody>
      </p:sp>
    </p:spTree>
    <p:extLst>
      <p:ext uri="{BB962C8B-B14F-4D97-AF65-F5344CB8AC3E}">
        <p14:creationId xmlns:p14="http://schemas.microsoft.com/office/powerpoint/2010/main" val="27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13</a:t>
            </a:fld>
            <a:endParaRPr lang="zh-CN" altLang="en-US"/>
          </a:p>
        </p:txBody>
      </p:sp>
    </p:spTree>
    <p:extLst>
      <p:ext uri="{BB962C8B-B14F-4D97-AF65-F5344CB8AC3E}">
        <p14:creationId xmlns:p14="http://schemas.microsoft.com/office/powerpoint/2010/main" val="289110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15</a:t>
            </a:fld>
            <a:endParaRPr lang="zh-CN" altLang="en-US"/>
          </a:p>
        </p:txBody>
      </p:sp>
    </p:spTree>
    <p:extLst>
      <p:ext uri="{BB962C8B-B14F-4D97-AF65-F5344CB8AC3E}">
        <p14:creationId xmlns:p14="http://schemas.microsoft.com/office/powerpoint/2010/main" val="619014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16</a:t>
            </a:fld>
            <a:endParaRPr lang="zh-CN" altLang="en-US"/>
          </a:p>
        </p:txBody>
      </p:sp>
    </p:spTree>
    <p:extLst>
      <p:ext uri="{BB962C8B-B14F-4D97-AF65-F5344CB8AC3E}">
        <p14:creationId xmlns:p14="http://schemas.microsoft.com/office/powerpoint/2010/main" val="73913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8316913" y="2133600"/>
            <a:ext cx="2819400" cy="2819400"/>
          </a:xfrm>
          <a:custGeom>
            <a:avLst/>
            <a:gdLst>
              <a:gd name="connsiteX0" fmla="*/ 1409700 w 2819400"/>
              <a:gd name="connsiteY0" fmla="*/ 0 h 2819400"/>
              <a:gd name="connsiteX1" fmla="*/ 2819400 w 2819400"/>
              <a:gd name="connsiteY1" fmla="*/ 1409700 h 2819400"/>
              <a:gd name="connsiteX2" fmla="*/ 1409700 w 2819400"/>
              <a:gd name="connsiteY2" fmla="*/ 2819400 h 2819400"/>
              <a:gd name="connsiteX3" fmla="*/ 0 w 2819400"/>
              <a:gd name="connsiteY3" fmla="*/ 1409700 h 2819400"/>
              <a:gd name="connsiteX4" fmla="*/ 1409700 w 2819400"/>
              <a:gd name="connsiteY4" fmla="*/ 0 h 2819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0" h="2819400">
                <a:moveTo>
                  <a:pt x="1409700" y="0"/>
                </a:moveTo>
                <a:cubicBezTo>
                  <a:pt x="2188256" y="0"/>
                  <a:pt x="2819400" y="631144"/>
                  <a:pt x="2819400" y="1409700"/>
                </a:cubicBezTo>
                <a:cubicBezTo>
                  <a:pt x="2819400" y="2188256"/>
                  <a:pt x="2188256" y="2819400"/>
                  <a:pt x="1409700" y="2819400"/>
                </a:cubicBezTo>
                <a:cubicBezTo>
                  <a:pt x="631144" y="2819400"/>
                  <a:pt x="0" y="2188256"/>
                  <a:pt x="0" y="1409700"/>
                </a:cubicBezTo>
                <a:cubicBezTo>
                  <a:pt x="0" y="631144"/>
                  <a:pt x="631144" y="0"/>
                  <a:pt x="1409700"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3275482397"/>
      </p:ext>
    </p:extLst>
  </p:cSld>
  <p:clrMapOvr>
    <a:masterClrMapping/>
  </p:clrMapOvr>
  <p:transition spd="slow" advTm="3000">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2019/4/12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1568450" y="-2621280"/>
            <a:ext cx="2956560" cy="2956560"/>
          </a:xfrm>
          <a:prstGeom prst="ellipse">
            <a:avLst/>
          </a:prstGeom>
          <a:solidFill>
            <a:schemeClr val="accent4"/>
          </a:solidFill>
          <a:ln>
            <a:noFill/>
          </a:ln>
          <a:effectLst>
            <a:outerShdw blurRad="317500" dist="152400" dir="2700000" sx="102000" sy="102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grpSp>
        <p:nvGrpSpPr>
          <p:cNvPr id="6" name="组合 5">
            <a:extLst>
              <a:ext uri="{FF2B5EF4-FFF2-40B4-BE49-F238E27FC236}">
                <a16:creationId xmlns:a16="http://schemas.microsoft.com/office/drawing/2014/main" id="{18901484-19EC-4F92-A93B-CA9723FBCBFC}"/>
              </a:ext>
            </a:extLst>
          </p:cNvPr>
          <p:cNvGrpSpPr/>
          <p:nvPr/>
        </p:nvGrpSpPr>
        <p:grpSpPr>
          <a:xfrm>
            <a:off x="-1183005" y="-1325244"/>
            <a:ext cx="7867650" cy="7867650"/>
            <a:chOff x="-1183005" y="-959485"/>
            <a:chExt cx="7867650" cy="7867650"/>
          </a:xfrm>
        </p:grpSpPr>
        <p:pic>
          <p:nvPicPr>
            <p:cNvPr id="17" name="图片 16"/>
            <p:cNvPicPr>
              <a:picLocks noChangeAspect="1"/>
            </p:cNvPicPr>
            <p:nvPr/>
          </p:nvPicPr>
          <p:blipFill>
            <a:blip r:embed="rId4"/>
            <a:stretch>
              <a:fillRect/>
            </a:stretch>
          </p:blipFill>
          <p:spPr>
            <a:xfrm>
              <a:off x="-1183005" y="-959485"/>
              <a:ext cx="7867650" cy="7867650"/>
            </a:xfrm>
            <a:prstGeom prst="rect">
              <a:avLst/>
            </a:prstGeom>
          </p:spPr>
        </p:pic>
        <p:sp>
          <p:nvSpPr>
            <p:cNvPr id="11" name="椭圆 10"/>
            <p:cNvSpPr/>
            <p:nvPr/>
          </p:nvSpPr>
          <p:spPr>
            <a:xfrm>
              <a:off x="1021080" y="-183515"/>
              <a:ext cx="4557395" cy="4557395"/>
            </a:xfrm>
            <a:prstGeom prst="ellipse">
              <a:avLst/>
            </a:prstGeom>
            <a:solidFill>
              <a:schemeClr val="bg1">
                <a:lumMod val="85000"/>
              </a:schemeClr>
            </a:solidFill>
            <a:ln>
              <a:noFill/>
            </a:ln>
            <a:effectLst>
              <a:outerShdw blurRad="190500" dist="76200" dir="2700000" sx="104000" sy="104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dirty="0"/>
            </a:p>
          </p:txBody>
        </p:sp>
        <p:sp>
          <p:nvSpPr>
            <p:cNvPr id="12" name="椭圆 11"/>
            <p:cNvSpPr/>
            <p:nvPr/>
          </p:nvSpPr>
          <p:spPr>
            <a:xfrm>
              <a:off x="822960" y="-41275"/>
              <a:ext cx="4415155" cy="4415155"/>
            </a:xfrm>
            <a:prstGeom prst="ellipse">
              <a:avLst/>
            </a:prstGeom>
            <a:noFill/>
            <a:ln w="22225" cmpd="sng">
              <a:solidFill>
                <a:schemeClr val="bg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ln w="31750">
                  <a:solidFill>
                    <a:schemeClr val="bg1"/>
                  </a:solidFill>
                </a:ln>
              </a:endParaRPr>
            </a:p>
          </p:txBody>
        </p:sp>
        <p:pic>
          <p:nvPicPr>
            <p:cNvPr id="15" name="图片 14" descr="好好搭搭logo2"/>
            <p:cNvPicPr>
              <a:picLocks noChangeAspect="1"/>
            </p:cNvPicPr>
            <p:nvPr/>
          </p:nvPicPr>
          <p:blipFill>
            <a:blip r:embed="rId5"/>
            <a:stretch>
              <a:fillRect/>
            </a:stretch>
          </p:blipFill>
          <p:spPr>
            <a:xfrm>
              <a:off x="822960" y="1332230"/>
              <a:ext cx="4472305" cy="1668145"/>
            </a:xfrm>
            <a:prstGeom prst="rect">
              <a:avLst/>
            </a:prstGeom>
          </p:spPr>
        </p:pic>
      </p:grpSp>
      <p:sp>
        <p:nvSpPr>
          <p:cNvPr id="32" name="椭圆 31"/>
          <p:cNvSpPr/>
          <p:nvPr/>
        </p:nvSpPr>
        <p:spPr>
          <a:xfrm>
            <a:off x="7627620" y="-1689100"/>
            <a:ext cx="3021330" cy="302133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31" name="圆: 空心 30"/>
          <p:cNvSpPr/>
          <p:nvPr/>
        </p:nvSpPr>
        <p:spPr>
          <a:xfrm>
            <a:off x="6203315" y="5173345"/>
            <a:ext cx="1356995" cy="135699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8" name="圆: 空心 15"/>
          <p:cNvSpPr/>
          <p:nvPr/>
        </p:nvSpPr>
        <p:spPr>
          <a:xfrm>
            <a:off x="11065258" y="6034500"/>
            <a:ext cx="667827" cy="667827"/>
          </a:xfrm>
          <a:prstGeom prst="donut">
            <a:avLst/>
          </a:prstGeom>
          <a:solidFill>
            <a:srgbClr val="FFC00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圆: 空心 15"/>
          <p:cNvSpPr/>
          <p:nvPr/>
        </p:nvSpPr>
        <p:spPr>
          <a:xfrm>
            <a:off x="822960" y="5509895"/>
            <a:ext cx="1020445" cy="1020445"/>
          </a:xfrm>
          <a:prstGeom prst="donut">
            <a:avLst/>
          </a:prstGeom>
          <a:solidFill>
            <a:schemeClr val="bg1">
              <a:lumMod val="8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圆: 空心 15"/>
          <p:cNvSpPr/>
          <p:nvPr/>
        </p:nvSpPr>
        <p:spPr>
          <a:xfrm>
            <a:off x="870585" y="4045585"/>
            <a:ext cx="339090" cy="339090"/>
          </a:xfrm>
          <a:prstGeom prst="donut">
            <a:avLst/>
          </a:prstGeom>
          <a:solidFill>
            <a:schemeClr val="bg1">
              <a:lumMod val="8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nvGrpSpPr>
          <p:cNvPr id="9" name="组合 8">
            <a:extLst>
              <a:ext uri="{FF2B5EF4-FFF2-40B4-BE49-F238E27FC236}">
                <a16:creationId xmlns:a16="http://schemas.microsoft.com/office/drawing/2014/main" id="{44299F56-D970-44FE-B1E2-A6C6391E4221}"/>
              </a:ext>
            </a:extLst>
          </p:cNvPr>
          <p:cNvGrpSpPr/>
          <p:nvPr/>
        </p:nvGrpSpPr>
        <p:grpSpPr>
          <a:xfrm>
            <a:off x="953502" y="2943983"/>
            <a:ext cx="11814766" cy="2186286"/>
            <a:chOff x="1040130" y="3925753"/>
            <a:chExt cx="11814766" cy="2186286"/>
          </a:xfrm>
        </p:grpSpPr>
        <p:sp>
          <p:nvSpPr>
            <p:cNvPr id="16" name="矩形 15">
              <a:extLst>
                <a:ext uri="{FF2B5EF4-FFF2-40B4-BE49-F238E27FC236}">
                  <a16:creationId xmlns:a16="http://schemas.microsoft.com/office/drawing/2014/main" id="{EF2EE567-3B06-46C3-8850-37DFCD9193E9}"/>
                </a:ext>
              </a:extLst>
            </p:cNvPr>
            <p:cNvSpPr/>
            <p:nvPr/>
          </p:nvSpPr>
          <p:spPr>
            <a:xfrm>
              <a:off x="1040130" y="3925753"/>
              <a:ext cx="11083836" cy="2186286"/>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文本框 6"/>
            <p:cNvSpPr txBox="1"/>
            <p:nvPr/>
          </p:nvSpPr>
          <p:spPr>
            <a:xfrm>
              <a:off x="1620565" y="4004846"/>
              <a:ext cx="11234331" cy="1938992"/>
            </a:xfrm>
            <a:prstGeom prst="rect">
              <a:avLst/>
            </a:prstGeom>
            <a:noFill/>
          </p:spPr>
          <p:txBody>
            <a:bodyPr wrap="square" rtlCol="0">
              <a:spAutoFit/>
              <a:scene3d>
                <a:camera prst="orthographicFront"/>
                <a:lightRig rig="threePt" dir="t"/>
              </a:scene3d>
              <a:sp3d contourW="12700"/>
            </a:bodyPr>
            <a:lstStyle/>
            <a:p>
              <a:pPr lvl="0" algn="just"/>
              <a:r>
                <a:rPr lang="zh-CN" altLang="en-US" sz="6000" b="1" dirty="0">
                  <a:latin typeface="+mj-ea"/>
                  <a:ea typeface="+mj-ea"/>
                </a:rPr>
                <a:t>基于物联网的</a:t>
              </a:r>
              <a:r>
                <a:rPr lang="en-US" altLang="zh-CN" sz="6000" b="1" dirty="0">
                  <a:latin typeface="+mj-ea"/>
                  <a:ea typeface="+mj-ea"/>
                </a:rPr>
                <a:t>WU-Link</a:t>
              </a:r>
              <a:r>
                <a:rPr lang="zh-CN" altLang="en-US" sz="6000" b="1" dirty="0">
                  <a:latin typeface="+mj-ea"/>
                  <a:ea typeface="+mj-ea"/>
                </a:rPr>
                <a:t>造物入门</a:t>
              </a:r>
              <a:endParaRPr lang="en-US" altLang="zh-CN" sz="6000" b="1" dirty="0">
                <a:latin typeface="+mj-ea"/>
                <a:ea typeface="+mj-ea"/>
              </a:endParaRPr>
            </a:p>
            <a:p>
              <a:pPr lvl="0" algn="just"/>
              <a:r>
                <a:rPr lang="zh-CN" altLang="en-US" sz="6000" b="1" dirty="0">
                  <a:latin typeface="+mj-ea"/>
                  <a:ea typeface="+mj-ea"/>
                </a:rPr>
                <a:t>                   </a:t>
              </a:r>
              <a:r>
                <a:rPr lang="zh-CN" altLang="en-US" sz="4800" b="1" dirty="0">
                  <a:latin typeface="+mj-ea"/>
                  <a:ea typeface="+mj-ea"/>
                </a:rPr>
                <a:t>指南针来了</a:t>
              </a:r>
            </a:p>
          </p:txBody>
        </p:sp>
      </p:grpSp>
      <p:cxnSp>
        <p:nvCxnSpPr>
          <p:cNvPr id="14" name="直接连接符 13">
            <a:extLst>
              <a:ext uri="{FF2B5EF4-FFF2-40B4-BE49-F238E27FC236}">
                <a16:creationId xmlns:a16="http://schemas.microsoft.com/office/drawing/2014/main" id="{855A7BEE-675B-4887-9147-04CCBF170329}"/>
              </a:ext>
            </a:extLst>
          </p:cNvPr>
          <p:cNvCxnSpPr/>
          <p:nvPr/>
        </p:nvCxnSpPr>
        <p:spPr>
          <a:xfrm>
            <a:off x="7560310" y="4547700"/>
            <a:ext cx="13090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9C3D46FE-DDE6-4C4E-AD03-69E2804A946E}"/>
              </a:ext>
            </a:extLst>
          </p:cNvPr>
          <p:cNvGrpSpPr/>
          <p:nvPr/>
        </p:nvGrpSpPr>
        <p:grpSpPr>
          <a:xfrm>
            <a:off x="1263639" y="497209"/>
            <a:ext cx="2286479" cy="535920"/>
            <a:chOff x="5889208" y="2046684"/>
            <a:chExt cx="2286511" cy="535900"/>
          </a:xfrm>
        </p:grpSpPr>
        <p:sp>
          <p:nvSpPr>
            <p:cNvPr id="17" name="矩形 16">
              <a:extLst>
                <a:ext uri="{FF2B5EF4-FFF2-40B4-BE49-F238E27FC236}">
                  <a16:creationId xmlns:a16="http://schemas.microsoft.com/office/drawing/2014/main" id="{C66AA9A0-91D0-4621-9E57-FA49E79E05B7}"/>
                </a:ext>
              </a:extLst>
            </p:cNvPr>
            <p:cNvSpPr/>
            <p:nvPr/>
          </p:nvSpPr>
          <p:spPr>
            <a:xfrm>
              <a:off x="6548328" y="2046684"/>
              <a:ext cx="1627391" cy="52320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作品制作</a:t>
              </a:r>
            </a:p>
          </p:txBody>
        </p:sp>
        <p:sp>
          <p:nvSpPr>
            <p:cNvPr id="18" name="矩形 17">
              <a:extLst>
                <a:ext uri="{FF2B5EF4-FFF2-40B4-BE49-F238E27FC236}">
                  <a16:creationId xmlns:a16="http://schemas.microsoft.com/office/drawing/2014/main" id="{E88A83A1-2D61-44BF-B697-0931DCC1B9D5}"/>
                </a:ext>
              </a:extLst>
            </p:cNvPr>
            <p:cNvSpPr/>
            <p:nvPr/>
          </p:nvSpPr>
          <p:spPr>
            <a:xfrm>
              <a:off x="5889208" y="2059384"/>
              <a:ext cx="646340" cy="523200"/>
            </a:xfrm>
            <a:prstGeom prst="rect">
              <a:avLst/>
            </a:prstGeom>
          </p:spPr>
          <p:txBody>
            <a:bodyPr wrap="none">
              <a:spAutoFit/>
              <a:scene3d>
                <a:camera prst="orthographicFront"/>
                <a:lightRig rig="threePt" dir="t"/>
              </a:scene3d>
              <a:sp3d contourW="12700"/>
            </a:bodyPr>
            <a:lstStyle/>
            <a:p>
              <a:r>
                <a:rPr lang="en-US" altLang="zh-CN" sz="2800" b="1" dirty="0">
                  <a:solidFill>
                    <a:schemeClr val="tx1">
                      <a:lumMod val="75000"/>
                      <a:lumOff val="25000"/>
                    </a:schemeClr>
                  </a:solidFill>
                </a:rPr>
                <a:t>03.</a:t>
              </a:r>
            </a:p>
          </p:txBody>
        </p:sp>
      </p:gr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 name="矩形 1">
            <a:extLst>
              <a:ext uri="{FF2B5EF4-FFF2-40B4-BE49-F238E27FC236}">
                <a16:creationId xmlns:a16="http://schemas.microsoft.com/office/drawing/2014/main" id="{2148BE39-9D02-4BFF-9F96-E4D4EFE53A52}"/>
              </a:ext>
            </a:extLst>
          </p:cNvPr>
          <p:cNvSpPr/>
          <p:nvPr/>
        </p:nvSpPr>
        <p:spPr>
          <a:xfrm>
            <a:off x="600543" y="1595719"/>
            <a:ext cx="4031873" cy="400110"/>
          </a:xfrm>
          <a:prstGeom prst="rect">
            <a:avLst/>
          </a:prstGeom>
        </p:spPr>
        <p:txBody>
          <a:bodyPr wrap="none">
            <a:spAutoFit/>
          </a:bodyPr>
          <a:lstStyle/>
          <a:p>
            <a:r>
              <a:rPr lang="zh-CN" altLang="en-US" sz="2000" b="1"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第三步：在点阵屏上显示方向字母</a:t>
            </a:r>
            <a:endParaRPr lang="zh-CN" altLang="en-US" sz="2000" b="1" dirty="0">
              <a:latin typeface="微软雅黑" panose="020B0503020204020204" pitchFamily="34" charset="-122"/>
              <a:ea typeface="微软雅黑" panose="020B0503020204020204" pitchFamily="34" charset="-122"/>
            </a:endParaRPr>
          </a:p>
        </p:txBody>
      </p:sp>
      <p:pic>
        <p:nvPicPr>
          <p:cNvPr id="10" name="image69.png">
            <a:extLst>
              <a:ext uri="{FF2B5EF4-FFF2-40B4-BE49-F238E27FC236}">
                <a16:creationId xmlns:a16="http://schemas.microsoft.com/office/drawing/2014/main" id="{40DD2716-7CB2-415B-9862-CE3C87F6848E}"/>
              </a:ext>
            </a:extLst>
          </p:cNvPr>
          <p:cNvPicPr/>
          <p:nvPr/>
        </p:nvPicPr>
        <p:blipFill>
          <a:blip r:embed="rId2" cstate="print"/>
          <a:stretch>
            <a:fillRect/>
          </a:stretch>
        </p:blipFill>
        <p:spPr>
          <a:xfrm>
            <a:off x="4438650" y="2790825"/>
            <a:ext cx="2838450" cy="2857500"/>
          </a:xfrm>
          <a:prstGeom prst="rect">
            <a:avLst/>
          </a:prstGeom>
        </p:spPr>
      </p:pic>
      <p:sp>
        <p:nvSpPr>
          <p:cNvPr id="7" name="文本框 6">
            <a:extLst>
              <a:ext uri="{FF2B5EF4-FFF2-40B4-BE49-F238E27FC236}">
                <a16:creationId xmlns:a16="http://schemas.microsoft.com/office/drawing/2014/main" id="{75D50828-5484-4E5B-8110-1C681DDB248B}"/>
              </a:ext>
            </a:extLst>
          </p:cNvPr>
          <p:cNvSpPr txBox="1"/>
          <p:nvPr/>
        </p:nvSpPr>
        <p:spPr>
          <a:xfrm>
            <a:off x="5672516" y="2173628"/>
            <a:ext cx="612475" cy="369332"/>
          </a:xfrm>
          <a:prstGeom prst="rect">
            <a:avLst/>
          </a:prstGeom>
          <a:noFill/>
        </p:spPr>
        <p:txBody>
          <a:bodyPr wrap="square" rtlCol="0">
            <a:spAutoFit/>
          </a:bodyPr>
          <a:lstStyle/>
          <a:p>
            <a:r>
              <a:rPr lang="zh-CN" altLang="en-US" dirty="0"/>
              <a:t>北</a:t>
            </a:r>
          </a:p>
        </p:txBody>
      </p:sp>
      <p:sp>
        <p:nvSpPr>
          <p:cNvPr id="8" name="椭圆 7">
            <a:extLst>
              <a:ext uri="{FF2B5EF4-FFF2-40B4-BE49-F238E27FC236}">
                <a16:creationId xmlns:a16="http://schemas.microsoft.com/office/drawing/2014/main" id="{819B9D04-EB5A-4A85-B173-6D310EB5402C}"/>
              </a:ext>
            </a:extLst>
          </p:cNvPr>
          <p:cNvSpPr/>
          <p:nvPr/>
        </p:nvSpPr>
        <p:spPr>
          <a:xfrm>
            <a:off x="4175185" y="2491560"/>
            <a:ext cx="3372481" cy="3372481"/>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1" name="直接连接符 10">
            <a:extLst>
              <a:ext uri="{FF2B5EF4-FFF2-40B4-BE49-F238E27FC236}">
                <a16:creationId xmlns:a16="http://schemas.microsoft.com/office/drawing/2014/main" id="{6120B7AD-ACB8-41BB-8411-17031E1701A9}"/>
              </a:ext>
            </a:extLst>
          </p:cNvPr>
          <p:cNvCxnSpPr>
            <a:cxnSpLocks/>
          </p:cNvCxnSpPr>
          <p:nvPr/>
        </p:nvCxnSpPr>
        <p:spPr>
          <a:xfrm flipH="1" flipV="1">
            <a:off x="4433786" y="2790825"/>
            <a:ext cx="558529" cy="583070"/>
          </a:xfrm>
          <a:prstGeom prst="line">
            <a:avLst/>
          </a:prstGeom>
          <a:ln w="19050">
            <a:solidFill>
              <a:srgbClr val="75431F"/>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AE1FDDC5-5542-45A1-8DE1-2B53655FCE51}"/>
              </a:ext>
            </a:extLst>
          </p:cNvPr>
          <p:cNvCxnSpPr>
            <a:cxnSpLocks/>
          </p:cNvCxnSpPr>
          <p:nvPr/>
        </p:nvCxnSpPr>
        <p:spPr>
          <a:xfrm flipV="1">
            <a:off x="6675556" y="2790825"/>
            <a:ext cx="601544" cy="593007"/>
          </a:xfrm>
          <a:prstGeom prst="line">
            <a:avLst/>
          </a:prstGeom>
          <a:ln w="19050">
            <a:solidFill>
              <a:srgbClr val="75431F"/>
            </a:solidFill>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64BD89CF-39CB-4AC7-986D-127E615C55E3}"/>
              </a:ext>
            </a:extLst>
          </p:cNvPr>
          <p:cNvCxnSpPr>
            <a:cxnSpLocks/>
          </p:cNvCxnSpPr>
          <p:nvPr/>
        </p:nvCxnSpPr>
        <p:spPr>
          <a:xfrm flipV="1">
            <a:off x="4359599" y="5059088"/>
            <a:ext cx="649099" cy="604399"/>
          </a:xfrm>
          <a:prstGeom prst="line">
            <a:avLst/>
          </a:prstGeom>
          <a:ln w="19050">
            <a:solidFill>
              <a:srgbClr val="75431F"/>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CC54264D-7C08-4910-8E00-398BA00F26D3}"/>
              </a:ext>
            </a:extLst>
          </p:cNvPr>
          <p:cNvCxnSpPr>
            <a:cxnSpLocks/>
          </p:cNvCxnSpPr>
          <p:nvPr/>
        </p:nvCxnSpPr>
        <p:spPr>
          <a:xfrm flipH="1" flipV="1">
            <a:off x="6675556" y="5043925"/>
            <a:ext cx="601544" cy="604400"/>
          </a:xfrm>
          <a:prstGeom prst="line">
            <a:avLst/>
          </a:prstGeom>
          <a:ln w="19050">
            <a:solidFill>
              <a:srgbClr val="75431F"/>
            </a:solidFill>
          </a:ln>
        </p:spPr>
        <p:style>
          <a:lnRef idx="1">
            <a:schemeClr val="accent1"/>
          </a:lnRef>
          <a:fillRef idx="0">
            <a:schemeClr val="accent1"/>
          </a:fillRef>
          <a:effectRef idx="0">
            <a:schemeClr val="accent1"/>
          </a:effectRef>
          <a:fontRef idx="minor">
            <a:schemeClr val="tx1"/>
          </a:fontRef>
        </p:style>
      </p:cxnSp>
      <p:sp>
        <p:nvSpPr>
          <p:cNvPr id="36" name="文本框 35">
            <a:extLst>
              <a:ext uri="{FF2B5EF4-FFF2-40B4-BE49-F238E27FC236}">
                <a16:creationId xmlns:a16="http://schemas.microsoft.com/office/drawing/2014/main" id="{E2BDA62B-9EA7-4065-B21D-1688E2D57CF8}"/>
              </a:ext>
            </a:extLst>
          </p:cNvPr>
          <p:cNvSpPr txBox="1"/>
          <p:nvPr/>
        </p:nvSpPr>
        <p:spPr>
          <a:xfrm>
            <a:off x="5672515" y="5864041"/>
            <a:ext cx="612475" cy="369332"/>
          </a:xfrm>
          <a:prstGeom prst="rect">
            <a:avLst/>
          </a:prstGeom>
          <a:noFill/>
        </p:spPr>
        <p:txBody>
          <a:bodyPr wrap="square" rtlCol="0">
            <a:spAutoFit/>
          </a:bodyPr>
          <a:lstStyle/>
          <a:p>
            <a:r>
              <a:rPr lang="zh-CN" altLang="en-US" dirty="0"/>
              <a:t>南</a:t>
            </a:r>
          </a:p>
        </p:txBody>
      </p:sp>
      <p:sp>
        <p:nvSpPr>
          <p:cNvPr id="37" name="文本框 36">
            <a:extLst>
              <a:ext uri="{FF2B5EF4-FFF2-40B4-BE49-F238E27FC236}">
                <a16:creationId xmlns:a16="http://schemas.microsoft.com/office/drawing/2014/main" id="{9AF295AA-D376-40D2-876E-BBFB518A7F2D}"/>
              </a:ext>
            </a:extLst>
          </p:cNvPr>
          <p:cNvSpPr txBox="1"/>
          <p:nvPr/>
        </p:nvSpPr>
        <p:spPr>
          <a:xfrm>
            <a:off x="7547666" y="4034909"/>
            <a:ext cx="612475" cy="369332"/>
          </a:xfrm>
          <a:prstGeom prst="rect">
            <a:avLst/>
          </a:prstGeom>
          <a:noFill/>
        </p:spPr>
        <p:txBody>
          <a:bodyPr wrap="square" rtlCol="0">
            <a:spAutoFit/>
          </a:bodyPr>
          <a:lstStyle/>
          <a:p>
            <a:r>
              <a:rPr lang="zh-CN" altLang="en-US" dirty="0"/>
              <a:t>东</a:t>
            </a:r>
          </a:p>
        </p:txBody>
      </p:sp>
      <p:sp>
        <p:nvSpPr>
          <p:cNvPr id="38" name="文本框 37">
            <a:extLst>
              <a:ext uri="{FF2B5EF4-FFF2-40B4-BE49-F238E27FC236}">
                <a16:creationId xmlns:a16="http://schemas.microsoft.com/office/drawing/2014/main" id="{FA68E0E5-F1B1-43F0-86A0-FC7FFB613079}"/>
              </a:ext>
            </a:extLst>
          </p:cNvPr>
          <p:cNvSpPr txBox="1"/>
          <p:nvPr/>
        </p:nvSpPr>
        <p:spPr>
          <a:xfrm>
            <a:off x="3821311" y="4177800"/>
            <a:ext cx="612475" cy="369332"/>
          </a:xfrm>
          <a:prstGeom prst="rect">
            <a:avLst/>
          </a:prstGeom>
          <a:noFill/>
        </p:spPr>
        <p:txBody>
          <a:bodyPr wrap="square" rtlCol="0">
            <a:spAutoFit/>
          </a:bodyPr>
          <a:lstStyle/>
          <a:p>
            <a:r>
              <a:rPr lang="zh-CN" altLang="en-US" dirty="0"/>
              <a:t>西</a:t>
            </a:r>
          </a:p>
        </p:txBody>
      </p:sp>
      <p:sp>
        <p:nvSpPr>
          <p:cNvPr id="39" name="文本框 38">
            <a:extLst>
              <a:ext uri="{FF2B5EF4-FFF2-40B4-BE49-F238E27FC236}">
                <a16:creationId xmlns:a16="http://schemas.microsoft.com/office/drawing/2014/main" id="{B91B731D-C89D-49D9-A1C5-3F37FBE6EA26}"/>
              </a:ext>
            </a:extLst>
          </p:cNvPr>
          <p:cNvSpPr txBox="1"/>
          <p:nvPr/>
        </p:nvSpPr>
        <p:spPr>
          <a:xfrm rot="19069585">
            <a:off x="4000273" y="2358293"/>
            <a:ext cx="819135" cy="369332"/>
          </a:xfrm>
          <a:prstGeom prst="rect">
            <a:avLst/>
          </a:prstGeom>
          <a:noFill/>
        </p:spPr>
        <p:txBody>
          <a:bodyPr wrap="square" rtlCol="0">
            <a:spAutoFit/>
          </a:bodyPr>
          <a:lstStyle/>
          <a:p>
            <a:r>
              <a:rPr lang="en-US" altLang="zh-CN" dirty="0"/>
              <a:t>315°</a:t>
            </a:r>
            <a:endParaRPr lang="zh-CN" altLang="en-US" dirty="0"/>
          </a:p>
        </p:txBody>
      </p:sp>
      <p:sp>
        <p:nvSpPr>
          <p:cNvPr id="40" name="文本框 39">
            <a:extLst>
              <a:ext uri="{FF2B5EF4-FFF2-40B4-BE49-F238E27FC236}">
                <a16:creationId xmlns:a16="http://schemas.microsoft.com/office/drawing/2014/main" id="{93FC174B-51A7-418B-95E5-2AA94520D590}"/>
              </a:ext>
            </a:extLst>
          </p:cNvPr>
          <p:cNvSpPr txBox="1"/>
          <p:nvPr/>
        </p:nvSpPr>
        <p:spPr>
          <a:xfrm rot="2785639">
            <a:off x="7129850" y="2606158"/>
            <a:ext cx="819135" cy="369332"/>
          </a:xfrm>
          <a:prstGeom prst="rect">
            <a:avLst/>
          </a:prstGeom>
          <a:noFill/>
        </p:spPr>
        <p:txBody>
          <a:bodyPr wrap="square" rtlCol="0">
            <a:spAutoFit/>
          </a:bodyPr>
          <a:lstStyle/>
          <a:p>
            <a:r>
              <a:rPr lang="en-US" altLang="zh-CN" dirty="0"/>
              <a:t>45°</a:t>
            </a:r>
            <a:endParaRPr lang="zh-CN" altLang="en-US" dirty="0"/>
          </a:p>
        </p:txBody>
      </p:sp>
      <p:sp>
        <p:nvSpPr>
          <p:cNvPr id="41" name="文本框 40">
            <a:extLst>
              <a:ext uri="{FF2B5EF4-FFF2-40B4-BE49-F238E27FC236}">
                <a16:creationId xmlns:a16="http://schemas.microsoft.com/office/drawing/2014/main" id="{7BF431D2-BD99-4568-9624-462671E76B8C}"/>
              </a:ext>
            </a:extLst>
          </p:cNvPr>
          <p:cNvSpPr txBox="1"/>
          <p:nvPr/>
        </p:nvSpPr>
        <p:spPr>
          <a:xfrm rot="19272998">
            <a:off x="7075306" y="5492717"/>
            <a:ext cx="819135" cy="369332"/>
          </a:xfrm>
          <a:prstGeom prst="rect">
            <a:avLst/>
          </a:prstGeom>
          <a:noFill/>
        </p:spPr>
        <p:txBody>
          <a:bodyPr wrap="square" rtlCol="0">
            <a:spAutoFit/>
          </a:bodyPr>
          <a:lstStyle/>
          <a:p>
            <a:r>
              <a:rPr lang="en-US" altLang="zh-CN" dirty="0"/>
              <a:t>135°</a:t>
            </a:r>
            <a:endParaRPr lang="zh-CN" altLang="en-US" dirty="0"/>
          </a:p>
        </p:txBody>
      </p:sp>
      <p:sp>
        <p:nvSpPr>
          <p:cNvPr id="42" name="文本框 41">
            <a:extLst>
              <a:ext uri="{FF2B5EF4-FFF2-40B4-BE49-F238E27FC236}">
                <a16:creationId xmlns:a16="http://schemas.microsoft.com/office/drawing/2014/main" id="{9B9C17DF-8882-499A-B91D-32E2FF2B0610}"/>
              </a:ext>
            </a:extLst>
          </p:cNvPr>
          <p:cNvSpPr txBox="1"/>
          <p:nvPr/>
        </p:nvSpPr>
        <p:spPr>
          <a:xfrm rot="2772154">
            <a:off x="3947600" y="5672733"/>
            <a:ext cx="819135" cy="369332"/>
          </a:xfrm>
          <a:prstGeom prst="rect">
            <a:avLst/>
          </a:prstGeom>
          <a:noFill/>
        </p:spPr>
        <p:txBody>
          <a:bodyPr wrap="square" rtlCol="0">
            <a:spAutoFit/>
          </a:bodyPr>
          <a:lstStyle/>
          <a:p>
            <a:r>
              <a:rPr lang="en-US" altLang="zh-CN" dirty="0"/>
              <a:t>225°</a:t>
            </a:r>
            <a:endParaRPr lang="zh-CN" altLang="en-US" dirty="0"/>
          </a:p>
        </p:txBody>
      </p:sp>
    </p:spTree>
    <p:extLst>
      <p:ext uri="{BB962C8B-B14F-4D97-AF65-F5344CB8AC3E}">
        <p14:creationId xmlns:p14="http://schemas.microsoft.com/office/powerpoint/2010/main" val="293674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ntr" presetSubtype="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500"/>
                                        <p:tgtEl>
                                          <p:spTgt spid="3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animBg="1"/>
      <p:bldP spid="36" grpId="0"/>
      <p:bldP spid="37" grpId="0"/>
      <p:bldP spid="38" grpId="0"/>
      <p:bldP spid="39" grpId="0"/>
      <p:bldP spid="40" grpId="0"/>
      <p:bldP spid="41" grpId="0"/>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171816" y="2331721"/>
            <a:ext cx="2766060" cy="2766060"/>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47" name="矩形 46"/>
          <p:cNvSpPr/>
          <p:nvPr/>
        </p:nvSpPr>
        <p:spPr>
          <a:xfrm>
            <a:off x="1775696" y="484540"/>
            <a:ext cx="1420582" cy="584775"/>
          </a:xfrm>
          <a:prstGeom prst="rect">
            <a:avLst/>
          </a:prstGeom>
        </p:spPr>
        <p:txBody>
          <a:bodyPr wrap="none">
            <a:spAutoFit/>
            <a:scene3d>
              <a:camera prst="orthographicFront"/>
              <a:lightRig rig="threePt" dir="t"/>
            </a:scene3d>
            <a:sp3d contourW="12700"/>
          </a:bodyPr>
          <a:lstStyle/>
          <a:p>
            <a:pPr algn="ctr"/>
            <a:r>
              <a:rPr lang="zh-CN" altLang="en-US" sz="3200" b="1" dirty="0">
                <a:solidFill>
                  <a:schemeClr val="tx1">
                    <a:lumMod val="75000"/>
                    <a:lumOff val="25000"/>
                  </a:schemeClr>
                </a:solidFill>
                <a:latin typeface="幼圆" panose="02010509060101010101" pitchFamily="49" charset="-122"/>
                <a:ea typeface="幼圆" panose="02010509060101010101" pitchFamily="49" charset="-122"/>
              </a:rPr>
              <a:t>试一试</a:t>
            </a:r>
          </a:p>
        </p:txBody>
      </p:sp>
      <p:sp>
        <p:nvSpPr>
          <p:cNvPr id="17" name="椭圆 16">
            <a:extLst>
              <a:ext uri="{FF2B5EF4-FFF2-40B4-BE49-F238E27FC236}">
                <a16:creationId xmlns:a16="http://schemas.microsoft.com/office/drawing/2014/main" id="{283CC279-A6B2-4646-9FFC-D22907042075}"/>
              </a:ext>
            </a:extLst>
          </p:cNvPr>
          <p:cNvSpPr/>
          <p:nvPr/>
        </p:nvSpPr>
        <p:spPr>
          <a:xfrm>
            <a:off x="291173" y="235808"/>
            <a:ext cx="1082241" cy="1082241"/>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7" name="矩形 6">
            <a:extLst>
              <a:ext uri="{FF2B5EF4-FFF2-40B4-BE49-F238E27FC236}">
                <a16:creationId xmlns:a16="http://schemas.microsoft.com/office/drawing/2014/main" id="{21A35613-85FB-47CA-AF22-D6DAFC37D96D}"/>
              </a:ext>
            </a:extLst>
          </p:cNvPr>
          <p:cNvSpPr/>
          <p:nvPr/>
        </p:nvSpPr>
        <p:spPr>
          <a:xfrm>
            <a:off x="1726130" y="2831176"/>
            <a:ext cx="8739739" cy="1213153"/>
          </a:xfrm>
          <a:prstGeom prst="rect">
            <a:avLst/>
          </a:prstGeom>
        </p:spPr>
        <p:txBody>
          <a:bodyPr wrap="square">
            <a:spAutoFit/>
          </a:bodyPr>
          <a:lstStyle/>
          <a:p>
            <a:pPr marL="248920">
              <a:lnSpc>
                <a:spcPct val="150000"/>
              </a:lnSpc>
              <a:spcBef>
                <a:spcPts val="620"/>
              </a:spcBef>
              <a:spcAft>
                <a:spcPts val="0"/>
              </a:spcAft>
            </a:pPr>
            <a:r>
              <a:rPr lang="zh-CN" altLang="zh-CN" sz="2400" dirty="0">
                <a:latin typeface="幼圆" panose="02010509060101010101" pitchFamily="49" charset="-122"/>
                <a:ea typeface="幼圆" panose="02010509060101010101" pitchFamily="49" charset="-122"/>
                <a:cs typeface="微软雅黑" panose="020B0503020204020204" pitchFamily="34" charset="-122"/>
              </a:rPr>
              <a:t>将上图所示程序下载到</a:t>
            </a:r>
            <a:r>
              <a:rPr lang="en-US" altLang="zh-CN" sz="2400" dirty="0">
                <a:latin typeface="幼圆" panose="02010509060101010101" pitchFamily="49" charset="-122"/>
                <a:ea typeface="幼圆" panose="02010509060101010101" pitchFamily="49" charset="-122"/>
                <a:cs typeface="微软雅黑" panose="020B0503020204020204" pitchFamily="34" charset="-122"/>
              </a:rPr>
              <a:t>WU-Link</a:t>
            </a:r>
            <a:r>
              <a:rPr lang="zh-CN" altLang="zh-CN" sz="2400" dirty="0">
                <a:latin typeface="幼圆" panose="02010509060101010101" pitchFamily="49" charset="-122"/>
                <a:ea typeface="幼圆" panose="02010509060101010101" pitchFamily="49" charset="-122"/>
                <a:cs typeface="微软雅黑" panose="020B0503020204020204" pitchFamily="34" charset="-122"/>
              </a:rPr>
              <a:t>，</a:t>
            </a:r>
            <a:r>
              <a:rPr lang="zh-CN" altLang="en-US" sz="2400" dirty="0">
                <a:latin typeface="幼圆" panose="02010509060101010101" pitchFamily="49" charset="-122"/>
                <a:ea typeface="幼圆" panose="02010509060101010101" pitchFamily="49" charset="-122"/>
                <a:cs typeface="微软雅黑" panose="020B0503020204020204" pitchFamily="34" charset="-122"/>
              </a:rPr>
              <a:t>进行校准板载电子罗盘</a:t>
            </a:r>
            <a:endParaRPr lang="en-US" altLang="zh-CN" sz="2400" dirty="0">
              <a:latin typeface="幼圆" panose="02010509060101010101" pitchFamily="49" charset="-122"/>
              <a:ea typeface="幼圆" panose="02010509060101010101" pitchFamily="49" charset="-122"/>
              <a:cs typeface="微软雅黑" panose="020B0503020204020204" pitchFamily="34" charset="-122"/>
            </a:endParaRPr>
          </a:p>
          <a:p>
            <a:pPr>
              <a:spcBef>
                <a:spcPts val="80"/>
              </a:spcBef>
              <a:spcAft>
                <a:spcPts val="0"/>
              </a:spcAft>
            </a:pPr>
            <a:r>
              <a:rPr lang="en-US" altLang="zh-CN" sz="3600" dirty="0">
                <a:latin typeface="微软雅黑" panose="020B0503020204020204" pitchFamily="34" charset="-122"/>
                <a:ea typeface="微软雅黑" panose="020B0503020204020204" pitchFamily="34" charset="-122"/>
                <a:cs typeface="微软雅黑" panose="020B0503020204020204" pitchFamily="34" charset="-122"/>
              </a:rPr>
              <a:t> </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矩形 1">
            <a:extLst>
              <a:ext uri="{FF2B5EF4-FFF2-40B4-BE49-F238E27FC236}">
                <a16:creationId xmlns:a16="http://schemas.microsoft.com/office/drawing/2014/main" id="{C1A58B00-4DB2-433A-9AE5-75793687366D}"/>
              </a:ext>
            </a:extLst>
          </p:cNvPr>
          <p:cNvSpPr/>
          <p:nvPr/>
        </p:nvSpPr>
        <p:spPr>
          <a:xfrm>
            <a:off x="1775695" y="3714751"/>
            <a:ext cx="8509207" cy="943528"/>
          </a:xfrm>
          <a:prstGeom prst="rect">
            <a:avLst/>
          </a:prstGeom>
        </p:spPr>
        <p:txBody>
          <a:bodyPr wrap="square">
            <a:spAutoFit/>
          </a:bodyPr>
          <a:lstStyle/>
          <a:p>
            <a:pPr marL="248920">
              <a:lnSpc>
                <a:spcPct val="150000"/>
              </a:lnSpc>
              <a:spcBef>
                <a:spcPts val="620"/>
              </a:spcBef>
              <a:spcAft>
                <a:spcPts val="0"/>
              </a:spcAft>
            </a:pPr>
            <a:r>
              <a:rPr lang="zh-CN" altLang="en-US" sz="2000" b="1" dirty="0">
                <a:latin typeface="幼圆" panose="02010509060101010101" pitchFamily="49" charset="-122"/>
                <a:ea typeface="幼圆" panose="02010509060101010101" pitchFamily="49" charset="-122"/>
                <a:cs typeface="微软雅黑" panose="020B0503020204020204" pitchFamily="34" charset="-122"/>
              </a:rPr>
              <a:t>想一想：</a:t>
            </a:r>
            <a:r>
              <a:rPr lang="zh-CN" altLang="en-US" sz="2000" dirty="0">
                <a:latin typeface="幼圆" panose="02010509060101010101" pitchFamily="49" charset="-122"/>
                <a:ea typeface="幼圆" panose="02010509060101010101" pitchFamily="49" charset="-122"/>
                <a:cs typeface="微软雅黑" panose="020B0503020204020204" pitchFamily="34" charset="-122"/>
              </a:rPr>
              <a:t>除了以上介绍的校准提示方法你还可以使用什么方法提示操作者开始校准、完成校准？</a:t>
            </a:r>
            <a:endParaRPr lang="zh-CN" altLang="zh-CN" sz="2000" dirty="0">
              <a:latin typeface="幼圆" panose="02010509060101010101" pitchFamily="49" charset="-122"/>
              <a:ea typeface="幼圆" panose="02010509060101010101" pitchFamily="49" charset="-122"/>
              <a:cs typeface="微软雅黑" panose="020B0503020204020204" pitchFamily="34"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path" presetSubtype="0" accel="50000" decel="50000" fill="hold" grpId="1" nodeType="afterEffect">
                                  <p:stCondLst>
                                    <p:cond delay="0"/>
                                  </p:stCondLst>
                                  <p:childTnLst>
                                    <p:animMotion origin="layout" path="M 1.04167E-6 3.33333E-6 L -0.34349 -0.33542 " pathEditMode="relative" rAng="0" ptsTypes="AA">
                                      <p:cBhvr>
                                        <p:cTn id="12" dur="2000" fill="hold"/>
                                        <p:tgtEl>
                                          <p:spTgt spid="3"/>
                                        </p:tgtEl>
                                        <p:attrNameLst>
                                          <p:attrName>ppt_x</p:attrName>
                                          <p:attrName>ppt_y</p:attrName>
                                        </p:attrNameLst>
                                      </p:cBhvr>
                                      <p:rCtr x="-17174" y="-16782"/>
                                    </p:animMotion>
                                  </p:childTnLst>
                                </p:cTn>
                              </p:par>
                            </p:childTnLst>
                          </p:cTn>
                        </p:par>
                        <p:par>
                          <p:cTn id="13" fill="hold">
                            <p:stCondLst>
                              <p:cond delay="2500"/>
                            </p:stCondLst>
                            <p:childTnLst>
                              <p:par>
                                <p:cTn id="14" presetID="1" presetClass="exit" presetSubtype="0" fill="hold" grpId="2" nodeType="after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7" grpId="0"/>
      <p:bldP spid="17" grpId="0" animBg="1"/>
      <p:bldP spid="7"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171816" y="2331721"/>
            <a:ext cx="2766060" cy="2766060"/>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47" name="矩形 46"/>
          <p:cNvSpPr/>
          <p:nvPr/>
        </p:nvSpPr>
        <p:spPr>
          <a:xfrm>
            <a:off x="1775696" y="484540"/>
            <a:ext cx="1420582" cy="584775"/>
          </a:xfrm>
          <a:prstGeom prst="rect">
            <a:avLst/>
          </a:prstGeom>
        </p:spPr>
        <p:txBody>
          <a:bodyPr wrap="none">
            <a:spAutoFit/>
            <a:scene3d>
              <a:camera prst="orthographicFront"/>
              <a:lightRig rig="threePt" dir="t"/>
            </a:scene3d>
            <a:sp3d contourW="12700"/>
          </a:bodyPr>
          <a:lstStyle/>
          <a:p>
            <a:pPr algn="ctr"/>
            <a:r>
              <a:rPr lang="zh-CN" altLang="en-US" sz="3200" b="1" dirty="0">
                <a:solidFill>
                  <a:schemeClr val="tx1">
                    <a:lumMod val="75000"/>
                    <a:lumOff val="25000"/>
                  </a:schemeClr>
                </a:solidFill>
                <a:latin typeface="幼圆" panose="02010509060101010101" pitchFamily="49" charset="-122"/>
                <a:ea typeface="幼圆" panose="02010509060101010101" pitchFamily="49" charset="-122"/>
              </a:rPr>
              <a:t>试一试</a:t>
            </a:r>
          </a:p>
        </p:txBody>
      </p:sp>
      <p:sp>
        <p:nvSpPr>
          <p:cNvPr id="17" name="椭圆 16">
            <a:extLst>
              <a:ext uri="{FF2B5EF4-FFF2-40B4-BE49-F238E27FC236}">
                <a16:creationId xmlns:a16="http://schemas.microsoft.com/office/drawing/2014/main" id="{283CC279-A6B2-4646-9FFC-D22907042075}"/>
              </a:ext>
            </a:extLst>
          </p:cNvPr>
          <p:cNvSpPr/>
          <p:nvPr/>
        </p:nvSpPr>
        <p:spPr>
          <a:xfrm>
            <a:off x="291173" y="235808"/>
            <a:ext cx="1082241" cy="1082241"/>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7" name="矩形 6">
            <a:extLst>
              <a:ext uri="{FF2B5EF4-FFF2-40B4-BE49-F238E27FC236}">
                <a16:creationId xmlns:a16="http://schemas.microsoft.com/office/drawing/2014/main" id="{21A35613-85FB-47CA-AF22-D6DAFC37D96D}"/>
              </a:ext>
            </a:extLst>
          </p:cNvPr>
          <p:cNvSpPr/>
          <p:nvPr/>
        </p:nvSpPr>
        <p:spPr>
          <a:xfrm>
            <a:off x="2291976" y="1960617"/>
            <a:ext cx="9007995" cy="577081"/>
          </a:xfrm>
          <a:prstGeom prst="rect">
            <a:avLst/>
          </a:prstGeom>
        </p:spPr>
        <p:txBody>
          <a:bodyPr wrap="square">
            <a:spAutoFit/>
          </a:bodyPr>
          <a:lstStyle/>
          <a:p>
            <a:pPr marL="248920">
              <a:lnSpc>
                <a:spcPct val="150000"/>
              </a:lnSpc>
              <a:spcBef>
                <a:spcPts val="620"/>
              </a:spcBef>
              <a:spcAft>
                <a:spcPts val="0"/>
              </a:spcAft>
            </a:pPr>
            <a:r>
              <a:rPr lang="zh-CN" altLang="en-US" sz="2400" dirty="0">
                <a:latin typeface="幼圆" panose="02010509060101010101" pitchFamily="49" charset="-122"/>
                <a:ea typeface="幼圆" panose="02010509060101010101" pitchFamily="49" charset="-122"/>
                <a:cs typeface="微软雅黑" panose="020B0503020204020204" pitchFamily="34" charset="-122"/>
              </a:rPr>
              <a:t>使用“读板载指南针角度”指令让点阵屏上显示方向角度值</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矩形 1">
            <a:extLst>
              <a:ext uri="{FF2B5EF4-FFF2-40B4-BE49-F238E27FC236}">
                <a16:creationId xmlns:a16="http://schemas.microsoft.com/office/drawing/2014/main" id="{C4D7E3DB-58F6-41F6-926F-813D7FE2B31C}"/>
              </a:ext>
            </a:extLst>
          </p:cNvPr>
          <p:cNvSpPr/>
          <p:nvPr/>
        </p:nvSpPr>
        <p:spPr>
          <a:xfrm>
            <a:off x="2485987" y="3101830"/>
            <a:ext cx="8227817" cy="830997"/>
          </a:xfrm>
          <a:prstGeom prst="rect">
            <a:avLst/>
          </a:prstGeom>
        </p:spPr>
        <p:txBody>
          <a:bodyPr wrap="square">
            <a:spAutoFit/>
          </a:bodyPr>
          <a:lstStyle/>
          <a:p>
            <a:r>
              <a:rPr lang="zh-CN" altLang="en-US" sz="2400" dirty="0">
                <a:latin typeface="幼圆" panose="02010509060101010101" pitchFamily="49" charset="-122"/>
                <a:ea typeface="幼圆" panose="02010509060101010101" pitchFamily="49" charset="-122"/>
                <a:cs typeface="微软雅黑" panose="020B0503020204020204" pitchFamily="34" charset="-122"/>
              </a:rPr>
              <a:t>将</a:t>
            </a:r>
            <a:r>
              <a:rPr lang="en-US" altLang="zh-CN" sz="2400" dirty="0">
                <a:latin typeface="幼圆" panose="02010509060101010101" pitchFamily="49" charset="-122"/>
                <a:ea typeface="幼圆" panose="02010509060101010101" pitchFamily="49" charset="-122"/>
                <a:cs typeface="微软雅黑" panose="020B0503020204020204" pitchFamily="34" charset="-122"/>
              </a:rPr>
              <a:t>WU-Link</a:t>
            </a:r>
            <a:r>
              <a:rPr lang="zh-CN" altLang="en-US" sz="2400" dirty="0">
                <a:latin typeface="幼圆" panose="02010509060101010101" pitchFamily="49" charset="-122"/>
                <a:ea typeface="幼圆" panose="02010509060101010101" pitchFamily="49" charset="-122"/>
                <a:cs typeface="微软雅黑" panose="020B0503020204020204" pitchFamily="34" charset="-122"/>
              </a:rPr>
              <a:t>从北面开始，顺时针或者逆时针旋转，观察点阵屏上显示的角度值，你发现有什么规律</a:t>
            </a:r>
          </a:p>
        </p:txBody>
      </p:sp>
    </p:spTree>
    <p:extLst>
      <p:ext uri="{BB962C8B-B14F-4D97-AF65-F5344CB8AC3E}">
        <p14:creationId xmlns:p14="http://schemas.microsoft.com/office/powerpoint/2010/main" val="15678885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path" presetSubtype="0" accel="50000" decel="50000" fill="hold" grpId="1" nodeType="afterEffect">
                                  <p:stCondLst>
                                    <p:cond delay="0"/>
                                  </p:stCondLst>
                                  <p:childTnLst>
                                    <p:animMotion origin="layout" path="M 1.04167E-6 3.33333E-6 L -0.34349 -0.33542 " pathEditMode="relative" rAng="0" ptsTypes="AA">
                                      <p:cBhvr>
                                        <p:cTn id="12" dur="2000" fill="hold"/>
                                        <p:tgtEl>
                                          <p:spTgt spid="3"/>
                                        </p:tgtEl>
                                        <p:attrNameLst>
                                          <p:attrName>ppt_x</p:attrName>
                                          <p:attrName>ppt_y</p:attrName>
                                        </p:attrNameLst>
                                      </p:cBhvr>
                                      <p:rCtr x="-17174" y="-16782"/>
                                    </p:animMotion>
                                  </p:childTnLst>
                                </p:cTn>
                              </p:par>
                            </p:childTnLst>
                          </p:cTn>
                        </p:par>
                        <p:par>
                          <p:cTn id="13" fill="hold">
                            <p:stCondLst>
                              <p:cond delay="2500"/>
                            </p:stCondLst>
                            <p:childTnLst>
                              <p:par>
                                <p:cTn id="14" presetID="1" presetClass="exit" presetSubtype="0" fill="hold" grpId="2" nodeType="after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par>
                          <p:cTn id="21" fill="hold">
                            <p:stCondLst>
                              <p:cond delay="2500"/>
                            </p:stCondLst>
                            <p:childTnLst>
                              <p:par>
                                <p:cTn id="22" presetID="22" presetClass="entr" presetSubtype="1" fill="hold" grpId="0" nodeType="afterEffect">
                                  <p:stCondLst>
                                    <p:cond delay="50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7" grpId="0"/>
      <p:bldP spid="17" grpId="0" animBg="1"/>
      <p:bldP spid="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171816" y="2331721"/>
            <a:ext cx="2766060" cy="2766060"/>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p:txBody>
      </p:sp>
      <p:sp>
        <p:nvSpPr>
          <p:cNvPr id="47" name="矩形 46"/>
          <p:cNvSpPr/>
          <p:nvPr/>
        </p:nvSpPr>
        <p:spPr>
          <a:xfrm>
            <a:off x="1775696" y="484540"/>
            <a:ext cx="1420582" cy="584775"/>
          </a:xfrm>
          <a:prstGeom prst="rect">
            <a:avLst/>
          </a:prstGeom>
        </p:spPr>
        <p:txBody>
          <a:bodyPr wrap="none">
            <a:spAutoFit/>
            <a:scene3d>
              <a:camera prst="orthographicFront"/>
              <a:lightRig rig="threePt" dir="t"/>
            </a:scene3d>
            <a:sp3d contourW="12700"/>
          </a:bodyPr>
          <a:lstStyle/>
          <a:p>
            <a:pPr algn="ctr"/>
            <a:r>
              <a:rPr lang="zh-CN" altLang="en-US" sz="3200" b="1" dirty="0">
                <a:solidFill>
                  <a:schemeClr val="tx1">
                    <a:lumMod val="75000"/>
                    <a:lumOff val="25000"/>
                  </a:schemeClr>
                </a:solidFill>
                <a:latin typeface="幼圆" panose="02010509060101010101" pitchFamily="49" charset="-122"/>
                <a:ea typeface="幼圆" panose="02010509060101010101" pitchFamily="49" charset="-122"/>
              </a:rPr>
              <a:t>试一试</a:t>
            </a:r>
          </a:p>
        </p:txBody>
      </p:sp>
      <p:sp>
        <p:nvSpPr>
          <p:cNvPr id="17" name="椭圆 16">
            <a:extLst>
              <a:ext uri="{FF2B5EF4-FFF2-40B4-BE49-F238E27FC236}">
                <a16:creationId xmlns:a16="http://schemas.microsoft.com/office/drawing/2014/main" id="{283CC279-A6B2-4646-9FFC-D22907042075}"/>
              </a:ext>
            </a:extLst>
          </p:cNvPr>
          <p:cNvSpPr/>
          <p:nvPr/>
        </p:nvSpPr>
        <p:spPr>
          <a:xfrm>
            <a:off x="291173" y="235808"/>
            <a:ext cx="1082241" cy="1082241"/>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6" name="矩形 5">
            <a:extLst>
              <a:ext uri="{FF2B5EF4-FFF2-40B4-BE49-F238E27FC236}">
                <a16:creationId xmlns:a16="http://schemas.microsoft.com/office/drawing/2014/main" id="{15A0C594-F3ED-4B92-AB29-6DEC42DA70EC}"/>
              </a:ext>
            </a:extLst>
          </p:cNvPr>
          <p:cNvSpPr/>
          <p:nvPr/>
        </p:nvSpPr>
        <p:spPr>
          <a:xfrm>
            <a:off x="4202933" y="820374"/>
            <a:ext cx="3570208" cy="461665"/>
          </a:xfrm>
          <a:prstGeom prst="rect">
            <a:avLst/>
          </a:prstGeom>
        </p:spPr>
        <p:txBody>
          <a:bodyPr wrap="none">
            <a:spAutoFit/>
          </a:bodyPr>
          <a:lstStyle/>
          <a:p>
            <a:r>
              <a:rPr lang="zh-CN" altLang="en-US" sz="2400" b="1" dirty="0">
                <a:latin typeface="幼圆" panose="02010509060101010101" pitchFamily="49" charset="-122"/>
                <a:ea typeface="幼圆" panose="02010509060101010101" pitchFamily="49" charset="-122"/>
              </a:rPr>
              <a:t>在点阵屏上显示方向字母</a:t>
            </a:r>
          </a:p>
        </p:txBody>
      </p:sp>
      <p:sp>
        <p:nvSpPr>
          <p:cNvPr id="8" name="矩形 7">
            <a:extLst>
              <a:ext uri="{FF2B5EF4-FFF2-40B4-BE49-F238E27FC236}">
                <a16:creationId xmlns:a16="http://schemas.microsoft.com/office/drawing/2014/main" id="{5E209DD2-BB7E-459B-83F6-EE51FCE37170}"/>
              </a:ext>
            </a:extLst>
          </p:cNvPr>
          <p:cNvSpPr/>
          <p:nvPr/>
        </p:nvSpPr>
        <p:spPr>
          <a:xfrm>
            <a:off x="1512814" y="1665589"/>
            <a:ext cx="9317373" cy="943528"/>
          </a:xfrm>
          <a:prstGeom prst="rect">
            <a:avLst/>
          </a:prstGeom>
        </p:spPr>
        <p:txBody>
          <a:bodyPr wrap="square">
            <a:spAutoFit/>
          </a:bodyPr>
          <a:lstStyle/>
          <a:p>
            <a:pPr>
              <a:lnSpc>
                <a:spcPct val="150000"/>
              </a:lnSpc>
            </a:pPr>
            <a:r>
              <a:rPr lang="zh-CN" altLang="zh-CN" sz="2000" dirty="0">
                <a:latin typeface="幼圆" panose="02010509060101010101" pitchFamily="49" charset="-122"/>
                <a:ea typeface="幼圆" panose="02010509060101010101" pitchFamily="49" charset="-122"/>
              </a:rPr>
              <a:t>电子罗盘显示方向的角度值按顺时针方向从</a:t>
            </a:r>
            <a:r>
              <a:rPr lang="en-US" altLang="zh-CN" sz="2000" dirty="0">
                <a:latin typeface="幼圆" panose="02010509060101010101" pitchFamily="49" charset="-122"/>
                <a:ea typeface="幼圆" panose="02010509060101010101" pitchFamily="49" charset="-122"/>
              </a:rPr>
              <a:t>0</a:t>
            </a:r>
            <a:r>
              <a:rPr lang="zh-CN" altLang="zh-CN" sz="2000" dirty="0">
                <a:latin typeface="幼圆" panose="02010509060101010101" pitchFamily="49" charset="-122"/>
                <a:ea typeface="幼圆" panose="02010509060101010101" pitchFamily="49" charset="-122"/>
              </a:rPr>
              <a:t>度到</a:t>
            </a:r>
            <a:r>
              <a:rPr lang="en-US" altLang="zh-CN" sz="2000" dirty="0">
                <a:latin typeface="幼圆" panose="02010509060101010101" pitchFamily="49" charset="-122"/>
                <a:ea typeface="幼圆" panose="02010509060101010101" pitchFamily="49" charset="-122"/>
              </a:rPr>
              <a:t>360</a:t>
            </a:r>
            <a:r>
              <a:rPr lang="zh-CN" altLang="zh-CN" sz="2000" dirty="0">
                <a:latin typeface="幼圆" panose="02010509060101010101" pitchFamily="49" charset="-122"/>
                <a:ea typeface="幼圆" panose="02010509060101010101" pitchFamily="49" charset="-122"/>
              </a:rPr>
              <a:t>度依次递增。正北方是</a:t>
            </a:r>
            <a:r>
              <a:rPr lang="en-US" altLang="zh-CN" sz="2000" dirty="0">
                <a:latin typeface="幼圆" panose="02010509060101010101" pitchFamily="49" charset="-122"/>
                <a:ea typeface="幼圆" panose="02010509060101010101" pitchFamily="49" charset="-122"/>
              </a:rPr>
              <a:t>0</a:t>
            </a:r>
            <a:r>
              <a:rPr lang="zh-CN" altLang="zh-CN" sz="2000" dirty="0">
                <a:latin typeface="幼圆" panose="02010509060101010101" pitchFamily="49" charset="-122"/>
                <a:ea typeface="幼圆" panose="02010509060101010101" pitchFamily="49" charset="-122"/>
              </a:rPr>
              <a:t>度、正东方是</a:t>
            </a:r>
            <a:r>
              <a:rPr lang="en-US" altLang="zh-CN" sz="2000" dirty="0">
                <a:latin typeface="幼圆" panose="02010509060101010101" pitchFamily="49" charset="-122"/>
                <a:ea typeface="幼圆" panose="02010509060101010101" pitchFamily="49" charset="-122"/>
              </a:rPr>
              <a:t>90</a:t>
            </a:r>
            <a:r>
              <a:rPr lang="zh-CN" altLang="zh-CN" sz="2000" dirty="0">
                <a:latin typeface="幼圆" panose="02010509060101010101" pitchFamily="49" charset="-122"/>
                <a:ea typeface="幼圆" panose="02010509060101010101" pitchFamily="49" charset="-122"/>
              </a:rPr>
              <a:t>度、正南方是</a:t>
            </a:r>
            <a:r>
              <a:rPr lang="en-US" altLang="zh-CN" sz="2000" dirty="0">
                <a:latin typeface="幼圆" panose="02010509060101010101" pitchFamily="49" charset="-122"/>
                <a:ea typeface="幼圆" panose="02010509060101010101" pitchFamily="49" charset="-122"/>
              </a:rPr>
              <a:t>180</a:t>
            </a:r>
            <a:r>
              <a:rPr lang="zh-CN" altLang="zh-CN" sz="2000" dirty="0">
                <a:latin typeface="幼圆" panose="02010509060101010101" pitchFamily="49" charset="-122"/>
                <a:ea typeface="幼圆" panose="02010509060101010101" pitchFamily="49" charset="-122"/>
              </a:rPr>
              <a:t>度、正西方是</a:t>
            </a:r>
            <a:r>
              <a:rPr lang="en-US" altLang="zh-CN" sz="2000" dirty="0">
                <a:latin typeface="幼圆" panose="02010509060101010101" pitchFamily="49" charset="-122"/>
                <a:ea typeface="幼圆" panose="02010509060101010101" pitchFamily="49" charset="-122"/>
              </a:rPr>
              <a:t>270</a:t>
            </a:r>
            <a:r>
              <a:rPr lang="zh-CN" altLang="zh-CN" sz="2000" dirty="0">
                <a:latin typeface="幼圆" panose="02010509060101010101" pitchFamily="49" charset="-122"/>
                <a:ea typeface="幼圆" panose="02010509060101010101" pitchFamily="49" charset="-122"/>
              </a:rPr>
              <a:t>度</a:t>
            </a:r>
            <a:endParaRPr lang="zh-CN" altLang="en-US" sz="2000" dirty="0">
              <a:latin typeface="幼圆" panose="02010509060101010101" pitchFamily="49" charset="-122"/>
              <a:ea typeface="幼圆" panose="02010509060101010101" pitchFamily="49" charset="-122"/>
            </a:endParaRPr>
          </a:p>
        </p:txBody>
      </p:sp>
      <p:pic>
        <p:nvPicPr>
          <p:cNvPr id="9" name="image69.png">
            <a:extLst>
              <a:ext uri="{FF2B5EF4-FFF2-40B4-BE49-F238E27FC236}">
                <a16:creationId xmlns:a16="http://schemas.microsoft.com/office/drawing/2014/main" id="{5A39A061-373E-4A91-987E-15B88269A4A1}"/>
              </a:ext>
            </a:extLst>
          </p:cNvPr>
          <p:cNvPicPr/>
          <p:nvPr/>
        </p:nvPicPr>
        <p:blipFill>
          <a:blip r:embed="rId4" cstate="print"/>
          <a:stretch>
            <a:fillRect/>
          </a:stretch>
        </p:blipFill>
        <p:spPr>
          <a:xfrm>
            <a:off x="1993133" y="2992667"/>
            <a:ext cx="2838450" cy="2857500"/>
          </a:xfrm>
          <a:prstGeom prst="rect">
            <a:avLst/>
          </a:prstGeom>
        </p:spPr>
      </p:pic>
      <p:sp>
        <p:nvSpPr>
          <p:cNvPr id="10" name="文本框 9">
            <a:extLst>
              <a:ext uri="{FF2B5EF4-FFF2-40B4-BE49-F238E27FC236}">
                <a16:creationId xmlns:a16="http://schemas.microsoft.com/office/drawing/2014/main" id="{C873E185-1BF5-4537-B8E7-F570EE496EB4}"/>
              </a:ext>
            </a:extLst>
          </p:cNvPr>
          <p:cNvSpPr txBox="1"/>
          <p:nvPr/>
        </p:nvSpPr>
        <p:spPr>
          <a:xfrm>
            <a:off x="4629212" y="2967564"/>
            <a:ext cx="7497565" cy="400110"/>
          </a:xfrm>
          <a:prstGeom prst="rect">
            <a:avLst/>
          </a:prstGeom>
          <a:noFill/>
        </p:spPr>
        <p:txBody>
          <a:bodyPr wrap="none" rtlCol="0">
            <a:spAutoFit/>
          </a:bodyPr>
          <a:lstStyle/>
          <a:p>
            <a:r>
              <a:rPr lang="zh-CN" altLang="en-US" sz="2000" b="1" dirty="0">
                <a:solidFill>
                  <a:srgbClr val="FF0000"/>
                </a:solidFill>
                <a:latin typeface="幼圆" panose="02010509060101010101" pitchFamily="49" charset="-122"/>
                <a:ea typeface="幼圆" panose="02010509060101010101" pitchFamily="49" charset="-122"/>
              </a:rPr>
              <a:t>提示</a:t>
            </a:r>
            <a:r>
              <a:rPr lang="zh-CN" altLang="en-US" sz="2000" dirty="0">
                <a:latin typeface="幼圆" panose="02010509060101010101" pitchFamily="49" charset="-122"/>
                <a:ea typeface="幼圆" panose="02010509060101010101" pitchFamily="49" charset="-122"/>
              </a:rPr>
              <a:t>：需要用到变量、判断指令和“数学与逻辑”类别中的指令</a:t>
            </a:r>
          </a:p>
        </p:txBody>
      </p:sp>
      <p:pic>
        <p:nvPicPr>
          <p:cNvPr id="2" name="图片 1">
            <a:extLst>
              <a:ext uri="{FF2B5EF4-FFF2-40B4-BE49-F238E27FC236}">
                <a16:creationId xmlns:a16="http://schemas.microsoft.com/office/drawing/2014/main" id="{95A10632-E621-417B-87D3-5AED7F7CE8DB}"/>
              </a:ext>
            </a:extLst>
          </p:cNvPr>
          <p:cNvPicPr>
            <a:picLocks noChangeAspect="1"/>
          </p:cNvPicPr>
          <p:nvPr/>
        </p:nvPicPr>
        <p:blipFill>
          <a:blip r:embed="rId5"/>
          <a:stretch>
            <a:fillRect/>
          </a:stretch>
        </p:blipFill>
        <p:spPr>
          <a:xfrm>
            <a:off x="8578174" y="4393235"/>
            <a:ext cx="1647825" cy="1933575"/>
          </a:xfrm>
          <a:prstGeom prst="rect">
            <a:avLst/>
          </a:prstGeom>
        </p:spPr>
      </p:pic>
      <p:pic>
        <p:nvPicPr>
          <p:cNvPr id="4" name="图片 3">
            <a:extLst>
              <a:ext uri="{FF2B5EF4-FFF2-40B4-BE49-F238E27FC236}">
                <a16:creationId xmlns:a16="http://schemas.microsoft.com/office/drawing/2014/main" id="{E58FDE72-D47B-4689-9E34-976EB4723219}"/>
              </a:ext>
            </a:extLst>
          </p:cNvPr>
          <p:cNvPicPr>
            <a:picLocks noChangeAspect="1"/>
          </p:cNvPicPr>
          <p:nvPr/>
        </p:nvPicPr>
        <p:blipFill>
          <a:blip r:embed="rId6"/>
          <a:stretch>
            <a:fillRect/>
          </a:stretch>
        </p:blipFill>
        <p:spPr>
          <a:xfrm>
            <a:off x="6443051" y="4777145"/>
            <a:ext cx="1600200" cy="971550"/>
          </a:xfrm>
          <a:prstGeom prst="rect">
            <a:avLst/>
          </a:prstGeom>
        </p:spPr>
      </p:pic>
      <p:sp>
        <p:nvSpPr>
          <p:cNvPr id="5" name="文本框 4">
            <a:extLst>
              <a:ext uri="{FF2B5EF4-FFF2-40B4-BE49-F238E27FC236}">
                <a16:creationId xmlns:a16="http://schemas.microsoft.com/office/drawing/2014/main" id="{EFEFE008-619F-444B-9549-9C1DC831F456}"/>
              </a:ext>
            </a:extLst>
          </p:cNvPr>
          <p:cNvSpPr txBox="1"/>
          <p:nvPr/>
        </p:nvSpPr>
        <p:spPr>
          <a:xfrm>
            <a:off x="6500711" y="4380808"/>
            <a:ext cx="1569660" cy="369332"/>
          </a:xfrm>
          <a:prstGeom prst="rect">
            <a:avLst/>
          </a:prstGeom>
          <a:noFill/>
        </p:spPr>
        <p:txBody>
          <a:bodyPr wrap="none" rtlCol="0">
            <a:spAutoFit/>
          </a:bodyPr>
          <a:lstStyle/>
          <a:p>
            <a:r>
              <a:rPr lang="zh-CN" altLang="en-US" dirty="0">
                <a:latin typeface="幼圆" panose="02010509060101010101" pitchFamily="49" charset="-122"/>
                <a:ea typeface="幼圆" panose="02010509060101010101" pitchFamily="49" charset="-122"/>
              </a:rPr>
              <a:t>布尔运算指令</a:t>
            </a:r>
          </a:p>
        </p:txBody>
      </p:sp>
      <p:sp>
        <p:nvSpPr>
          <p:cNvPr id="12" name="文本框 11">
            <a:extLst>
              <a:ext uri="{FF2B5EF4-FFF2-40B4-BE49-F238E27FC236}">
                <a16:creationId xmlns:a16="http://schemas.microsoft.com/office/drawing/2014/main" id="{D05E2DD2-21D0-4FC8-9E71-304BC588B38B}"/>
              </a:ext>
            </a:extLst>
          </p:cNvPr>
          <p:cNvSpPr txBox="1"/>
          <p:nvPr/>
        </p:nvSpPr>
        <p:spPr>
          <a:xfrm>
            <a:off x="8629207" y="4040278"/>
            <a:ext cx="1569660" cy="369332"/>
          </a:xfrm>
          <a:prstGeom prst="rect">
            <a:avLst/>
          </a:prstGeom>
          <a:noFill/>
        </p:spPr>
        <p:txBody>
          <a:bodyPr wrap="none" rtlCol="0">
            <a:spAutoFit/>
          </a:bodyPr>
          <a:lstStyle/>
          <a:p>
            <a:r>
              <a:rPr lang="zh-CN" altLang="en-US" dirty="0">
                <a:latin typeface="幼圆" panose="02010509060101010101" pitchFamily="49" charset="-122"/>
                <a:ea typeface="幼圆" panose="02010509060101010101" pitchFamily="49" charset="-122"/>
              </a:rPr>
              <a:t>逻辑比较指令</a:t>
            </a:r>
          </a:p>
        </p:txBody>
      </p:sp>
    </p:spTree>
    <p:extLst>
      <p:ext uri="{BB962C8B-B14F-4D97-AF65-F5344CB8AC3E}">
        <p14:creationId xmlns:p14="http://schemas.microsoft.com/office/powerpoint/2010/main" val="227798558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path" presetSubtype="0" accel="50000" decel="50000" fill="hold" grpId="1" nodeType="afterEffect">
                                  <p:stCondLst>
                                    <p:cond delay="0"/>
                                  </p:stCondLst>
                                  <p:childTnLst>
                                    <p:animMotion origin="layout" path="M 1.04167E-6 3.33333E-6 L -0.34349 -0.33542 " pathEditMode="relative" rAng="0" ptsTypes="AA">
                                      <p:cBhvr>
                                        <p:cTn id="12" dur="2000" fill="hold"/>
                                        <p:tgtEl>
                                          <p:spTgt spid="3"/>
                                        </p:tgtEl>
                                        <p:attrNameLst>
                                          <p:attrName>ppt_x</p:attrName>
                                          <p:attrName>ppt_y</p:attrName>
                                        </p:attrNameLst>
                                      </p:cBhvr>
                                      <p:rCtr x="-17174" y="-16782"/>
                                    </p:animMotion>
                                  </p:childTnLst>
                                </p:cTn>
                              </p:par>
                            </p:childTnLst>
                          </p:cTn>
                        </p:par>
                        <p:par>
                          <p:cTn id="13" fill="hold">
                            <p:stCondLst>
                              <p:cond delay="2500"/>
                            </p:stCondLst>
                            <p:childTnLst>
                              <p:par>
                                <p:cTn id="14" presetID="1" presetClass="exit" presetSubtype="0" fill="hold" grpId="2" nodeType="after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80">
                                          <p:stCondLst>
                                            <p:cond delay="0"/>
                                          </p:stCondLst>
                                        </p:cTn>
                                        <p:tgtEl>
                                          <p:spTgt spid="10"/>
                                        </p:tgtEl>
                                      </p:cBhvr>
                                    </p:animEffect>
                                    <p:anim calcmode="lin" valueType="num">
                                      <p:cBhvr>
                                        <p:cTn id="4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2" dur="26">
                                          <p:stCondLst>
                                            <p:cond delay="650"/>
                                          </p:stCondLst>
                                        </p:cTn>
                                        <p:tgtEl>
                                          <p:spTgt spid="10"/>
                                        </p:tgtEl>
                                      </p:cBhvr>
                                      <p:to x="100000" y="60000"/>
                                    </p:animScale>
                                    <p:animScale>
                                      <p:cBhvr>
                                        <p:cTn id="53" dur="166" decel="50000">
                                          <p:stCondLst>
                                            <p:cond delay="676"/>
                                          </p:stCondLst>
                                        </p:cTn>
                                        <p:tgtEl>
                                          <p:spTgt spid="10"/>
                                        </p:tgtEl>
                                      </p:cBhvr>
                                      <p:to x="100000" y="100000"/>
                                    </p:animScale>
                                    <p:animScale>
                                      <p:cBhvr>
                                        <p:cTn id="54" dur="26">
                                          <p:stCondLst>
                                            <p:cond delay="1312"/>
                                          </p:stCondLst>
                                        </p:cTn>
                                        <p:tgtEl>
                                          <p:spTgt spid="10"/>
                                        </p:tgtEl>
                                      </p:cBhvr>
                                      <p:to x="100000" y="80000"/>
                                    </p:animScale>
                                    <p:animScale>
                                      <p:cBhvr>
                                        <p:cTn id="55" dur="166" decel="50000">
                                          <p:stCondLst>
                                            <p:cond delay="1338"/>
                                          </p:stCondLst>
                                        </p:cTn>
                                        <p:tgtEl>
                                          <p:spTgt spid="10"/>
                                        </p:tgtEl>
                                      </p:cBhvr>
                                      <p:to x="100000" y="100000"/>
                                    </p:animScale>
                                    <p:animScale>
                                      <p:cBhvr>
                                        <p:cTn id="56" dur="26">
                                          <p:stCondLst>
                                            <p:cond delay="1642"/>
                                          </p:stCondLst>
                                        </p:cTn>
                                        <p:tgtEl>
                                          <p:spTgt spid="10"/>
                                        </p:tgtEl>
                                      </p:cBhvr>
                                      <p:to x="100000" y="90000"/>
                                    </p:animScale>
                                    <p:animScale>
                                      <p:cBhvr>
                                        <p:cTn id="57" dur="166" decel="50000">
                                          <p:stCondLst>
                                            <p:cond delay="1668"/>
                                          </p:stCondLst>
                                        </p:cTn>
                                        <p:tgtEl>
                                          <p:spTgt spid="10"/>
                                        </p:tgtEl>
                                      </p:cBhvr>
                                      <p:to x="100000" y="100000"/>
                                    </p:animScale>
                                    <p:animScale>
                                      <p:cBhvr>
                                        <p:cTn id="58" dur="26">
                                          <p:stCondLst>
                                            <p:cond delay="1808"/>
                                          </p:stCondLst>
                                        </p:cTn>
                                        <p:tgtEl>
                                          <p:spTgt spid="10"/>
                                        </p:tgtEl>
                                      </p:cBhvr>
                                      <p:to x="100000" y="95000"/>
                                    </p:animScale>
                                    <p:animScale>
                                      <p:cBhvr>
                                        <p:cTn id="59" dur="166" decel="50000">
                                          <p:stCondLst>
                                            <p:cond delay="1834"/>
                                          </p:stCondLst>
                                        </p:cTn>
                                        <p:tgtEl>
                                          <p:spTgt spid="10"/>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1000"/>
                                        <p:tgtEl>
                                          <p:spTgt spid="5"/>
                                        </p:tgtEl>
                                      </p:cBhvr>
                                    </p:animEffect>
                                    <p:anim calcmode="lin" valueType="num">
                                      <p:cBhvr>
                                        <p:cTn id="65" dur="1000" fill="hold"/>
                                        <p:tgtEl>
                                          <p:spTgt spid="5"/>
                                        </p:tgtEl>
                                        <p:attrNameLst>
                                          <p:attrName>ppt_x</p:attrName>
                                        </p:attrNameLst>
                                      </p:cBhvr>
                                      <p:tavLst>
                                        <p:tav tm="0">
                                          <p:val>
                                            <p:strVal val="#ppt_x"/>
                                          </p:val>
                                        </p:tav>
                                        <p:tav tm="100000">
                                          <p:val>
                                            <p:strVal val="#ppt_x"/>
                                          </p:val>
                                        </p:tav>
                                      </p:tavLst>
                                    </p:anim>
                                    <p:anim calcmode="lin" valueType="num">
                                      <p:cBhvr>
                                        <p:cTn id="66" dur="1000" fill="hold"/>
                                        <p:tgtEl>
                                          <p:spTgt spid="5"/>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1000"/>
                                        <p:tgtEl>
                                          <p:spTgt spid="4"/>
                                        </p:tgtEl>
                                      </p:cBhvr>
                                    </p:animEffect>
                                    <p:anim calcmode="lin" valueType="num">
                                      <p:cBhvr>
                                        <p:cTn id="70" dur="1000" fill="hold"/>
                                        <p:tgtEl>
                                          <p:spTgt spid="4"/>
                                        </p:tgtEl>
                                        <p:attrNameLst>
                                          <p:attrName>ppt_x</p:attrName>
                                        </p:attrNameLst>
                                      </p:cBhvr>
                                      <p:tavLst>
                                        <p:tav tm="0">
                                          <p:val>
                                            <p:strVal val="#ppt_x"/>
                                          </p:val>
                                        </p:tav>
                                        <p:tav tm="100000">
                                          <p:val>
                                            <p:strVal val="#ppt_x"/>
                                          </p:val>
                                        </p:tav>
                                      </p:tavLst>
                                    </p:anim>
                                    <p:anim calcmode="lin" valueType="num">
                                      <p:cBhvr>
                                        <p:cTn id="7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1000"/>
                                        <p:tgtEl>
                                          <p:spTgt spid="12"/>
                                        </p:tgtEl>
                                      </p:cBhvr>
                                    </p:animEffect>
                                    <p:anim calcmode="lin" valueType="num">
                                      <p:cBhvr>
                                        <p:cTn id="77" dur="1000" fill="hold"/>
                                        <p:tgtEl>
                                          <p:spTgt spid="12"/>
                                        </p:tgtEl>
                                        <p:attrNameLst>
                                          <p:attrName>ppt_x</p:attrName>
                                        </p:attrNameLst>
                                      </p:cBhvr>
                                      <p:tavLst>
                                        <p:tav tm="0">
                                          <p:val>
                                            <p:strVal val="#ppt_x"/>
                                          </p:val>
                                        </p:tav>
                                        <p:tav tm="100000">
                                          <p:val>
                                            <p:strVal val="#ppt_x"/>
                                          </p:val>
                                        </p:tav>
                                      </p:tavLst>
                                    </p:anim>
                                    <p:anim calcmode="lin" valueType="num">
                                      <p:cBhvr>
                                        <p:cTn id="78" dur="1000" fill="hold"/>
                                        <p:tgtEl>
                                          <p:spTgt spid="12"/>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fade">
                                      <p:cBhvr>
                                        <p:cTn id="81" dur="1000"/>
                                        <p:tgtEl>
                                          <p:spTgt spid="2"/>
                                        </p:tgtEl>
                                      </p:cBhvr>
                                    </p:animEffect>
                                    <p:anim calcmode="lin" valueType="num">
                                      <p:cBhvr>
                                        <p:cTn id="82" dur="1000" fill="hold"/>
                                        <p:tgtEl>
                                          <p:spTgt spid="2"/>
                                        </p:tgtEl>
                                        <p:attrNameLst>
                                          <p:attrName>ppt_x</p:attrName>
                                        </p:attrNameLst>
                                      </p:cBhvr>
                                      <p:tavLst>
                                        <p:tav tm="0">
                                          <p:val>
                                            <p:strVal val="#ppt_x"/>
                                          </p:val>
                                        </p:tav>
                                        <p:tav tm="100000">
                                          <p:val>
                                            <p:strVal val="#ppt_x"/>
                                          </p:val>
                                        </p:tav>
                                      </p:tavLst>
                                    </p:anim>
                                    <p:anim calcmode="lin" valueType="num">
                                      <p:cBhvr>
                                        <p:cTn id="8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7" grpId="0"/>
      <p:bldP spid="17" grpId="0" animBg="1"/>
      <p:bldP spid="6" grpId="0"/>
      <p:bldP spid="8" grpId="0"/>
      <p:bldP spid="10" grpId="0"/>
      <p:bldP spid="5"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9C3D46FE-DDE6-4C4E-AD03-69E2804A946E}"/>
              </a:ext>
            </a:extLst>
          </p:cNvPr>
          <p:cNvGrpSpPr/>
          <p:nvPr/>
        </p:nvGrpSpPr>
        <p:grpSpPr>
          <a:xfrm>
            <a:off x="1263639" y="497209"/>
            <a:ext cx="2286479" cy="535920"/>
            <a:chOff x="5889208" y="2046684"/>
            <a:chExt cx="2286511" cy="535900"/>
          </a:xfrm>
        </p:grpSpPr>
        <p:sp>
          <p:nvSpPr>
            <p:cNvPr id="17" name="矩形 16">
              <a:extLst>
                <a:ext uri="{FF2B5EF4-FFF2-40B4-BE49-F238E27FC236}">
                  <a16:creationId xmlns:a16="http://schemas.microsoft.com/office/drawing/2014/main" id="{C66AA9A0-91D0-4621-9E57-FA49E79E05B7}"/>
                </a:ext>
              </a:extLst>
            </p:cNvPr>
            <p:cNvSpPr/>
            <p:nvPr/>
          </p:nvSpPr>
          <p:spPr>
            <a:xfrm>
              <a:off x="6548328" y="2046684"/>
              <a:ext cx="1627391" cy="52320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作品制作</a:t>
              </a:r>
            </a:p>
          </p:txBody>
        </p:sp>
        <p:sp>
          <p:nvSpPr>
            <p:cNvPr id="18" name="矩形 17">
              <a:extLst>
                <a:ext uri="{FF2B5EF4-FFF2-40B4-BE49-F238E27FC236}">
                  <a16:creationId xmlns:a16="http://schemas.microsoft.com/office/drawing/2014/main" id="{E88A83A1-2D61-44BF-B697-0931DCC1B9D5}"/>
                </a:ext>
              </a:extLst>
            </p:cNvPr>
            <p:cNvSpPr/>
            <p:nvPr/>
          </p:nvSpPr>
          <p:spPr>
            <a:xfrm>
              <a:off x="5889208" y="2059384"/>
              <a:ext cx="646340" cy="523200"/>
            </a:xfrm>
            <a:prstGeom prst="rect">
              <a:avLst/>
            </a:prstGeom>
          </p:spPr>
          <p:txBody>
            <a:bodyPr wrap="none">
              <a:spAutoFit/>
              <a:scene3d>
                <a:camera prst="orthographicFront"/>
                <a:lightRig rig="threePt" dir="t"/>
              </a:scene3d>
              <a:sp3d contourW="12700"/>
            </a:bodyPr>
            <a:lstStyle/>
            <a:p>
              <a:r>
                <a:rPr lang="en-US" altLang="zh-CN" sz="2800" b="1" dirty="0">
                  <a:solidFill>
                    <a:schemeClr val="tx1">
                      <a:lumMod val="75000"/>
                      <a:lumOff val="25000"/>
                    </a:schemeClr>
                  </a:solidFill>
                </a:rPr>
                <a:t>03.</a:t>
              </a:r>
            </a:p>
          </p:txBody>
        </p:sp>
      </p:gr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 name="矩形 1">
            <a:extLst>
              <a:ext uri="{FF2B5EF4-FFF2-40B4-BE49-F238E27FC236}">
                <a16:creationId xmlns:a16="http://schemas.microsoft.com/office/drawing/2014/main" id="{2148BE39-9D02-4BFF-9F96-E4D4EFE53A52}"/>
              </a:ext>
            </a:extLst>
          </p:cNvPr>
          <p:cNvSpPr/>
          <p:nvPr/>
        </p:nvSpPr>
        <p:spPr>
          <a:xfrm>
            <a:off x="4689494" y="620319"/>
            <a:ext cx="1261884" cy="523220"/>
          </a:xfrm>
          <a:prstGeom prst="rect">
            <a:avLst/>
          </a:prstGeom>
        </p:spPr>
        <p:txBody>
          <a:bodyPr wrap="none">
            <a:spAutoFit/>
          </a:bodyPr>
          <a:lstStyle/>
          <a:p>
            <a:r>
              <a:rPr lang="zh-CN" altLang="en-US" sz="2800" b="1"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指南针</a:t>
            </a:r>
            <a:endParaRPr lang="zh-CN" altLang="en-US" sz="2800" b="1" dirty="0">
              <a:latin typeface="微软雅黑" panose="020B0503020204020204" pitchFamily="34" charset="-122"/>
              <a:ea typeface="微软雅黑" panose="020B0503020204020204" pitchFamily="34" charset="-122"/>
            </a:endParaRPr>
          </a:p>
        </p:txBody>
      </p:sp>
      <p:pic>
        <p:nvPicPr>
          <p:cNvPr id="4" name="图片 3">
            <a:extLst>
              <a:ext uri="{FF2B5EF4-FFF2-40B4-BE49-F238E27FC236}">
                <a16:creationId xmlns:a16="http://schemas.microsoft.com/office/drawing/2014/main" id="{CD14B390-6ED4-404E-9E3A-EE884AF568E9}"/>
              </a:ext>
            </a:extLst>
          </p:cNvPr>
          <p:cNvPicPr>
            <a:picLocks noChangeAspect="1"/>
          </p:cNvPicPr>
          <p:nvPr/>
        </p:nvPicPr>
        <p:blipFill>
          <a:blip r:embed="rId2"/>
          <a:stretch>
            <a:fillRect/>
          </a:stretch>
        </p:blipFill>
        <p:spPr>
          <a:xfrm>
            <a:off x="1882007" y="2643710"/>
            <a:ext cx="3257550" cy="2828925"/>
          </a:xfrm>
          <a:prstGeom prst="rect">
            <a:avLst/>
          </a:prstGeom>
        </p:spPr>
      </p:pic>
      <p:pic>
        <p:nvPicPr>
          <p:cNvPr id="5" name="图片 4">
            <a:extLst>
              <a:ext uri="{FF2B5EF4-FFF2-40B4-BE49-F238E27FC236}">
                <a16:creationId xmlns:a16="http://schemas.microsoft.com/office/drawing/2014/main" id="{AF73C753-916A-4763-9D72-7173E149D271}"/>
              </a:ext>
            </a:extLst>
          </p:cNvPr>
          <p:cNvPicPr>
            <a:picLocks noChangeAspect="1"/>
          </p:cNvPicPr>
          <p:nvPr/>
        </p:nvPicPr>
        <p:blipFill>
          <a:blip r:embed="rId3"/>
          <a:stretch>
            <a:fillRect/>
          </a:stretch>
        </p:blipFill>
        <p:spPr>
          <a:xfrm>
            <a:off x="5139557" y="1838893"/>
            <a:ext cx="6191250" cy="4086225"/>
          </a:xfrm>
          <a:prstGeom prst="rect">
            <a:avLst/>
          </a:prstGeom>
        </p:spPr>
      </p:pic>
    </p:spTree>
    <p:extLst>
      <p:ext uri="{BB962C8B-B14F-4D97-AF65-F5344CB8AC3E}">
        <p14:creationId xmlns:p14="http://schemas.microsoft.com/office/powerpoint/2010/main" val="1071580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171816" y="2331721"/>
            <a:ext cx="2766060" cy="2766060"/>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47" name="矩形 46"/>
          <p:cNvSpPr/>
          <p:nvPr/>
        </p:nvSpPr>
        <p:spPr>
          <a:xfrm>
            <a:off x="1775696" y="484540"/>
            <a:ext cx="1420582" cy="584775"/>
          </a:xfrm>
          <a:prstGeom prst="rect">
            <a:avLst/>
          </a:prstGeom>
        </p:spPr>
        <p:txBody>
          <a:bodyPr wrap="none">
            <a:spAutoFit/>
            <a:scene3d>
              <a:camera prst="orthographicFront"/>
              <a:lightRig rig="threePt" dir="t"/>
            </a:scene3d>
            <a:sp3d contourW="12700"/>
          </a:bodyPr>
          <a:lstStyle/>
          <a:p>
            <a:pPr algn="ctr"/>
            <a:r>
              <a:rPr lang="zh-CN" altLang="en-US" sz="3200" b="1" dirty="0">
                <a:solidFill>
                  <a:schemeClr val="tx1">
                    <a:lumMod val="75000"/>
                    <a:lumOff val="25000"/>
                  </a:schemeClr>
                </a:solidFill>
                <a:latin typeface="幼圆" panose="02010509060101010101" pitchFamily="49" charset="-122"/>
                <a:ea typeface="幼圆" panose="02010509060101010101" pitchFamily="49" charset="-122"/>
              </a:rPr>
              <a:t>试一试</a:t>
            </a:r>
          </a:p>
        </p:txBody>
      </p:sp>
      <p:sp>
        <p:nvSpPr>
          <p:cNvPr id="17" name="椭圆 16">
            <a:extLst>
              <a:ext uri="{FF2B5EF4-FFF2-40B4-BE49-F238E27FC236}">
                <a16:creationId xmlns:a16="http://schemas.microsoft.com/office/drawing/2014/main" id="{283CC279-A6B2-4646-9FFC-D22907042075}"/>
              </a:ext>
            </a:extLst>
          </p:cNvPr>
          <p:cNvSpPr/>
          <p:nvPr/>
        </p:nvSpPr>
        <p:spPr>
          <a:xfrm>
            <a:off x="291173" y="235808"/>
            <a:ext cx="1082241" cy="1082241"/>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7" name="矩形 6">
            <a:extLst>
              <a:ext uri="{FF2B5EF4-FFF2-40B4-BE49-F238E27FC236}">
                <a16:creationId xmlns:a16="http://schemas.microsoft.com/office/drawing/2014/main" id="{21A35613-85FB-47CA-AF22-D6DAFC37D96D}"/>
              </a:ext>
            </a:extLst>
          </p:cNvPr>
          <p:cNvSpPr/>
          <p:nvPr/>
        </p:nvSpPr>
        <p:spPr>
          <a:xfrm>
            <a:off x="1726130" y="2831176"/>
            <a:ext cx="8739739" cy="1379417"/>
          </a:xfrm>
          <a:prstGeom prst="rect">
            <a:avLst/>
          </a:prstGeom>
        </p:spPr>
        <p:txBody>
          <a:bodyPr wrap="square">
            <a:spAutoFit/>
          </a:bodyPr>
          <a:lstStyle/>
          <a:p>
            <a:pPr marL="248920">
              <a:lnSpc>
                <a:spcPct val="150000"/>
              </a:lnSpc>
              <a:spcBef>
                <a:spcPts val="620"/>
              </a:spcBef>
              <a:spcAft>
                <a:spcPts val="0"/>
              </a:spcAft>
            </a:pPr>
            <a:r>
              <a:rPr lang="zh-CN" altLang="en-US" sz="2400" dirty="0">
                <a:latin typeface="幼圆" panose="02010509060101010101" pitchFamily="49" charset="-122"/>
                <a:ea typeface="幼圆" panose="02010509060101010101" pitchFamily="49" charset="-122"/>
                <a:cs typeface="微软雅黑" panose="020B0503020204020204" pitchFamily="34" charset="-122"/>
              </a:rPr>
              <a:t>修改程序，再增加“东南”、“西南”、“西北”、“东北”这四个方向的  判断、显示？</a:t>
            </a:r>
            <a:r>
              <a:rPr lang="en-US" altLang="zh-CN" sz="3600" dirty="0">
                <a:latin typeface="微软雅黑" panose="020B0503020204020204" pitchFamily="34" charset="-122"/>
                <a:ea typeface="微软雅黑" panose="020B0503020204020204" pitchFamily="34" charset="-122"/>
                <a:cs typeface="微软雅黑" panose="020B0503020204020204" pitchFamily="34" charset="-122"/>
              </a:rPr>
              <a:t> </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Tree>
    <p:extLst>
      <p:ext uri="{BB962C8B-B14F-4D97-AF65-F5344CB8AC3E}">
        <p14:creationId xmlns:p14="http://schemas.microsoft.com/office/powerpoint/2010/main" val="131240117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path" presetSubtype="0" accel="50000" decel="50000" fill="hold" grpId="1" nodeType="afterEffect">
                                  <p:stCondLst>
                                    <p:cond delay="0"/>
                                  </p:stCondLst>
                                  <p:childTnLst>
                                    <p:animMotion origin="layout" path="M 1.04167E-6 3.33333E-6 L -0.34349 -0.33542 " pathEditMode="relative" rAng="0" ptsTypes="AA">
                                      <p:cBhvr>
                                        <p:cTn id="12" dur="2000" fill="hold"/>
                                        <p:tgtEl>
                                          <p:spTgt spid="3"/>
                                        </p:tgtEl>
                                        <p:attrNameLst>
                                          <p:attrName>ppt_x</p:attrName>
                                          <p:attrName>ppt_y</p:attrName>
                                        </p:attrNameLst>
                                      </p:cBhvr>
                                      <p:rCtr x="-17174" y="-16782"/>
                                    </p:animMotion>
                                  </p:childTnLst>
                                </p:cTn>
                              </p:par>
                            </p:childTnLst>
                          </p:cTn>
                        </p:par>
                        <p:par>
                          <p:cTn id="13" fill="hold">
                            <p:stCondLst>
                              <p:cond delay="2500"/>
                            </p:stCondLst>
                            <p:childTnLst>
                              <p:par>
                                <p:cTn id="14" presetID="1" presetClass="exit" presetSubtype="0" fill="hold" grpId="2" nodeType="after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par>
                          <p:cTn id="21" fill="hold">
                            <p:stCondLst>
                              <p:cond delay="2500"/>
                            </p:stCondLst>
                            <p:childTnLst>
                              <p:par>
                                <p:cTn id="22" presetID="22" presetClass="entr" presetSubtype="1" fill="hold" grpId="0" nodeType="afterEffect">
                                  <p:stCondLst>
                                    <p:cond delay="50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7" grpId="0"/>
      <p:bldP spid="17"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171816" y="2331721"/>
            <a:ext cx="2766060" cy="2766060"/>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47" name="矩形 46"/>
          <p:cNvSpPr/>
          <p:nvPr/>
        </p:nvSpPr>
        <p:spPr>
          <a:xfrm>
            <a:off x="1536980" y="417163"/>
            <a:ext cx="2244525" cy="584775"/>
          </a:xfrm>
          <a:prstGeom prst="rect">
            <a:avLst/>
          </a:prstGeom>
        </p:spPr>
        <p:txBody>
          <a:bodyPr wrap="none">
            <a:spAutoFit/>
            <a:scene3d>
              <a:camera prst="orthographicFront"/>
              <a:lightRig rig="threePt" dir="t"/>
            </a:scene3d>
            <a:sp3d contourW="12700"/>
          </a:bodyPr>
          <a:lstStyle/>
          <a:p>
            <a:pPr algn="ctr"/>
            <a:r>
              <a:rPr lang="zh-CN" altLang="en-US" sz="3200" b="1" dirty="0">
                <a:solidFill>
                  <a:schemeClr val="tx1">
                    <a:lumMod val="75000"/>
                    <a:lumOff val="25000"/>
                  </a:schemeClr>
                </a:solidFill>
                <a:latin typeface="幼圆" panose="02010509060101010101" pitchFamily="49" charset="-122"/>
                <a:ea typeface="幼圆" panose="02010509060101010101" pitchFamily="49" charset="-122"/>
              </a:rPr>
              <a:t>拓展与思考</a:t>
            </a:r>
          </a:p>
        </p:txBody>
      </p:sp>
      <p:sp>
        <p:nvSpPr>
          <p:cNvPr id="17" name="椭圆 16">
            <a:extLst>
              <a:ext uri="{FF2B5EF4-FFF2-40B4-BE49-F238E27FC236}">
                <a16:creationId xmlns:a16="http://schemas.microsoft.com/office/drawing/2014/main" id="{283CC279-A6B2-4646-9FFC-D22907042075}"/>
              </a:ext>
            </a:extLst>
          </p:cNvPr>
          <p:cNvSpPr/>
          <p:nvPr/>
        </p:nvSpPr>
        <p:spPr>
          <a:xfrm>
            <a:off x="291173" y="235808"/>
            <a:ext cx="1082241" cy="1082241"/>
          </a:xfrm>
          <a:prstGeom prst="ellipse">
            <a:avLst/>
          </a:prstGeom>
          <a:blipFill rotWithShape="1">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7" name="矩形 6">
            <a:extLst>
              <a:ext uri="{FF2B5EF4-FFF2-40B4-BE49-F238E27FC236}">
                <a16:creationId xmlns:a16="http://schemas.microsoft.com/office/drawing/2014/main" id="{21A35613-85FB-47CA-AF22-D6DAFC37D96D}"/>
              </a:ext>
            </a:extLst>
          </p:cNvPr>
          <p:cNvSpPr/>
          <p:nvPr/>
        </p:nvSpPr>
        <p:spPr>
          <a:xfrm>
            <a:off x="1536980" y="2331721"/>
            <a:ext cx="8928889" cy="2239074"/>
          </a:xfrm>
          <a:prstGeom prst="rect">
            <a:avLst/>
          </a:prstGeom>
        </p:spPr>
        <p:txBody>
          <a:bodyPr wrap="square">
            <a:spAutoFit/>
          </a:bodyPr>
          <a:lstStyle/>
          <a:p>
            <a:pPr marL="248920">
              <a:lnSpc>
                <a:spcPct val="150000"/>
              </a:lnSpc>
              <a:spcBef>
                <a:spcPts val="620"/>
              </a:spcBef>
              <a:spcAft>
                <a:spcPts val="0"/>
              </a:spcAft>
            </a:pPr>
            <a:r>
              <a:rPr lang="zh-CN" altLang="en-US" sz="2400" dirty="0">
                <a:latin typeface="幼圆" panose="02010509060101010101" pitchFamily="49" charset="-122"/>
                <a:ea typeface="幼圆" panose="02010509060101010101" pitchFamily="49" charset="-122"/>
                <a:cs typeface="微软雅黑" panose="020B0503020204020204" pitchFamily="34" charset="-122"/>
              </a:rPr>
              <a:t>“用角度值指示方向”这种方法比较精确，可以准确得知方向的数值；“用字母指示方向”这个方法比较直观，能够马上知道当前的方向。能不能编写一个兼顾这两种方法的程序，用按键根据需要切换显示。</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Tree>
    <p:extLst>
      <p:ext uri="{BB962C8B-B14F-4D97-AF65-F5344CB8AC3E}">
        <p14:creationId xmlns:p14="http://schemas.microsoft.com/office/powerpoint/2010/main" val="405738593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path" presetSubtype="0" accel="50000" decel="50000" fill="hold" grpId="1" nodeType="afterEffect">
                                  <p:stCondLst>
                                    <p:cond delay="0"/>
                                  </p:stCondLst>
                                  <p:childTnLst>
                                    <p:animMotion origin="layout" path="M 1.04167E-6 3.33333E-6 L -0.34349 -0.33542 " pathEditMode="relative" rAng="0" ptsTypes="AA">
                                      <p:cBhvr>
                                        <p:cTn id="12" dur="2000" fill="hold"/>
                                        <p:tgtEl>
                                          <p:spTgt spid="3"/>
                                        </p:tgtEl>
                                        <p:attrNameLst>
                                          <p:attrName>ppt_x</p:attrName>
                                          <p:attrName>ppt_y</p:attrName>
                                        </p:attrNameLst>
                                      </p:cBhvr>
                                      <p:rCtr x="-17174" y="-16782"/>
                                    </p:animMotion>
                                  </p:childTnLst>
                                </p:cTn>
                              </p:par>
                            </p:childTnLst>
                          </p:cTn>
                        </p:par>
                        <p:par>
                          <p:cTn id="13" fill="hold">
                            <p:stCondLst>
                              <p:cond delay="2500"/>
                            </p:stCondLst>
                            <p:childTnLst>
                              <p:par>
                                <p:cTn id="14" presetID="1" presetClass="exit" presetSubtype="0" fill="hold" grpId="2" nodeType="afterEffect">
                                  <p:stCondLst>
                                    <p:cond delay="0"/>
                                  </p:stCondLst>
                                  <p:childTnLst>
                                    <p:set>
                                      <p:cBhvr>
                                        <p:cTn id="15" dur="1" fill="hold">
                                          <p:stCondLst>
                                            <p:cond delay="0"/>
                                          </p:stCondLst>
                                        </p:cTn>
                                        <p:tgtEl>
                                          <p:spTgt spid="3"/>
                                        </p:tgtEl>
                                        <p:attrNameLst>
                                          <p:attrName>style.visibility</p:attrName>
                                        </p:attrNameLst>
                                      </p:cBhvr>
                                      <p:to>
                                        <p:strVal val="hidden"/>
                                      </p:to>
                                    </p:set>
                                  </p:childTnLst>
                                </p:cTn>
                              </p:par>
                            </p:childTnLst>
                          </p:cTn>
                        </p:par>
                        <p:par>
                          <p:cTn id="16" fill="hold">
                            <p:stCondLst>
                              <p:cond delay="2500"/>
                            </p:stCondLst>
                            <p:childTnLst>
                              <p:par>
                                <p:cTn id="17" presetID="1"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par>
                          <p:cTn id="21" fill="hold">
                            <p:stCondLst>
                              <p:cond delay="2500"/>
                            </p:stCondLst>
                            <p:childTnLst>
                              <p:par>
                                <p:cTn id="22" presetID="22" presetClass="entr" presetSubtype="1" fill="hold" grpId="0" nodeType="afterEffect">
                                  <p:stCondLst>
                                    <p:cond delay="50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7" grpId="0"/>
      <p:bldP spid="17"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1082675" y="1349375"/>
            <a:ext cx="5982335" cy="598233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b="1">
              <a:latin typeface="Century Gothic" panose="020B0502020202020204" pitchFamily="34" charset="0"/>
            </a:endParaRPr>
          </a:p>
        </p:txBody>
      </p:sp>
      <p:sp>
        <p:nvSpPr>
          <p:cNvPr id="15" name="圆: 空心 6"/>
          <p:cNvSpPr/>
          <p:nvPr/>
        </p:nvSpPr>
        <p:spPr>
          <a:xfrm>
            <a:off x="6895465" y="709295"/>
            <a:ext cx="1443990" cy="1443990"/>
          </a:xfrm>
          <a:prstGeom prst="donut">
            <a:avLst/>
          </a:prstGeom>
          <a:solidFill>
            <a:schemeClr val="bg1">
              <a:lumMod val="8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圆: 空心 6"/>
          <p:cNvSpPr/>
          <p:nvPr/>
        </p:nvSpPr>
        <p:spPr>
          <a:xfrm>
            <a:off x="10522585" y="869950"/>
            <a:ext cx="479425" cy="479425"/>
          </a:xfrm>
          <a:prstGeom prst="donut">
            <a:avLst/>
          </a:prstGeom>
          <a:solidFill>
            <a:srgbClr val="FFC00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矩形 2"/>
          <p:cNvSpPr/>
          <p:nvPr/>
        </p:nvSpPr>
        <p:spPr>
          <a:xfrm>
            <a:off x="7509651" y="3159055"/>
            <a:ext cx="2448106" cy="769441"/>
          </a:xfrm>
          <a:prstGeom prst="rect">
            <a:avLst/>
          </a:prstGeom>
          <a:noFill/>
          <a:effectLst/>
        </p:spPr>
        <p:txBody>
          <a:bodyPr wrap="none">
            <a:spAutoFit/>
          </a:bodyPr>
          <a:lstStyle/>
          <a:p>
            <a:pPr algn="ctr"/>
            <a:r>
              <a:rPr lang="zh-CN" altLang="en-US" sz="4400" b="1" dirty="0">
                <a:solidFill>
                  <a:srgbClr val="131B0C"/>
                </a:solidFill>
                <a:effectLst/>
              </a:rPr>
              <a:t>课程思路</a:t>
            </a:r>
            <a:endParaRPr lang="zh-CN" altLang="en-US" sz="4400" b="1" dirty="0">
              <a:solidFill>
                <a:srgbClr val="F2B92E"/>
              </a:solidFill>
            </a:endParaRPr>
          </a:p>
        </p:txBody>
      </p:sp>
      <p:sp>
        <p:nvSpPr>
          <p:cNvPr id="14" name="椭圆 13"/>
          <p:cNvSpPr/>
          <p:nvPr/>
        </p:nvSpPr>
        <p:spPr>
          <a:xfrm>
            <a:off x="591820" y="2039620"/>
            <a:ext cx="3696335" cy="369633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682750" y="2437130"/>
            <a:ext cx="2212975" cy="22129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b="1" dirty="0">
              <a:latin typeface="Century Gothic" panose="020B0502020202020204" pitchFamily="34" charset="0"/>
            </a:endParaRPr>
          </a:p>
        </p:txBody>
      </p:sp>
      <p:sp>
        <p:nvSpPr>
          <p:cNvPr id="16" name="圆: 空心 7"/>
          <p:cNvSpPr/>
          <p:nvPr/>
        </p:nvSpPr>
        <p:spPr>
          <a:xfrm>
            <a:off x="1972945" y="-501650"/>
            <a:ext cx="1736725" cy="173672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椭圆 16"/>
          <p:cNvSpPr/>
          <p:nvPr/>
        </p:nvSpPr>
        <p:spPr>
          <a:xfrm>
            <a:off x="8067836" y="6099969"/>
            <a:ext cx="2703670" cy="270367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85191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500"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grpId="0" nodeType="withEffect">
                                  <p:stCondLst>
                                    <p:cond delay="0"/>
                                  </p:stCondLst>
                                  <p:childTnLst>
                                    <p:set>
                                      <p:cBhvr>
                                        <p:cTn id="17" dur="500"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par>
                                <p:cTn id="21" presetID="53" presetClass="entr" presetSubtype="16" fill="hold" grpId="0" nodeType="withEffect">
                                  <p:stCondLst>
                                    <p:cond delay="0"/>
                                  </p:stCondLst>
                                  <p:childTnLst>
                                    <p:set>
                                      <p:cBhvr>
                                        <p:cTn id="22" dur="500"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9" grpId="0" animBg="1"/>
      <p:bldP spid="3" grpId="0" bldLvl="0" animBg="1"/>
      <p:bldP spid="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a:extLst>
              <a:ext uri="{FF2B5EF4-FFF2-40B4-BE49-F238E27FC236}">
                <a16:creationId xmlns:a16="http://schemas.microsoft.com/office/drawing/2014/main" id="{C66AA9A0-91D0-4621-9E57-FA49E79E05B7}"/>
              </a:ext>
            </a:extLst>
          </p:cNvPr>
          <p:cNvSpPr/>
          <p:nvPr/>
        </p:nvSpPr>
        <p:spPr>
          <a:xfrm>
            <a:off x="1465555" y="493463"/>
            <a:ext cx="1627366" cy="52322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课程思路</a:t>
            </a:r>
          </a:p>
        </p:txBody>
      </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矩形 2">
            <a:extLst>
              <a:ext uri="{FF2B5EF4-FFF2-40B4-BE49-F238E27FC236}">
                <a16:creationId xmlns:a16="http://schemas.microsoft.com/office/drawing/2014/main" id="{4F443EF4-B59B-4FA2-9C4A-6135207C3109}"/>
              </a:ext>
            </a:extLst>
          </p:cNvPr>
          <p:cNvSpPr/>
          <p:nvPr/>
        </p:nvSpPr>
        <p:spPr>
          <a:xfrm>
            <a:off x="1059961" y="2532065"/>
            <a:ext cx="2855269" cy="584775"/>
          </a:xfrm>
          <a:prstGeom prst="rect">
            <a:avLst/>
          </a:prstGeom>
        </p:spPr>
        <p:txBody>
          <a:bodyPr wrap="none">
            <a:spAutoFit/>
          </a:bodyPr>
          <a:lstStyle/>
          <a:p>
            <a:r>
              <a:rPr lang="en-US" altLang="zh-CN" sz="3200" dirty="0">
                <a:solidFill>
                  <a:srgbClr val="4183C4"/>
                </a:solidFill>
                <a:ea typeface="微软雅黑" panose="020B0503020204020204" pitchFamily="34" charset="-122"/>
                <a:cs typeface="微软雅黑" panose="020B0503020204020204" pitchFamily="34" charset="-122"/>
              </a:rPr>
              <a:t>1</a:t>
            </a:r>
            <a:r>
              <a:rPr lang="zh-CN" altLang="en-US" sz="3200" dirty="0">
                <a:solidFill>
                  <a:srgbClr val="4183C4"/>
                </a:solidFill>
                <a:ea typeface="微软雅黑" panose="020B0503020204020204" pitchFamily="34" charset="-122"/>
                <a:cs typeface="微软雅黑" panose="020B0503020204020204" pitchFamily="34" charset="-122"/>
              </a:rPr>
              <a:t>、</a:t>
            </a:r>
            <a:r>
              <a:rPr lang="zh-CN" altLang="zh-CN" sz="3200" dirty="0">
                <a:solidFill>
                  <a:srgbClr val="4183C4"/>
                </a:solidFill>
                <a:ea typeface="微软雅黑" panose="020B0503020204020204" pitchFamily="34" charset="-122"/>
                <a:cs typeface="微软雅黑" panose="020B0503020204020204" pitchFamily="34" charset="-122"/>
              </a:rPr>
              <a:t>模块与指令</a:t>
            </a:r>
            <a:endParaRPr lang="zh-CN" altLang="en-US" sz="3200" dirty="0"/>
          </a:p>
        </p:txBody>
      </p:sp>
      <p:sp>
        <p:nvSpPr>
          <p:cNvPr id="26" name="箭头: V 形 25">
            <a:extLst>
              <a:ext uri="{FF2B5EF4-FFF2-40B4-BE49-F238E27FC236}">
                <a16:creationId xmlns:a16="http://schemas.microsoft.com/office/drawing/2014/main" id="{2EF8253D-FA3E-4756-B0E2-5B61247BB32D}"/>
              </a:ext>
            </a:extLst>
          </p:cNvPr>
          <p:cNvSpPr/>
          <p:nvPr/>
        </p:nvSpPr>
        <p:spPr>
          <a:xfrm>
            <a:off x="5021737" y="2699440"/>
            <a:ext cx="729899" cy="336653"/>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n w="0"/>
              <a:solidFill>
                <a:schemeClr val="tx1"/>
              </a:solidFill>
              <a:effectLst>
                <a:outerShdw blurRad="38100" dist="19050" dir="2700000" algn="tl" rotWithShape="0">
                  <a:schemeClr val="dk1">
                    <a:alpha val="40000"/>
                  </a:schemeClr>
                </a:outerShdw>
              </a:effectLst>
            </a:endParaRPr>
          </a:p>
        </p:txBody>
      </p:sp>
      <p:sp>
        <p:nvSpPr>
          <p:cNvPr id="32" name="矩形 31">
            <a:extLst>
              <a:ext uri="{FF2B5EF4-FFF2-40B4-BE49-F238E27FC236}">
                <a16:creationId xmlns:a16="http://schemas.microsoft.com/office/drawing/2014/main" id="{5F90B3B2-7AC7-4A95-A43B-AFB8C5D7A07B}"/>
              </a:ext>
            </a:extLst>
          </p:cNvPr>
          <p:cNvSpPr/>
          <p:nvPr/>
        </p:nvSpPr>
        <p:spPr>
          <a:xfrm>
            <a:off x="6789777" y="2766986"/>
            <a:ext cx="3587842" cy="461665"/>
          </a:xfrm>
          <a:prstGeom prst="rect">
            <a:avLst/>
          </a:prstGeom>
        </p:spPr>
        <p:txBody>
          <a:bodyPr wrap="none">
            <a:spAutoFit/>
          </a:bodyPr>
          <a:lstStyle/>
          <a:p>
            <a:r>
              <a:rPr lang="zh-CN" altLang="en-US" sz="2400" b="1" dirty="0"/>
              <a:t>“校准板载指南针”指令</a:t>
            </a:r>
          </a:p>
        </p:txBody>
      </p:sp>
      <p:sp>
        <p:nvSpPr>
          <p:cNvPr id="34" name="矩形 33">
            <a:extLst>
              <a:ext uri="{FF2B5EF4-FFF2-40B4-BE49-F238E27FC236}">
                <a16:creationId xmlns:a16="http://schemas.microsoft.com/office/drawing/2014/main" id="{205D4101-3508-4D4D-9AE3-536FF9C5E9D1}"/>
              </a:ext>
            </a:extLst>
          </p:cNvPr>
          <p:cNvSpPr/>
          <p:nvPr/>
        </p:nvSpPr>
        <p:spPr>
          <a:xfrm>
            <a:off x="7016377" y="1933512"/>
            <a:ext cx="2369880" cy="461665"/>
          </a:xfrm>
          <a:prstGeom prst="rect">
            <a:avLst/>
          </a:prstGeom>
        </p:spPr>
        <p:txBody>
          <a:bodyPr wrap="none">
            <a:spAutoFit/>
          </a:bodyPr>
          <a:lstStyle/>
          <a:p>
            <a:r>
              <a:rPr lang="en-US" altLang="zh-CN" sz="2400" b="1" dirty="0"/>
              <a:t>“</a:t>
            </a:r>
            <a:r>
              <a:rPr lang="zh-CN" altLang="en-US" sz="2400" b="1" dirty="0"/>
              <a:t>电子罗盘</a:t>
            </a:r>
            <a:r>
              <a:rPr lang="en-US" altLang="zh-CN" sz="2400" b="1" dirty="0"/>
              <a:t>”</a:t>
            </a:r>
            <a:r>
              <a:rPr lang="zh-CN" altLang="en-US" sz="2400" b="1" dirty="0"/>
              <a:t>硬件</a:t>
            </a:r>
          </a:p>
        </p:txBody>
      </p:sp>
      <p:sp>
        <p:nvSpPr>
          <p:cNvPr id="36" name="矩形 35">
            <a:extLst>
              <a:ext uri="{FF2B5EF4-FFF2-40B4-BE49-F238E27FC236}">
                <a16:creationId xmlns:a16="http://schemas.microsoft.com/office/drawing/2014/main" id="{DB9FE36C-3F0A-4BC4-8CA0-B320219E324C}"/>
              </a:ext>
            </a:extLst>
          </p:cNvPr>
          <p:cNvSpPr/>
          <p:nvPr/>
        </p:nvSpPr>
        <p:spPr>
          <a:xfrm>
            <a:off x="6789777" y="3600460"/>
            <a:ext cx="3897221" cy="461665"/>
          </a:xfrm>
          <a:prstGeom prst="rect">
            <a:avLst/>
          </a:prstGeom>
        </p:spPr>
        <p:txBody>
          <a:bodyPr wrap="none">
            <a:spAutoFit/>
          </a:bodyPr>
          <a:lstStyle/>
          <a:p>
            <a:r>
              <a:rPr lang="zh-CN" altLang="en-US" sz="2400" b="1" dirty="0"/>
              <a:t>“读板载指南针角度”指令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34"/>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32"/>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animBg="1"/>
      <p:bldP spid="32" grpId="0"/>
      <p:bldP spid="34"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9C3D46FE-DDE6-4C4E-AD03-69E2804A946E}"/>
              </a:ext>
            </a:extLst>
          </p:cNvPr>
          <p:cNvGrpSpPr/>
          <p:nvPr/>
        </p:nvGrpSpPr>
        <p:grpSpPr>
          <a:xfrm>
            <a:off x="1263639" y="497209"/>
            <a:ext cx="2286482" cy="535940"/>
            <a:chOff x="5889208" y="2046684"/>
            <a:chExt cx="2286513" cy="535920"/>
          </a:xfrm>
        </p:grpSpPr>
        <p:sp>
          <p:nvSpPr>
            <p:cNvPr id="17" name="矩形 16">
              <a:extLst>
                <a:ext uri="{FF2B5EF4-FFF2-40B4-BE49-F238E27FC236}">
                  <a16:creationId xmlns:a16="http://schemas.microsoft.com/office/drawing/2014/main" id="{C66AA9A0-91D0-4621-9E57-FA49E79E05B7}"/>
                </a:ext>
              </a:extLst>
            </p:cNvPr>
            <p:cNvSpPr/>
            <p:nvPr/>
          </p:nvSpPr>
          <p:spPr>
            <a:xfrm>
              <a:off x="6548333" y="2046684"/>
              <a:ext cx="1627388" cy="52320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课程思路</a:t>
              </a:r>
            </a:p>
          </p:txBody>
        </p:sp>
        <p:sp>
          <p:nvSpPr>
            <p:cNvPr id="18" name="矩形 17">
              <a:extLst>
                <a:ext uri="{FF2B5EF4-FFF2-40B4-BE49-F238E27FC236}">
                  <a16:creationId xmlns:a16="http://schemas.microsoft.com/office/drawing/2014/main" id="{E88A83A1-2D61-44BF-B697-0931DCC1B9D5}"/>
                </a:ext>
              </a:extLst>
            </p:cNvPr>
            <p:cNvSpPr/>
            <p:nvPr/>
          </p:nvSpPr>
          <p:spPr>
            <a:xfrm>
              <a:off x="5889208" y="2059384"/>
              <a:ext cx="684803" cy="523220"/>
            </a:xfrm>
            <a:prstGeom prst="rect">
              <a:avLst/>
            </a:prstGeom>
          </p:spPr>
          <p:txBody>
            <a:bodyPr wrap="none">
              <a:spAutoFit/>
              <a:scene3d>
                <a:camera prst="orthographicFront"/>
                <a:lightRig rig="threePt" dir="t"/>
              </a:scene3d>
              <a:sp3d contourW="12700"/>
            </a:bodyPr>
            <a:lstStyle/>
            <a:p>
              <a:r>
                <a:rPr lang="en-US" altLang="zh-CN" sz="2800" b="1" dirty="0">
                  <a:solidFill>
                    <a:schemeClr val="tx1">
                      <a:lumMod val="75000"/>
                      <a:lumOff val="25000"/>
                    </a:schemeClr>
                  </a:solidFill>
                </a:rPr>
                <a:t>01.</a:t>
              </a:r>
            </a:p>
          </p:txBody>
        </p:sp>
      </p:gr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矩形 38">
            <a:extLst>
              <a:ext uri="{FF2B5EF4-FFF2-40B4-BE49-F238E27FC236}">
                <a16:creationId xmlns:a16="http://schemas.microsoft.com/office/drawing/2014/main" id="{4E930DA7-31B4-4B8D-A3C1-6F2F8BF34E19}"/>
              </a:ext>
            </a:extLst>
          </p:cNvPr>
          <p:cNvSpPr/>
          <p:nvPr/>
        </p:nvSpPr>
        <p:spPr>
          <a:xfrm>
            <a:off x="1059960" y="2482335"/>
            <a:ext cx="2444900" cy="584775"/>
          </a:xfrm>
          <a:prstGeom prst="rect">
            <a:avLst/>
          </a:prstGeom>
        </p:spPr>
        <p:txBody>
          <a:bodyPr wrap="none">
            <a:spAutoFit/>
          </a:bodyPr>
          <a:lstStyle/>
          <a:p>
            <a:r>
              <a:rPr lang="en-US" altLang="zh-CN" sz="3200" dirty="0">
                <a:solidFill>
                  <a:srgbClr val="4183C4"/>
                </a:solidFill>
                <a:ea typeface="微软雅黑" panose="020B0503020204020204" pitchFamily="34" charset="-122"/>
                <a:cs typeface="微软雅黑" panose="020B0503020204020204" pitchFamily="34" charset="-122"/>
              </a:rPr>
              <a:t>2</a:t>
            </a:r>
            <a:r>
              <a:rPr lang="zh-CN" altLang="en-US" sz="3200" dirty="0">
                <a:solidFill>
                  <a:srgbClr val="4183C4"/>
                </a:solidFill>
                <a:ea typeface="微软雅黑" panose="020B0503020204020204" pitchFamily="34" charset="-122"/>
                <a:cs typeface="微软雅黑" panose="020B0503020204020204" pitchFamily="34" charset="-122"/>
              </a:rPr>
              <a:t>、作品制作</a:t>
            </a:r>
            <a:endParaRPr lang="zh-CN" altLang="en-US" sz="3200" dirty="0"/>
          </a:p>
        </p:txBody>
      </p:sp>
      <p:sp>
        <p:nvSpPr>
          <p:cNvPr id="40" name="箭头: V 形 39">
            <a:extLst>
              <a:ext uri="{FF2B5EF4-FFF2-40B4-BE49-F238E27FC236}">
                <a16:creationId xmlns:a16="http://schemas.microsoft.com/office/drawing/2014/main" id="{552E0BF2-7F60-4221-A843-77219466B1CD}"/>
              </a:ext>
            </a:extLst>
          </p:cNvPr>
          <p:cNvSpPr/>
          <p:nvPr/>
        </p:nvSpPr>
        <p:spPr>
          <a:xfrm>
            <a:off x="3960205" y="2615181"/>
            <a:ext cx="712263" cy="319082"/>
          </a:xfrm>
          <a:prstGeom prst="chevr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n w="0"/>
              <a:solidFill>
                <a:schemeClr val="tx1"/>
              </a:solidFill>
              <a:effectLst>
                <a:outerShdw blurRad="38100" dist="19050" dir="2700000" algn="tl" rotWithShape="0">
                  <a:schemeClr val="dk1">
                    <a:alpha val="40000"/>
                  </a:schemeClr>
                </a:outerShdw>
              </a:effectLst>
            </a:endParaRPr>
          </a:p>
        </p:txBody>
      </p:sp>
      <p:sp>
        <p:nvSpPr>
          <p:cNvPr id="41" name="矩形 40">
            <a:extLst>
              <a:ext uri="{FF2B5EF4-FFF2-40B4-BE49-F238E27FC236}">
                <a16:creationId xmlns:a16="http://schemas.microsoft.com/office/drawing/2014/main" id="{A1734E09-E5EF-4E7B-B193-9BFB565189F0}"/>
              </a:ext>
            </a:extLst>
          </p:cNvPr>
          <p:cNvSpPr/>
          <p:nvPr/>
        </p:nvSpPr>
        <p:spPr>
          <a:xfrm>
            <a:off x="5226465" y="2474409"/>
            <a:ext cx="5134739" cy="461665"/>
          </a:xfrm>
          <a:prstGeom prst="rect">
            <a:avLst/>
          </a:prstGeom>
        </p:spPr>
        <p:txBody>
          <a:bodyPr wrap="none">
            <a:spAutoFit/>
          </a:bodyPr>
          <a:lstStyle/>
          <a:p>
            <a:r>
              <a:rPr lang="zh-CN" altLang="en-US" sz="2400" b="1" dirty="0"/>
              <a:t>第二步：在点阵屏上显示方向角度值</a:t>
            </a:r>
          </a:p>
        </p:txBody>
      </p:sp>
      <p:sp>
        <p:nvSpPr>
          <p:cNvPr id="42" name="矩形 41">
            <a:extLst>
              <a:ext uri="{FF2B5EF4-FFF2-40B4-BE49-F238E27FC236}">
                <a16:creationId xmlns:a16="http://schemas.microsoft.com/office/drawing/2014/main" id="{FC46AEC0-7654-4D9D-AF30-E8E50574AC46}"/>
              </a:ext>
            </a:extLst>
          </p:cNvPr>
          <p:cNvSpPr/>
          <p:nvPr/>
        </p:nvSpPr>
        <p:spPr>
          <a:xfrm>
            <a:off x="5221849" y="1760372"/>
            <a:ext cx="3897221" cy="461665"/>
          </a:xfrm>
          <a:prstGeom prst="rect">
            <a:avLst/>
          </a:prstGeom>
        </p:spPr>
        <p:txBody>
          <a:bodyPr wrap="none">
            <a:spAutoFit/>
          </a:bodyPr>
          <a:lstStyle/>
          <a:p>
            <a:r>
              <a:rPr lang="zh-CN" altLang="en-US" sz="2400" b="1" dirty="0"/>
              <a:t>第一步：校准板载电子罗盘</a:t>
            </a:r>
          </a:p>
        </p:txBody>
      </p:sp>
      <p:sp>
        <p:nvSpPr>
          <p:cNvPr id="43" name="矩形 42">
            <a:extLst>
              <a:ext uri="{FF2B5EF4-FFF2-40B4-BE49-F238E27FC236}">
                <a16:creationId xmlns:a16="http://schemas.microsoft.com/office/drawing/2014/main" id="{AA86840B-CB2C-426C-A2B3-9FE99235EE58}"/>
              </a:ext>
            </a:extLst>
          </p:cNvPr>
          <p:cNvSpPr/>
          <p:nvPr/>
        </p:nvSpPr>
        <p:spPr>
          <a:xfrm>
            <a:off x="5221849" y="3188446"/>
            <a:ext cx="4825360" cy="461665"/>
          </a:xfrm>
          <a:prstGeom prst="rect">
            <a:avLst/>
          </a:prstGeom>
        </p:spPr>
        <p:txBody>
          <a:bodyPr wrap="none">
            <a:spAutoFit/>
          </a:bodyPr>
          <a:lstStyle/>
          <a:p>
            <a:r>
              <a:rPr lang="zh-CN" altLang="en-US" sz="2400" b="1" dirty="0"/>
              <a:t>第三步：在点阵屏上显示方向字母</a:t>
            </a:r>
          </a:p>
        </p:txBody>
      </p:sp>
      <p:sp>
        <p:nvSpPr>
          <p:cNvPr id="45" name="矩形 44">
            <a:extLst>
              <a:ext uri="{FF2B5EF4-FFF2-40B4-BE49-F238E27FC236}">
                <a16:creationId xmlns:a16="http://schemas.microsoft.com/office/drawing/2014/main" id="{7411A1E4-4F96-4B36-8FB3-BBE924D3C900}"/>
              </a:ext>
            </a:extLst>
          </p:cNvPr>
          <p:cNvSpPr/>
          <p:nvPr/>
        </p:nvSpPr>
        <p:spPr>
          <a:xfrm>
            <a:off x="1059959" y="4117026"/>
            <a:ext cx="2855269" cy="584775"/>
          </a:xfrm>
          <a:prstGeom prst="rect">
            <a:avLst/>
          </a:prstGeom>
        </p:spPr>
        <p:txBody>
          <a:bodyPr wrap="none">
            <a:spAutoFit/>
          </a:bodyPr>
          <a:lstStyle/>
          <a:p>
            <a:r>
              <a:rPr lang="en-US" altLang="zh-CN" sz="3200" dirty="0">
                <a:solidFill>
                  <a:srgbClr val="4183C4"/>
                </a:solidFill>
                <a:ea typeface="微软雅黑" panose="020B0503020204020204" pitchFamily="34" charset="-122"/>
                <a:cs typeface="微软雅黑" panose="020B0503020204020204" pitchFamily="34" charset="-122"/>
              </a:rPr>
              <a:t>3</a:t>
            </a:r>
            <a:r>
              <a:rPr lang="zh-CN" altLang="en-US" sz="3200" dirty="0">
                <a:solidFill>
                  <a:srgbClr val="4183C4"/>
                </a:solidFill>
                <a:ea typeface="微软雅黑" panose="020B0503020204020204" pitchFamily="34" charset="-122"/>
                <a:cs typeface="微软雅黑" panose="020B0503020204020204" pitchFamily="34" charset="-122"/>
              </a:rPr>
              <a:t>、拓展与思考</a:t>
            </a:r>
            <a:endParaRPr lang="zh-CN" altLang="en-US" sz="3200" dirty="0"/>
          </a:p>
        </p:txBody>
      </p:sp>
    </p:spTree>
    <p:extLst>
      <p:ext uri="{BB962C8B-B14F-4D97-AF65-F5344CB8AC3E}">
        <p14:creationId xmlns:p14="http://schemas.microsoft.com/office/powerpoint/2010/main" val="5236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1" grpId="0"/>
      <p:bldP spid="42" grpId="0"/>
      <p:bldP spid="43" grpId="0"/>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1082675" y="1349375"/>
            <a:ext cx="5982335" cy="598233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b="1">
              <a:latin typeface="Century Gothic" panose="020B0502020202020204" pitchFamily="34" charset="0"/>
            </a:endParaRPr>
          </a:p>
        </p:txBody>
      </p:sp>
      <p:sp>
        <p:nvSpPr>
          <p:cNvPr id="15" name="圆: 空心 6"/>
          <p:cNvSpPr/>
          <p:nvPr/>
        </p:nvSpPr>
        <p:spPr>
          <a:xfrm>
            <a:off x="6895465" y="709295"/>
            <a:ext cx="1443990" cy="1443990"/>
          </a:xfrm>
          <a:prstGeom prst="donut">
            <a:avLst/>
          </a:prstGeom>
          <a:solidFill>
            <a:schemeClr val="bg1">
              <a:lumMod val="8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圆: 空心 6"/>
          <p:cNvSpPr/>
          <p:nvPr/>
        </p:nvSpPr>
        <p:spPr>
          <a:xfrm>
            <a:off x="10522585" y="869950"/>
            <a:ext cx="479425" cy="479425"/>
          </a:xfrm>
          <a:prstGeom prst="donut">
            <a:avLst/>
          </a:prstGeom>
          <a:solidFill>
            <a:srgbClr val="FFC00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矩形 2"/>
          <p:cNvSpPr/>
          <p:nvPr/>
        </p:nvSpPr>
        <p:spPr>
          <a:xfrm>
            <a:off x="6660864" y="3159055"/>
            <a:ext cx="4145687" cy="769441"/>
          </a:xfrm>
          <a:prstGeom prst="rect">
            <a:avLst/>
          </a:prstGeom>
          <a:noFill/>
          <a:effectLst/>
        </p:spPr>
        <p:txBody>
          <a:bodyPr wrap="none">
            <a:spAutoFit/>
          </a:bodyPr>
          <a:lstStyle/>
          <a:p>
            <a:pPr algn="ctr"/>
            <a:r>
              <a:rPr lang="zh-CN" altLang="en-US" sz="4400" b="1" dirty="0">
                <a:solidFill>
                  <a:srgbClr val="131B0C"/>
                </a:solidFill>
                <a:effectLst/>
              </a:rPr>
              <a:t>认识模块与指令</a:t>
            </a:r>
            <a:endParaRPr lang="zh-CN" altLang="en-US" sz="4400" b="1" dirty="0">
              <a:solidFill>
                <a:srgbClr val="F2B92E"/>
              </a:solidFill>
            </a:endParaRPr>
          </a:p>
        </p:txBody>
      </p:sp>
      <p:sp>
        <p:nvSpPr>
          <p:cNvPr id="4" name="矩形 3"/>
          <p:cNvSpPr/>
          <p:nvPr/>
        </p:nvSpPr>
        <p:spPr>
          <a:xfrm>
            <a:off x="7677068" y="2408323"/>
            <a:ext cx="1904945" cy="707886"/>
          </a:xfrm>
          <a:prstGeom prst="rect">
            <a:avLst/>
          </a:prstGeom>
        </p:spPr>
        <p:txBody>
          <a:bodyPr wrap="none">
            <a:spAutoFit/>
            <a:scene3d>
              <a:camera prst="orthographicFront"/>
              <a:lightRig rig="threePt" dir="t"/>
            </a:scene3d>
            <a:sp3d contourW="12700"/>
          </a:bodyPr>
          <a:lstStyle/>
          <a:p>
            <a:pPr algn="ctr"/>
            <a:r>
              <a:rPr lang="en-US" altLang="zh-CN" sz="4000" b="1" dirty="0">
                <a:solidFill>
                  <a:schemeClr val="tx1">
                    <a:lumMod val="75000"/>
                    <a:lumOff val="25000"/>
                  </a:schemeClr>
                </a:solidFill>
              </a:rPr>
              <a:t>PART 01</a:t>
            </a:r>
          </a:p>
        </p:txBody>
      </p:sp>
      <p:sp>
        <p:nvSpPr>
          <p:cNvPr id="14" name="椭圆 13"/>
          <p:cNvSpPr/>
          <p:nvPr/>
        </p:nvSpPr>
        <p:spPr>
          <a:xfrm>
            <a:off x="591820" y="2039620"/>
            <a:ext cx="3696335" cy="369633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682750" y="2437130"/>
            <a:ext cx="2212975" cy="22129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Century Gothic" panose="020B0502020202020204" pitchFamily="34" charset="0"/>
              </a:rPr>
              <a:t>01</a:t>
            </a:r>
            <a:endParaRPr lang="zh-CN" altLang="en-US" sz="5400" b="1" dirty="0">
              <a:latin typeface="Century Gothic" panose="020B0502020202020204" pitchFamily="34" charset="0"/>
            </a:endParaRPr>
          </a:p>
        </p:txBody>
      </p:sp>
      <p:sp>
        <p:nvSpPr>
          <p:cNvPr id="16" name="圆: 空心 7"/>
          <p:cNvSpPr/>
          <p:nvPr/>
        </p:nvSpPr>
        <p:spPr>
          <a:xfrm>
            <a:off x="1972945" y="-501650"/>
            <a:ext cx="1736725" cy="173672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椭圆 16"/>
          <p:cNvSpPr/>
          <p:nvPr/>
        </p:nvSpPr>
        <p:spPr>
          <a:xfrm>
            <a:off x="8067836" y="6099969"/>
            <a:ext cx="2703670" cy="270367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44999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500"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grpId="0" nodeType="withEffect">
                                  <p:stCondLst>
                                    <p:cond delay="0"/>
                                  </p:stCondLst>
                                  <p:childTnLst>
                                    <p:set>
                                      <p:cBhvr>
                                        <p:cTn id="17" dur="500"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par>
                                <p:cTn id="21" presetID="53" presetClass="entr" presetSubtype="16" fill="hold" grpId="0" nodeType="withEffect">
                                  <p:stCondLst>
                                    <p:cond delay="0"/>
                                  </p:stCondLst>
                                  <p:childTnLst>
                                    <p:set>
                                      <p:cBhvr>
                                        <p:cTn id="22" dur="500"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53" presetClass="entr" presetSubtype="16"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9" grpId="0" animBg="1"/>
      <p:bldP spid="3" grpId="0" bldLvl="0" animBg="1"/>
      <p:bldP spid="4" grpId="0"/>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注: 弯曲线形 2">
            <a:extLst>
              <a:ext uri="{FF2B5EF4-FFF2-40B4-BE49-F238E27FC236}">
                <a16:creationId xmlns:a16="http://schemas.microsoft.com/office/drawing/2014/main" id="{C8FE8A68-65CB-4D52-8BAB-5CB37BA7F304}"/>
              </a:ext>
            </a:extLst>
          </p:cNvPr>
          <p:cNvSpPr/>
          <p:nvPr/>
        </p:nvSpPr>
        <p:spPr>
          <a:xfrm>
            <a:off x="6670650" y="1069974"/>
            <a:ext cx="4321401" cy="3810033"/>
          </a:xfrm>
          <a:prstGeom prst="borderCallout2">
            <a:avLst>
              <a:gd name="adj1" fmla="val 15262"/>
              <a:gd name="adj2" fmla="val -1957"/>
              <a:gd name="adj3" fmla="val 16037"/>
              <a:gd name="adj4" fmla="val -16667"/>
              <a:gd name="adj5" fmla="val 77470"/>
              <a:gd name="adj6" fmla="val -62606"/>
            </a:avLst>
          </a:prstGeom>
          <a:solidFill>
            <a:srgbClr val="FFFF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矩形 16">
            <a:extLst>
              <a:ext uri="{FF2B5EF4-FFF2-40B4-BE49-F238E27FC236}">
                <a16:creationId xmlns:a16="http://schemas.microsoft.com/office/drawing/2014/main" id="{C66AA9A0-91D0-4621-9E57-FA49E79E05B7}"/>
              </a:ext>
            </a:extLst>
          </p:cNvPr>
          <p:cNvSpPr/>
          <p:nvPr/>
        </p:nvSpPr>
        <p:spPr>
          <a:xfrm>
            <a:off x="1361131" y="509052"/>
            <a:ext cx="1627369" cy="52322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认识模块</a:t>
            </a:r>
          </a:p>
        </p:txBody>
      </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 name="矩形 1">
            <a:extLst>
              <a:ext uri="{FF2B5EF4-FFF2-40B4-BE49-F238E27FC236}">
                <a16:creationId xmlns:a16="http://schemas.microsoft.com/office/drawing/2014/main" id="{30C3F8E2-4960-4C4A-AB41-68E755919E6A}"/>
              </a:ext>
            </a:extLst>
          </p:cNvPr>
          <p:cNvSpPr/>
          <p:nvPr/>
        </p:nvSpPr>
        <p:spPr>
          <a:xfrm>
            <a:off x="6926350" y="1257697"/>
            <a:ext cx="3810000" cy="3496919"/>
          </a:xfrm>
          <a:prstGeom prst="rect">
            <a:avLst/>
          </a:prstGeom>
        </p:spPr>
        <p:txBody>
          <a:bodyPr wrap="square">
            <a:spAutoFit/>
          </a:bodyPr>
          <a:lstStyle/>
          <a:p>
            <a:pPr marL="67945">
              <a:spcBef>
                <a:spcPts val="570"/>
              </a:spcBef>
              <a:spcAft>
                <a:spcPts val="0"/>
              </a:spcAft>
            </a:pPr>
            <a:r>
              <a:rPr lang="zh-CN" altLang="en-US" sz="2200" b="1"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“电子罗盘”硬件</a:t>
            </a:r>
            <a:endParaRPr lang="zh-CN" altLang="zh-CN" sz="2200" dirty="0">
              <a:latin typeface="微软雅黑" panose="020B0503020204020204" pitchFamily="34" charset="-122"/>
              <a:ea typeface="微软雅黑" panose="020B0503020204020204" pitchFamily="34" charset="-122"/>
              <a:cs typeface="微软雅黑" panose="020B0503020204020204" pitchFamily="34" charset="-122"/>
            </a:endParaRPr>
          </a:p>
          <a:p>
            <a:pPr marL="67945" marR="135255" algn="just">
              <a:lnSpc>
                <a:spcPct val="120000"/>
              </a:lnSpc>
              <a:spcBef>
                <a:spcPts val="765"/>
              </a:spcBef>
              <a:spcAft>
                <a:spcPts val="0"/>
              </a:spcAft>
            </a:pP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罗盘也叫做指南针、司南，是中国古代四大发明之一。它能够利用地球磁场来指示方向，在航海中的应用非常广泛。传统罗盘相对都比较大。随着电子技术的发展，可以生产出非常小巧的电子罗盘，</a:t>
            </a:r>
            <a:r>
              <a:rPr lang="en-US" altLang="zh-CN"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WU-Link</a:t>
            </a: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内部的电路板上就集成了一块电子罗盘芯片使得</a:t>
            </a:r>
            <a:r>
              <a:rPr lang="en-US" altLang="zh-CN"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WU-Link</a:t>
            </a: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也具有识别方向的功能。</a:t>
            </a:r>
          </a:p>
        </p:txBody>
      </p:sp>
      <p:pic>
        <p:nvPicPr>
          <p:cNvPr id="9" name="image64.png">
            <a:extLst>
              <a:ext uri="{FF2B5EF4-FFF2-40B4-BE49-F238E27FC236}">
                <a16:creationId xmlns:a16="http://schemas.microsoft.com/office/drawing/2014/main" id="{63B4C70A-A937-45CD-8B47-59CF3B69D594}"/>
              </a:ext>
            </a:extLst>
          </p:cNvPr>
          <p:cNvPicPr/>
          <p:nvPr/>
        </p:nvPicPr>
        <p:blipFill>
          <a:blip r:embed="rId2" cstate="print"/>
          <a:stretch>
            <a:fillRect/>
          </a:stretch>
        </p:blipFill>
        <p:spPr>
          <a:xfrm>
            <a:off x="1083500" y="4044742"/>
            <a:ext cx="3810000" cy="2152650"/>
          </a:xfrm>
          <a:prstGeom prst="rect">
            <a:avLst/>
          </a:prstGeom>
        </p:spPr>
      </p:pic>
    </p:spTree>
    <p:extLst>
      <p:ext uri="{BB962C8B-B14F-4D97-AF65-F5344CB8AC3E}">
        <p14:creationId xmlns:p14="http://schemas.microsoft.com/office/powerpoint/2010/main" val="123219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注: 弯曲线形 2">
            <a:extLst>
              <a:ext uri="{FF2B5EF4-FFF2-40B4-BE49-F238E27FC236}">
                <a16:creationId xmlns:a16="http://schemas.microsoft.com/office/drawing/2014/main" id="{C8FE8A68-65CB-4D52-8BAB-5CB37BA7F304}"/>
              </a:ext>
            </a:extLst>
          </p:cNvPr>
          <p:cNvSpPr/>
          <p:nvPr/>
        </p:nvSpPr>
        <p:spPr>
          <a:xfrm>
            <a:off x="6293313" y="1299411"/>
            <a:ext cx="4607293" cy="1541472"/>
          </a:xfrm>
          <a:prstGeom prst="borderCallout2">
            <a:avLst>
              <a:gd name="adj1" fmla="val 15262"/>
              <a:gd name="adj2" fmla="val -1957"/>
              <a:gd name="adj3" fmla="val 16037"/>
              <a:gd name="adj4" fmla="val -16667"/>
              <a:gd name="adj5" fmla="val 74341"/>
              <a:gd name="adj6" fmla="val -64361"/>
            </a:avLst>
          </a:prstGeom>
          <a:solidFill>
            <a:srgbClr val="FFFF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6" name="组合 15">
            <a:extLst>
              <a:ext uri="{FF2B5EF4-FFF2-40B4-BE49-F238E27FC236}">
                <a16:creationId xmlns:a16="http://schemas.microsoft.com/office/drawing/2014/main" id="{9C3D46FE-DDE6-4C4E-AD03-69E2804A946E}"/>
              </a:ext>
            </a:extLst>
          </p:cNvPr>
          <p:cNvGrpSpPr/>
          <p:nvPr/>
        </p:nvGrpSpPr>
        <p:grpSpPr>
          <a:xfrm>
            <a:off x="1263644" y="497209"/>
            <a:ext cx="2286486" cy="535920"/>
            <a:chOff x="5889208" y="2046684"/>
            <a:chExt cx="2286516" cy="535900"/>
          </a:xfrm>
        </p:grpSpPr>
        <p:sp>
          <p:nvSpPr>
            <p:cNvPr id="17" name="矩形 16">
              <a:extLst>
                <a:ext uri="{FF2B5EF4-FFF2-40B4-BE49-F238E27FC236}">
                  <a16:creationId xmlns:a16="http://schemas.microsoft.com/office/drawing/2014/main" id="{C66AA9A0-91D0-4621-9E57-FA49E79E05B7}"/>
                </a:ext>
              </a:extLst>
            </p:cNvPr>
            <p:cNvSpPr/>
            <p:nvPr/>
          </p:nvSpPr>
          <p:spPr>
            <a:xfrm>
              <a:off x="6548334" y="2046684"/>
              <a:ext cx="1627390" cy="52320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认识指令</a:t>
              </a:r>
            </a:p>
          </p:txBody>
        </p:sp>
        <p:sp>
          <p:nvSpPr>
            <p:cNvPr id="18" name="矩形 17">
              <a:extLst>
                <a:ext uri="{FF2B5EF4-FFF2-40B4-BE49-F238E27FC236}">
                  <a16:creationId xmlns:a16="http://schemas.microsoft.com/office/drawing/2014/main" id="{E88A83A1-2D61-44BF-B697-0931DCC1B9D5}"/>
                </a:ext>
              </a:extLst>
            </p:cNvPr>
            <p:cNvSpPr/>
            <p:nvPr/>
          </p:nvSpPr>
          <p:spPr>
            <a:xfrm>
              <a:off x="5889208" y="2059384"/>
              <a:ext cx="646339" cy="523200"/>
            </a:xfrm>
            <a:prstGeom prst="rect">
              <a:avLst/>
            </a:prstGeom>
          </p:spPr>
          <p:txBody>
            <a:bodyPr wrap="none">
              <a:spAutoFit/>
              <a:scene3d>
                <a:camera prst="orthographicFront"/>
                <a:lightRig rig="threePt" dir="t"/>
              </a:scene3d>
              <a:sp3d contourW="12700"/>
            </a:bodyPr>
            <a:lstStyle/>
            <a:p>
              <a:r>
                <a:rPr lang="en-US" altLang="zh-CN" sz="2800" b="1" dirty="0">
                  <a:solidFill>
                    <a:schemeClr val="tx1">
                      <a:lumMod val="75000"/>
                      <a:lumOff val="25000"/>
                    </a:schemeClr>
                  </a:solidFill>
                </a:rPr>
                <a:t>02.</a:t>
              </a:r>
            </a:p>
          </p:txBody>
        </p:sp>
      </p:gr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 name="矩形 1">
            <a:extLst>
              <a:ext uri="{FF2B5EF4-FFF2-40B4-BE49-F238E27FC236}">
                <a16:creationId xmlns:a16="http://schemas.microsoft.com/office/drawing/2014/main" id="{30C3F8E2-4960-4C4A-AB41-68E755919E6A}"/>
              </a:ext>
            </a:extLst>
          </p:cNvPr>
          <p:cNvSpPr/>
          <p:nvPr/>
        </p:nvSpPr>
        <p:spPr>
          <a:xfrm>
            <a:off x="6376129" y="1373257"/>
            <a:ext cx="4310440" cy="1393779"/>
          </a:xfrm>
          <a:prstGeom prst="rect">
            <a:avLst/>
          </a:prstGeom>
        </p:spPr>
        <p:txBody>
          <a:bodyPr wrap="square">
            <a:spAutoFit/>
          </a:bodyPr>
          <a:lstStyle/>
          <a:p>
            <a:pPr marL="67945">
              <a:lnSpc>
                <a:spcPct val="120000"/>
              </a:lnSpc>
              <a:spcAft>
                <a:spcPts val="0"/>
              </a:spcAft>
            </a:pP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“点阵屏”类别指令；使用这个指令可以校准板载的电子罗盘。为了提高数据准确性，电子罗盘在使用前一般都需要校准，让电子罗盘的数值更加准确。</a:t>
            </a:r>
          </a:p>
        </p:txBody>
      </p:sp>
      <p:sp>
        <p:nvSpPr>
          <p:cNvPr id="4" name="矩形 3">
            <a:extLst>
              <a:ext uri="{FF2B5EF4-FFF2-40B4-BE49-F238E27FC236}">
                <a16:creationId xmlns:a16="http://schemas.microsoft.com/office/drawing/2014/main" id="{4DF5B65F-502C-4962-9A0D-0CB81B104B7F}"/>
              </a:ext>
            </a:extLst>
          </p:cNvPr>
          <p:cNvSpPr/>
          <p:nvPr/>
        </p:nvSpPr>
        <p:spPr>
          <a:xfrm>
            <a:off x="670693" y="1860082"/>
            <a:ext cx="2741456" cy="369332"/>
          </a:xfrm>
          <a:prstGeom prst="rect">
            <a:avLst/>
          </a:prstGeom>
        </p:spPr>
        <p:txBody>
          <a:bodyPr wrap="none">
            <a:spAutoFit/>
          </a:bodyPr>
          <a:lstStyle/>
          <a:p>
            <a:r>
              <a:rPr lang="zh-CN" altLang="en-US" b="1" dirty="0"/>
              <a:t>“校准板载指南针”指令</a:t>
            </a:r>
            <a:endParaRPr lang="zh-CN" altLang="en-US" sz="2400" dirty="0"/>
          </a:p>
        </p:txBody>
      </p:sp>
      <p:sp>
        <p:nvSpPr>
          <p:cNvPr id="11" name="标注: 弯曲线形 10">
            <a:extLst>
              <a:ext uri="{FF2B5EF4-FFF2-40B4-BE49-F238E27FC236}">
                <a16:creationId xmlns:a16="http://schemas.microsoft.com/office/drawing/2014/main" id="{C7A530DD-F321-4CC1-9231-3B40892F99A8}"/>
              </a:ext>
            </a:extLst>
          </p:cNvPr>
          <p:cNvSpPr/>
          <p:nvPr/>
        </p:nvSpPr>
        <p:spPr>
          <a:xfrm>
            <a:off x="6188068" y="4163042"/>
            <a:ext cx="4712538" cy="1541472"/>
          </a:xfrm>
          <a:prstGeom prst="borderCallout2">
            <a:avLst>
              <a:gd name="adj1" fmla="val 15262"/>
              <a:gd name="adj2" fmla="val -1957"/>
              <a:gd name="adj3" fmla="val 16037"/>
              <a:gd name="adj4" fmla="val -16667"/>
              <a:gd name="adj5" fmla="val 78033"/>
              <a:gd name="adj6" fmla="val -62357"/>
            </a:avLst>
          </a:prstGeom>
          <a:solidFill>
            <a:srgbClr val="FFFF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矩形 11">
            <a:extLst>
              <a:ext uri="{FF2B5EF4-FFF2-40B4-BE49-F238E27FC236}">
                <a16:creationId xmlns:a16="http://schemas.microsoft.com/office/drawing/2014/main" id="{A5B35B77-78D9-4ED5-9BA1-A750075A1F44}"/>
              </a:ext>
            </a:extLst>
          </p:cNvPr>
          <p:cNvSpPr/>
          <p:nvPr/>
        </p:nvSpPr>
        <p:spPr>
          <a:xfrm>
            <a:off x="6265959" y="4237293"/>
            <a:ext cx="4607293" cy="1393779"/>
          </a:xfrm>
          <a:prstGeom prst="rect">
            <a:avLst/>
          </a:prstGeom>
        </p:spPr>
        <p:txBody>
          <a:bodyPr wrap="square">
            <a:spAutoFit/>
          </a:bodyPr>
          <a:lstStyle/>
          <a:p>
            <a:pPr marL="67945">
              <a:lnSpc>
                <a:spcPct val="120000"/>
              </a:lnSpc>
              <a:spcAft>
                <a:spcPts val="0"/>
              </a:spcAft>
            </a:pP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“点阵屏”类别指令；使用这个指令可以读取板载电子罗盘的角度值。所读取数值的范围是（</a:t>
            </a:r>
            <a:r>
              <a:rPr lang="en-US" altLang="zh-CN"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0-360</a:t>
            </a: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），将</a:t>
            </a:r>
            <a:r>
              <a:rPr lang="en-US" altLang="zh-CN"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WU-Link</a:t>
            </a:r>
            <a:r>
              <a:rPr lang="zh-CN" altLang="en-US"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正面向上摆放，即可读取相应的角度值。</a:t>
            </a:r>
          </a:p>
        </p:txBody>
      </p:sp>
      <p:sp>
        <p:nvSpPr>
          <p:cNvPr id="13" name="矩形 12">
            <a:extLst>
              <a:ext uri="{FF2B5EF4-FFF2-40B4-BE49-F238E27FC236}">
                <a16:creationId xmlns:a16="http://schemas.microsoft.com/office/drawing/2014/main" id="{9C553471-A6E6-4E6B-9A8B-EF7A7B03BEC6}"/>
              </a:ext>
            </a:extLst>
          </p:cNvPr>
          <p:cNvSpPr/>
          <p:nvPr/>
        </p:nvSpPr>
        <p:spPr>
          <a:xfrm>
            <a:off x="711987" y="4811940"/>
            <a:ext cx="2973891" cy="369332"/>
          </a:xfrm>
          <a:prstGeom prst="rect">
            <a:avLst/>
          </a:prstGeom>
        </p:spPr>
        <p:txBody>
          <a:bodyPr wrap="none">
            <a:spAutoFit/>
          </a:bodyPr>
          <a:lstStyle/>
          <a:p>
            <a:r>
              <a:rPr lang="zh-CN" altLang="en-US" b="1" dirty="0"/>
              <a:t>“读板载指南针角度”指令</a:t>
            </a:r>
            <a:endParaRPr lang="zh-CN" altLang="en-US" sz="2400" dirty="0"/>
          </a:p>
        </p:txBody>
      </p:sp>
      <p:pic>
        <p:nvPicPr>
          <p:cNvPr id="14" name="图片 13">
            <a:extLst>
              <a:ext uri="{FF2B5EF4-FFF2-40B4-BE49-F238E27FC236}">
                <a16:creationId xmlns:a16="http://schemas.microsoft.com/office/drawing/2014/main" id="{B64C0A04-7735-4111-8D59-970186A5C5EA}"/>
              </a:ext>
            </a:extLst>
          </p:cNvPr>
          <p:cNvPicPr/>
          <p:nvPr/>
        </p:nvPicPr>
        <p:blipFill>
          <a:blip r:embed="rId2">
            <a:extLst>
              <a:ext uri="{28A0092B-C50C-407E-A947-70E740481C1C}">
                <a14:useLocalDpi xmlns:a14="http://schemas.microsoft.com/office/drawing/2010/main" val="0"/>
              </a:ext>
            </a:extLst>
          </a:blip>
          <a:stretch>
            <a:fillRect/>
          </a:stretch>
        </p:blipFill>
        <p:spPr>
          <a:xfrm>
            <a:off x="805025" y="2401913"/>
            <a:ext cx="2524308" cy="617608"/>
          </a:xfrm>
          <a:prstGeom prst="rect">
            <a:avLst/>
          </a:prstGeom>
        </p:spPr>
      </p:pic>
      <p:pic>
        <p:nvPicPr>
          <p:cNvPr id="19" name="图片 18">
            <a:extLst>
              <a:ext uri="{FF2B5EF4-FFF2-40B4-BE49-F238E27FC236}">
                <a16:creationId xmlns:a16="http://schemas.microsoft.com/office/drawing/2014/main" id="{8E63F318-81FA-4F79-A103-84FA93923FF6}"/>
              </a:ext>
            </a:extLst>
          </p:cNvPr>
          <p:cNvPicPr/>
          <p:nvPr/>
        </p:nvPicPr>
        <p:blipFill>
          <a:blip r:embed="rId3">
            <a:extLst>
              <a:ext uri="{28A0092B-C50C-407E-A947-70E740481C1C}">
                <a14:useLocalDpi xmlns:a14="http://schemas.microsoft.com/office/drawing/2010/main" val="0"/>
              </a:ext>
            </a:extLst>
          </a:blip>
          <a:stretch>
            <a:fillRect/>
          </a:stretch>
        </p:blipFill>
        <p:spPr>
          <a:xfrm>
            <a:off x="733667" y="5272778"/>
            <a:ext cx="2678482" cy="431736"/>
          </a:xfrm>
          <a:prstGeom prst="rect">
            <a:avLst/>
          </a:prstGeom>
        </p:spPr>
      </p:pic>
    </p:spTree>
    <p:extLst>
      <p:ext uri="{BB962C8B-B14F-4D97-AF65-F5344CB8AC3E}">
        <p14:creationId xmlns:p14="http://schemas.microsoft.com/office/powerpoint/2010/main" val="315526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P spid="11" grpId="0" animBg="1"/>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1082675" y="1349375"/>
            <a:ext cx="5982335" cy="598233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b="1">
              <a:latin typeface="Century Gothic" panose="020B0502020202020204" pitchFamily="34" charset="0"/>
            </a:endParaRPr>
          </a:p>
        </p:txBody>
      </p:sp>
      <p:sp>
        <p:nvSpPr>
          <p:cNvPr id="15" name="圆: 空心 6"/>
          <p:cNvSpPr/>
          <p:nvPr/>
        </p:nvSpPr>
        <p:spPr>
          <a:xfrm>
            <a:off x="6895465" y="709295"/>
            <a:ext cx="1443990" cy="1443990"/>
          </a:xfrm>
          <a:prstGeom prst="donut">
            <a:avLst/>
          </a:prstGeom>
          <a:solidFill>
            <a:schemeClr val="bg1">
              <a:lumMod val="8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9" name="圆: 空心 6"/>
          <p:cNvSpPr/>
          <p:nvPr/>
        </p:nvSpPr>
        <p:spPr>
          <a:xfrm>
            <a:off x="10522585" y="869950"/>
            <a:ext cx="479425" cy="479425"/>
          </a:xfrm>
          <a:prstGeom prst="donut">
            <a:avLst/>
          </a:prstGeom>
          <a:solidFill>
            <a:srgbClr val="FFC000">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 name="矩形 2"/>
          <p:cNvSpPr/>
          <p:nvPr/>
        </p:nvSpPr>
        <p:spPr>
          <a:xfrm>
            <a:off x="7509649" y="3159055"/>
            <a:ext cx="2448106" cy="769441"/>
          </a:xfrm>
          <a:prstGeom prst="rect">
            <a:avLst/>
          </a:prstGeom>
          <a:noFill/>
          <a:effectLst/>
        </p:spPr>
        <p:txBody>
          <a:bodyPr wrap="none">
            <a:spAutoFit/>
          </a:bodyPr>
          <a:lstStyle/>
          <a:p>
            <a:pPr algn="ctr"/>
            <a:r>
              <a:rPr lang="zh-CN" altLang="en-US" sz="4400" b="1" dirty="0">
                <a:solidFill>
                  <a:srgbClr val="131B0C"/>
                </a:solidFill>
                <a:effectLst/>
              </a:rPr>
              <a:t>作品制作</a:t>
            </a:r>
            <a:endParaRPr lang="zh-CN" altLang="en-US" sz="4400" b="1" dirty="0">
              <a:solidFill>
                <a:srgbClr val="F2B92E"/>
              </a:solidFill>
            </a:endParaRPr>
          </a:p>
        </p:txBody>
      </p:sp>
      <p:sp>
        <p:nvSpPr>
          <p:cNvPr id="4" name="矩形 3"/>
          <p:cNvSpPr/>
          <p:nvPr/>
        </p:nvSpPr>
        <p:spPr>
          <a:xfrm>
            <a:off x="7677068" y="2408323"/>
            <a:ext cx="1904945" cy="707886"/>
          </a:xfrm>
          <a:prstGeom prst="rect">
            <a:avLst/>
          </a:prstGeom>
        </p:spPr>
        <p:txBody>
          <a:bodyPr wrap="none">
            <a:spAutoFit/>
            <a:scene3d>
              <a:camera prst="orthographicFront"/>
              <a:lightRig rig="threePt" dir="t"/>
            </a:scene3d>
            <a:sp3d contourW="12700"/>
          </a:bodyPr>
          <a:lstStyle/>
          <a:p>
            <a:pPr algn="ctr"/>
            <a:r>
              <a:rPr lang="en-US" altLang="zh-CN" sz="4000" b="1">
                <a:solidFill>
                  <a:schemeClr val="tx1">
                    <a:lumMod val="75000"/>
                    <a:lumOff val="25000"/>
                  </a:schemeClr>
                </a:solidFill>
              </a:rPr>
              <a:t>PART 02</a:t>
            </a:r>
            <a:endParaRPr lang="en-US" altLang="zh-CN" sz="4000" b="1" dirty="0">
              <a:solidFill>
                <a:schemeClr val="tx1">
                  <a:lumMod val="75000"/>
                  <a:lumOff val="25000"/>
                </a:schemeClr>
              </a:solidFill>
            </a:endParaRPr>
          </a:p>
        </p:txBody>
      </p:sp>
      <p:sp>
        <p:nvSpPr>
          <p:cNvPr id="14" name="椭圆 13"/>
          <p:cNvSpPr/>
          <p:nvPr/>
        </p:nvSpPr>
        <p:spPr>
          <a:xfrm>
            <a:off x="591820" y="2039620"/>
            <a:ext cx="3696335" cy="369633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682750" y="2437130"/>
            <a:ext cx="2212975" cy="22129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Century Gothic" panose="020B0502020202020204" pitchFamily="34" charset="0"/>
              </a:rPr>
              <a:t>02</a:t>
            </a:r>
            <a:endParaRPr lang="zh-CN" altLang="en-US" sz="5400" b="1" dirty="0">
              <a:latin typeface="Century Gothic" panose="020B0502020202020204" pitchFamily="34" charset="0"/>
            </a:endParaRPr>
          </a:p>
        </p:txBody>
      </p:sp>
      <p:sp>
        <p:nvSpPr>
          <p:cNvPr id="16" name="圆: 空心 7"/>
          <p:cNvSpPr/>
          <p:nvPr/>
        </p:nvSpPr>
        <p:spPr>
          <a:xfrm>
            <a:off x="1972945" y="-501650"/>
            <a:ext cx="1736725" cy="173672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椭圆 16"/>
          <p:cNvSpPr/>
          <p:nvPr/>
        </p:nvSpPr>
        <p:spPr>
          <a:xfrm>
            <a:off x="8067836" y="6099969"/>
            <a:ext cx="2703670" cy="270367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500"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par>
                                <p:cTn id="17" presetID="53" presetClass="entr" presetSubtype="16" fill="hold" grpId="0" nodeType="withEffect">
                                  <p:stCondLst>
                                    <p:cond delay="0"/>
                                  </p:stCondLst>
                                  <p:childTnLst>
                                    <p:set>
                                      <p:cBhvr>
                                        <p:cTn id="18" dur="500"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par>
                                <p:cTn id="22" presetID="53" presetClass="entr" presetSubtype="16" fill="hold" grpId="0" nodeType="withEffect">
                                  <p:stCondLst>
                                    <p:cond delay="0"/>
                                  </p:stCondLst>
                                  <p:childTnLst>
                                    <p:set>
                                      <p:cBhvr>
                                        <p:cTn id="23" dur="500"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9" grpId="0" animBg="1"/>
      <p:bldP spid="3" grpId="0" bldLvl="0" animBg="1"/>
      <p:bldP spid="4" grpId="0"/>
      <p:bldP spid="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9C3D46FE-DDE6-4C4E-AD03-69E2804A946E}"/>
              </a:ext>
            </a:extLst>
          </p:cNvPr>
          <p:cNvGrpSpPr/>
          <p:nvPr/>
        </p:nvGrpSpPr>
        <p:grpSpPr>
          <a:xfrm>
            <a:off x="1263639" y="497209"/>
            <a:ext cx="2286479" cy="535920"/>
            <a:chOff x="5889208" y="2046684"/>
            <a:chExt cx="2286511" cy="535900"/>
          </a:xfrm>
        </p:grpSpPr>
        <p:sp>
          <p:nvSpPr>
            <p:cNvPr id="17" name="矩形 16">
              <a:extLst>
                <a:ext uri="{FF2B5EF4-FFF2-40B4-BE49-F238E27FC236}">
                  <a16:creationId xmlns:a16="http://schemas.microsoft.com/office/drawing/2014/main" id="{C66AA9A0-91D0-4621-9E57-FA49E79E05B7}"/>
                </a:ext>
              </a:extLst>
            </p:cNvPr>
            <p:cNvSpPr/>
            <p:nvPr/>
          </p:nvSpPr>
          <p:spPr>
            <a:xfrm>
              <a:off x="6548328" y="2046684"/>
              <a:ext cx="1627391" cy="523200"/>
            </a:xfrm>
            <a:prstGeom prst="rect">
              <a:avLst/>
            </a:prstGeom>
          </p:spPr>
          <p:txBody>
            <a:bodyPr wrap="none">
              <a:spAutoFit/>
              <a:scene3d>
                <a:camera prst="orthographicFront"/>
                <a:lightRig rig="threePt" dir="t"/>
              </a:scene3d>
              <a:sp3d contourW="12700"/>
            </a:bodyPr>
            <a:lstStyle/>
            <a:p>
              <a:pPr algn="ctr"/>
              <a:r>
                <a:rPr lang="zh-CN" altLang="en-US" sz="2800" b="1" dirty="0">
                  <a:solidFill>
                    <a:schemeClr val="tx1">
                      <a:lumMod val="75000"/>
                      <a:lumOff val="25000"/>
                    </a:schemeClr>
                  </a:solidFill>
                </a:rPr>
                <a:t>作品制作</a:t>
              </a:r>
            </a:p>
          </p:txBody>
        </p:sp>
        <p:sp>
          <p:nvSpPr>
            <p:cNvPr id="18" name="矩形 17">
              <a:extLst>
                <a:ext uri="{FF2B5EF4-FFF2-40B4-BE49-F238E27FC236}">
                  <a16:creationId xmlns:a16="http://schemas.microsoft.com/office/drawing/2014/main" id="{E88A83A1-2D61-44BF-B697-0931DCC1B9D5}"/>
                </a:ext>
              </a:extLst>
            </p:cNvPr>
            <p:cNvSpPr/>
            <p:nvPr/>
          </p:nvSpPr>
          <p:spPr>
            <a:xfrm>
              <a:off x="5889208" y="2059384"/>
              <a:ext cx="646340" cy="523200"/>
            </a:xfrm>
            <a:prstGeom prst="rect">
              <a:avLst/>
            </a:prstGeom>
          </p:spPr>
          <p:txBody>
            <a:bodyPr wrap="none">
              <a:spAutoFit/>
              <a:scene3d>
                <a:camera prst="orthographicFront"/>
                <a:lightRig rig="threePt" dir="t"/>
              </a:scene3d>
              <a:sp3d contourW="12700"/>
            </a:bodyPr>
            <a:lstStyle/>
            <a:p>
              <a:r>
                <a:rPr lang="en-US" altLang="zh-CN" sz="2800" b="1" dirty="0">
                  <a:solidFill>
                    <a:schemeClr val="tx1">
                      <a:lumMod val="75000"/>
                      <a:lumOff val="25000"/>
                    </a:schemeClr>
                  </a:solidFill>
                </a:rPr>
                <a:t>03.</a:t>
              </a:r>
            </a:p>
          </p:txBody>
        </p:sp>
      </p:grpSp>
      <p:sp>
        <p:nvSpPr>
          <p:cNvPr id="21" name="圆: 空心 7">
            <a:extLst>
              <a:ext uri="{FF2B5EF4-FFF2-40B4-BE49-F238E27FC236}">
                <a16:creationId xmlns:a16="http://schemas.microsoft.com/office/drawing/2014/main" id="{04CD142A-3586-4E4B-BA78-072274FBF261}"/>
              </a:ext>
            </a:extLst>
          </p:cNvPr>
          <p:cNvSpPr/>
          <p:nvPr/>
        </p:nvSpPr>
        <p:spPr>
          <a:xfrm>
            <a:off x="574675" y="447040"/>
            <a:ext cx="622935" cy="622935"/>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 name="矩形 1">
            <a:extLst>
              <a:ext uri="{FF2B5EF4-FFF2-40B4-BE49-F238E27FC236}">
                <a16:creationId xmlns:a16="http://schemas.microsoft.com/office/drawing/2014/main" id="{2148BE39-9D02-4BFF-9F96-E4D4EFE53A52}"/>
              </a:ext>
            </a:extLst>
          </p:cNvPr>
          <p:cNvSpPr/>
          <p:nvPr/>
        </p:nvSpPr>
        <p:spPr>
          <a:xfrm>
            <a:off x="662779" y="1633819"/>
            <a:ext cx="3262432" cy="400110"/>
          </a:xfrm>
          <a:prstGeom prst="rect">
            <a:avLst/>
          </a:prstGeom>
        </p:spPr>
        <p:txBody>
          <a:bodyPr wrap="none">
            <a:spAutoFit/>
          </a:bodyPr>
          <a:lstStyle/>
          <a:p>
            <a:r>
              <a:rPr lang="zh-CN" altLang="zh-CN" sz="2000" b="1"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第一步：</a:t>
            </a:r>
            <a:r>
              <a:rPr lang="zh-CN" altLang="en-US" sz="2000" b="1" dirty="0">
                <a:solidFill>
                  <a:srgbClr val="333333"/>
                </a:solidFill>
                <a:latin typeface="微软雅黑" panose="020B0503020204020204" pitchFamily="34" charset="-122"/>
                <a:ea typeface="微软雅黑" panose="020B0503020204020204" pitchFamily="34" charset="-122"/>
                <a:cs typeface="微软雅黑" panose="020B0503020204020204" pitchFamily="34" charset="-122"/>
              </a:rPr>
              <a:t>校准板载电子罗盘</a:t>
            </a:r>
            <a:endParaRPr lang="zh-CN" altLang="en-US" sz="2000" b="1" dirty="0">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a16="http://schemas.microsoft.com/office/drawing/2014/main" id="{7580BF3D-2478-43A5-841F-083747CA2AA8}"/>
              </a:ext>
            </a:extLst>
          </p:cNvPr>
          <p:cNvSpPr/>
          <p:nvPr/>
        </p:nvSpPr>
        <p:spPr>
          <a:xfrm>
            <a:off x="1105331" y="2274607"/>
            <a:ext cx="9422852" cy="646331"/>
          </a:xfrm>
          <a:prstGeom prst="rect">
            <a:avLst/>
          </a:prstGeom>
        </p:spPr>
        <p:txBody>
          <a:bodyPr wrap="square">
            <a:spAutoFit/>
          </a:bodyPr>
          <a:lstStyle/>
          <a:p>
            <a:r>
              <a:rPr lang="zh-CN" altLang="en-US" dirty="0">
                <a:solidFill>
                  <a:srgbClr val="333333"/>
                </a:solidFill>
                <a:latin typeface="微软雅黑" panose="020B0503020204020204" pitchFamily="34" charset="-122"/>
                <a:ea typeface="微软雅黑" panose="020B0503020204020204" pitchFamily="34" charset="-122"/>
              </a:rPr>
              <a:t>       电子罗盘使用之间必须先进行校准。由于校准程序只需要在程序一开始的时候运行一次，因此可以将“校准板载指  南针”指令作为“初始化”指令。</a:t>
            </a:r>
          </a:p>
        </p:txBody>
      </p:sp>
      <p:sp>
        <p:nvSpPr>
          <p:cNvPr id="4" name="矩形 3">
            <a:extLst>
              <a:ext uri="{FF2B5EF4-FFF2-40B4-BE49-F238E27FC236}">
                <a16:creationId xmlns:a16="http://schemas.microsoft.com/office/drawing/2014/main" id="{C4F49034-50CA-4915-8B9E-607CDDC1A3FD}"/>
              </a:ext>
            </a:extLst>
          </p:cNvPr>
          <p:cNvSpPr/>
          <p:nvPr/>
        </p:nvSpPr>
        <p:spPr>
          <a:xfrm>
            <a:off x="6378430" y="4091298"/>
            <a:ext cx="3940029" cy="954107"/>
          </a:xfrm>
          <a:prstGeom prst="rect">
            <a:avLst/>
          </a:prstGeom>
        </p:spPr>
        <p:txBody>
          <a:bodyPr wrap="square">
            <a:spAutoFit/>
          </a:bodyPr>
          <a:lstStyle/>
          <a:p>
            <a:r>
              <a:rPr lang="zh-CN" altLang="en-US" sz="1400" dirty="0">
                <a:solidFill>
                  <a:srgbClr val="333333"/>
                </a:solidFill>
                <a:latin typeface="微软雅黑" panose="020B0503020204020204" pitchFamily="34" charset="-122"/>
                <a:ea typeface="微软雅黑" panose="020B0503020204020204" pitchFamily="34" charset="-122"/>
              </a:rPr>
              <a:t>      程序运行以后，点阵屏会显示“</a:t>
            </a:r>
            <a:r>
              <a:rPr lang="en-US" altLang="zh-CN" sz="1400" dirty="0">
                <a:solidFill>
                  <a:srgbClr val="333333"/>
                </a:solidFill>
                <a:latin typeface="微软雅黑" panose="020B0503020204020204" pitchFamily="34" charset="-122"/>
                <a:ea typeface="微软雅黑" panose="020B0503020204020204" pitchFamily="34" charset="-122"/>
              </a:rPr>
              <a:t>GO!”</a:t>
            </a:r>
            <a:r>
              <a:rPr lang="zh-CN" altLang="en-US" sz="1400" dirty="0">
                <a:solidFill>
                  <a:srgbClr val="333333"/>
                </a:solidFill>
                <a:latin typeface="微软雅黑" panose="020B0503020204020204" pitchFamily="34" charset="-122"/>
                <a:ea typeface="微软雅黑" panose="020B0503020204020204" pitchFamily="34" charset="-122"/>
              </a:rPr>
              <a:t>提示文本，这时让</a:t>
            </a:r>
            <a:r>
              <a:rPr lang="en-US" altLang="zh-CN" sz="1400" dirty="0">
                <a:solidFill>
                  <a:srgbClr val="333333"/>
                </a:solidFill>
                <a:latin typeface="微软雅黑" panose="020B0503020204020204" pitchFamily="34" charset="-122"/>
                <a:ea typeface="微软雅黑" panose="020B0503020204020204" pitchFamily="34" charset="-122"/>
              </a:rPr>
              <a:t>WU-Link</a:t>
            </a:r>
            <a:r>
              <a:rPr lang="zh-CN" altLang="en-US" sz="1400" dirty="0">
                <a:solidFill>
                  <a:srgbClr val="333333"/>
                </a:solidFill>
                <a:latin typeface="微软雅黑" panose="020B0503020204020204" pitchFamily="34" charset="-122"/>
                <a:ea typeface="微软雅黑" panose="020B0503020204020204" pitchFamily="34" charset="-122"/>
              </a:rPr>
              <a:t>在桌面沿着一个方向旋转直到点阵屏显示“</a:t>
            </a:r>
            <a:r>
              <a:rPr lang="en-US" altLang="zh-CN" sz="1400" dirty="0">
                <a:solidFill>
                  <a:srgbClr val="333333"/>
                </a:solidFill>
                <a:latin typeface="微软雅黑" panose="020B0503020204020204" pitchFamily="34" charset="-122"/>
                <a:ea typeface="微软雅黑" panose="020B0503020204020204" pitchFamily="34" charset="-122"/>
              </a:rPr>
              <a:t>YES!”</a:t>
            </a:r>
            <a:r>
              <a:rPr lang="zh-CN" altLang="en-US" sz="1400" dirty="0">
                <a:solidFill>
                  <a:srgbClr val="333333"/>
                </a:solidFill>
                <a:latin typeface="微软雅黑" panose="020B0503020204020204" pitchFamily="34" charset="-122"/>
                <a:ea typeface="微软雅黑" panose="020B0503020204020204" pitchFamily="34" charset="-122"/>
              </a:rPr>
              <a:t>时，表明电子罗盘校准完成。</a:t>
            </a:r>
          </a:p>
        </p:txBody>
      </p:sp>
      <p:pic>
        <p:nvPicPr>
          <p:cNvPr id="5" name="图片 4">
            <a:extLst>
              <a:ext uri="{FF2B5EF4-FFF2-40B4-BE49-F238E27FC236}">
                <a16:creationId xmlns:a16="http://schemas.microsoft.com/office/drawing/2014/main" id="{887FF541-EBFE-4E4F-B86F-0B5443E78E19}"/>
              </a:ext>
            </a:extLst>
          </p:cNvPr>
          <p:cNvPicPr>
            <a:picLocks noChangeAspect="1"/>
          </p:cNvPicPr>
          <p:nvPr/>
        </p:nvPicPr>
        <p:blipFill>
          <a:blip r:embed="rId2"/>
          <a:stretch>
            <a:fillRect/>
          </a:stretch>
        </p:blipFill>
        <p:spPr>
          <a:xfrm>
            <a:off x="2049229" y="3229412"/>
            <a:ext cx="2657475" cy="2362200"/>
          </a:xfrm>
          <a:prstGeom prst="rect">
            <a:avLst/>
          </a:prstGeom>
        </p:spPr>
      </p:pic>
    </p:spTree>
    <p:extLst>
      <p:ext uri="{BB962C8B-B14F-4D97-AF65-F5344CB8AC3E}">
        <p14:creationId xmlns:p14="http://schemas.microsoft.com/office/powerpoint/2010/main" val="105415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TotalTime>
  <Words>629</Words>
  <Application>Microsoft Office PowerPoint</Application>
  <PresentationFormat>宽屏</PresentationFormat>
  <Paragraphs>75</Paragraphs>
  <Slides>16</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等线</vt:lpstr>
      <vt:lpstr>宋体</vt:lpstr>
      <vt:lpstr>微软雅黑</vt:lpstr>
      <vt:lpstr>幼圆</vt:lpstr>
      <vt:lpstr>Arial</vt:lpstr>
      <vt:lpstr>Calibri</vt:lpstr>
      <vt:lpstr>Calibri Light</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赵骞</dc:creator>
  <cp:lastModifiedBy>thinPad</cp:lastModifiedBy>
  <cp:revision>196</cp:revision>
  <dcterms:created xsi:type="dcterms:W3CDTF">2015-05-05T08:02:00Z</dcterms:created>
  <dcterms:modified xsi:type="dcterms:W3CDTF">2019-04-12T10:06:51Z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