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13" r:id="rId2"/>
    <p:sldId id="263" r:id="rId3"/>
    <p:sldId id="328" r:id="rId4"/>
    <p:sldId id="345" r:id="rId5"/>
    <p:sldId id="344" r:id="rId6"/>
    <p:sldId id="324" r:id="rId7"/>
    <p:sldId id="329" r:id="rId8"/>
    <p:sldId id="326" r:id="rId9"/>
    <p:sldId id="340" r:id="rId10"/>
    <p:sldId id="325" r:id="rId11"/>
    <p:sldId id="341" r:id="rId12"/>
    <p:sldId id="327" r:id="rId13"/>
    <p:sldId id="259" r:id="rId14"/>
    <p:sldId id="271" r:id="rId15"/>
    <p:sldId id="331" r:id="rId16"/>
    <p:sldId id="342" r:id="rId17"/>
    <p:sldId id="343" r:id="rId18"/>
    <p:sldId id="33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C8833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77FD0-605B-4D40-8A05-741F2B0B88A0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88B2-73D7-4635-A100-1413BF890A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3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32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6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107C08-3D4D-451F-AC90-00F370C928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891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107C08-3D4D-451F-AC90-00F370C928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04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C7B0-EBAC-4569-9993-246641655C4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107C08-3D4D-451F-AC90-00F370C928E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67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07C08-3D4D-451F-AC90-00F370C928EC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3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8316913" y="2133600"/>
            <a:ext cx="2819400" cy="2819400"/>
          </a:xfrm>
          <a:custGeom>
            <a:avLst/>
            <a:gdLst>
              <a:gd name="connsiteX0" fmla="*/ 1409700 w 2819400"/>
              <a:gd name="connsiteY0" fmla="*/ 0 h 2819400"/>
              <a:gd name="connsiteX1" fmla="*/ 2819400 w 2819400"/>
              <a:gd name="connsiteY1" fmla="*/ 1409700 h 2819400"/>
              <a:gd name="connsiteX2" fmla="*/ 1409700 w 2819400"/>
              <a:gd name="connsiteY2" fmla="*/ 2819400 h 2819400"/>
              <a:gd name="connsiteX3" fmla="*/ 0 w 2819400"/>
              <a:gd name="connsiteY3" fmla="*/ 1409700 h 2819400"/>
              <a:gd name="connsiteX4" fmla="*/ 1409700 w 2819400"/>
              <a:gd name="connsiteY4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9400" h="2819400">
                <a:moveTo>
                  <a:pt x="1409700" y="0"/>
                </a:moveTo>
                <a:cubicBezTo>
                  <a:pt x="2188256" y="0"/>
                  <a:pt x="2819400" y="631144"/>
                  <a:pt x="2819400" y="1409700"/>
                </a:cubicBezTo>
                <a:cubicBezTo>
                  <a:pt x="2819400" y="2188256"/>
                  <a:pt x="2188256" y="2819400"/>
                  <a:pt x="1409700" y="2819400"/>
                </a:cubicBezTo>
                <a:cubicBezTo>
                  <a:pt x="631144" y="2819400"/>
                  <a:pt x="0" y="2188256"/>
                  <a:pt x="0" y="1409700"/>
                </a:cubicBezTo>
                <a:cubicBezTo>
                  <a:pt x="0" y="631144"/>
                  <a:pt x="631144" y="0"/>
                  <a:pt x="14097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482397"/>
      </p:ext>
    </p:extLst>
  </p:cSld>
  <p:clrMapOvr>
    <a:masterClrMapping/>
  </p:clrMapOvr>
  <p:transition spd="slow" advTm="3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-1568450" y="-2621280"/>
            <a:ext cx="2956560" cy="295656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317500" dist="1524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18901484-19EC-4F92-A93B-CA9723FBCBFC}"/>
              </a:ext>
            </a:extLst>
          </p:cNvPr>
          <p:cNvGrpSpPr/>
          <p:nvPr/>
        </p:nvGrpSpPr>
        <p:grpSpPr>
          <a:xfrm>
            <a:off x="-1183005" y="-1325244"/>
            <a:ext cx="7867650" cy="7867650"/>
            <a:chOff x="-1183005" y="-959485"/>
            <a:chExt cx="7867650" cy="786765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183005" y="-959485"/>
              <a:ext cx="7867650" cy="7867650"/>
            </a:xfrm>
            <a:prstGeom prst="rect">
              <a:avLst/>
            </a:prstGeom>
          </p:spPr>
        </p:pic>
        <p:sp>
          <p:nvSpPr>
            <p:cNvPr id="11" name="椭圆 10"/>
            <p:cNvSpPr/>
            <p:nvPr/>
          </p:nvSpPr>
          <p:spPr>
            <a:xfrm>
              <a:off x="1021080" y="-183515"/>
              <a:ext cx="4557395" cy="455739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190500" dist="762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" name="椭圆 11"/>
            <p:cNvSpPr/>
            <p:nvPr/>
          </p:nvSpPr>
          <p:spPr>
            <a:xfrm>
              <a:off x="822960" y="-41275"/>
              <a:ext cx="4415155" cy="4415155"/>
            </a:xfrm>
            <a:prstGeom prst="ellipse">
              <a:avLst/>
            </a:prstGeom>
            <a:noFill/>
            <a:ln w="22225" cmpd="sng">
              <a:solidFill>
                <a:schemeClr val="bg1"/>
              </a:solidFill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n w="31750">
                  <a:solidFill>
                    <a:schemeClr val="bg1"/>
                  </a:solidFill>
                </a:ln>
              </a:endParaRPr>
            </a:p>
          </p:txBody>
        </p:sp>
        <p:pic>
          <p:nvPicPr>
            <p:cNvPr id="15" name="图片 14" descr="好好搭搭logo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2960" y="1332230"/>
              <a:ext cx="4472305" cy="1668145"/>
            </a:xfrm>
            <a:prstGeom prst="rect">
              <a:avLst/>
            </a:prstGeom>
          </p:spPr>
        </p:pic>
      </p:grpSp>
      <p:sp>
        <p:nvSpPr>
          <p:cNvPr id="32" name="椭圆 31"/>
          <p:cNvSpPr/>
          <p:nvPr/>
        </p:nvSpPr>
        <p:spPr>
          <a:xfrm>
            <a:off x="7627620" y="-1689100"/>
            <a:ext cx="3021330" cy="302133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圆: 空心 30"/>
          <p:cNvSpPr/>
          <p:nvPr/>
        </p:nvSpPr>
        <p:spPr>
          <a:xfrm>
            <a:off x="6203315" y="5173345"/>
            <a:ext cx="1356995" cy="135699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圆: 空心 15"/>
          <p:cNvSpPr/>
          <p:nvPr/>
        </p:nvSpPr>
        <p:spPr>
          <a:xfrm>
            <a:off x="11065258" y="6034500"/>
            <a:ext cx="667827" cy="667827"/>
          </a:xfrm>
          <a:prstGeom prst="donut">
            <a:avLst/>
          </a:prstGeom>
          <a:solidFill>
            <a:srgbClr val="FFC0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圆: 空心 15"/>
          <p:cNvSpPr/>
          <p:nvPr/>
        </p:nvSpPr>
        <p:spPr>
          <a:xfrm>
            <a:off x="822960" y="5509895"/>
            <a:ext cx="1020445" cy="1020445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圆: 空心 15"/>
          <p:cNvSpPr/>
          <p:nvPr/>
        </p:nvSpPr>
        <p:spPr>
          <a:xfrm>
            <a:off x="870585" y="4045585"/>
            <a:ext cx="339090" cy="339090"/>
          </a:xfrm>
          <a:prstGeom prst="donu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44299F56-D970-44FE-B1E2-A6C6391E4221}"/>
              </a:ext>
            </a:extLst>
          </p:cNvPr>
          <p:cNvGrpSpPr/>
          <p:nvPr/>
        </p:nvGrpSpPr>
        <p:grpSpPr>
          <a:xfrm>
            <a:off x="953502" y="2943983"/>
            <a:ext cx="11814766" cy="2186286"/>
            <a:chOff x="1040130" y="3925753"/>
            <a:chExt cx="11814766" cy="2186286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F2EE567-3B06-46C3-8850-37DFCD9193E9}"/>
                </a:ext>
              </a:extLst>
            </p:cNvPr>
            <p:cNvSpPr/>
            <p:nvPr/>
          </p:nvSpPr>
          <p:spPr>
            <a:xfrm>
              <a:off x="1040130" y="3925753"/>
              <a:ext cx="11083836" cy="2186286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20565" y="4004846"/>
              <a:ext cx="1123433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just"/>
              <a:r>
                <a:rPr lang="zh-CN" altLang="en-US" sz="6000" b="1" dirty="0">
                  <a:latin typeface="+mj-ea"/>
                  <a:ea typeface="+mj-ea"/>
                </a:rPr>
                <a:t>基于物联网的</a:t>
              </a:r>
              <a:r>
                <a:rPr lang="en-US" altLang="zh-CN" sz="6000" b="1" dirty="0">
                  <a:latin typeface="+mj-ea"/>
                  <a:ea typeface="+mj-ea"/>
                </a:rPr>
                <a:t>WU-Link</a:t>
              </a:r>
              <a:r>
                <a:rPr lang="zh-CN" altLang="en-US" sz="6000" b="1" dirty="0">
                  <a:latin typeface="+mj-ea"/>
                  <a:ea typeface="+mj-ea"/>
                </a:rPr>
                <a:t>造物入门</a:t>
              </a:r>
              <a:endParaRPr lang="en-US" altLang="zh-CN" sz="6000" b="1" dirty="0">
                <a:latin typeface="+mj-ea"/>
                <a:ea typeface="+mj-ea"/>
              </a:endParaRPr>
            </a:p>
            <a:p>
              <a:pPr lvl="0" algn="just"/>
              <a:r>
                <a:rPr lang="zh-CN" altLang="en-US" sz="4800" b="1" dirty="0">
                  <a:latin typeface="+mj-ea"/>
                  <a:ea typeface="+mj-ea"/>
                </a:rPr>
                <a:t>                  </a:t>
              </a:r>
              <a:r>
                <a:rPr lang="zh-CN" altLang="en-US" sz="4400" b="1" dirty="0">
                  <a:latin typeface="+mj-ea"/>
                  <a:ea typeface="+mj-ea"/>
                </a:rPr>
                <a:t>送给妈妈的计时器</a:t>
              </a:r>
              <a:endParaRPr lang="zh-CN" altLang="en-US" sz="4800" b="1" dirty="0">
                <a:latin typeface="+mj-ea"/>
                <a:ea typeface="+mj-ea"/>
              </a:endParaRPr>
            </a:p>
          </p:txBody>
        </p: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55A7BEE-675B-4887-9147-04CCBF170329}"/>
              </a:ext>
            </a:extLst>
          </p:cNvPr>
          <p:cNvCxnSpPr/>
          <p:nvPr/>
        </p:nvCxnSpPr>
        <p:spPr>
          <a:xfrm>
            <a:off x="5766939" y="4420196"/>
            <a:ext cx="13090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937696" y="856985"/>
            <a:ext cx="5025005" cy="2584956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72708"/>
              <a:gd name="adj6" fmla="val -57330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1" y="509911"/>
            <a:ext cx="1719733" cy="523220"/>
            <a:chOff x="5889208" y="2059384"/>
            <a:chExt cx="1719756" cy="5232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5981574" y="2059384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认识按键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184733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937696" y="934032"/>
            <a:ext cx="5025005" cy="2390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 marR="135255">
              <a:lnSpc>
                <a:spcPct val="120000"/>
              </a:lnSpc>
              <a:spcBef>
                <a:spcPts val="765"/>
              </a:spcBef>
              <a:spcAft>
                <a:spcPts val="0"/>
              </a:spcAft>
            </a:pP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面板中央左右两边各有一个按键，其中左边这个按键编号是“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，右边编号为“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B”.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按键其实就是一种开关，它有“按下”和“弹起”两种状态：一般默认是“弹起”；当用手指按住按键帽往下按、并且保持不动的时候，就处于“按下”状态；松开手指，按键又会重新处于“弹起”状态。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9" name="image30.png">
            <a:extLst>
              <a:ext uri="{FF2B5EF4-FFF2-40B4-BE49-F238E27FC236}">
                <a16:creationId xmlns:a16="http://schemas.microsoft.com/office/drawing/2014/main" id="{FCDE0C13-F8F5-4513-90AB-F225192F3A8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7113" y="1877261"/>
            <a:ext cx="3810000" cy="2124075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7EDAE223-C218-464D-9796-3CE2F1CA570B}"/>
              </a:ext>
            </a:extLst>
          </p:cNvPr>
          <p:cNvSpPr/>
          <p:nvPr/>
        </p:nvSpPr>
        <p:spPr>
          <a:xfrm>
            <a:off x="1548924" y="1446374"/>
            <a:ext cx="1877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“按键”模块</a:t>
            </a:r>
          </a:p>
        </p:txBody>
      </p:sp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311D87FD-DD6F-43B2-8C0C-05444D9AB43C}"/>
              </a:ext>
            </a:extLst>
          </p:cNvPr>
          <p:cNvSpPr/>
          <p:nvPr/>
        </p:nvSpPr>
        <p:spPr>
          <a:xfrm>
            <a:off x="6988685" y="4410168"/>
            <a:ext cx="4768086" cy="1604969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77847"/>
              <a:gd name="adj6" fmla="val -56497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7A2A94-4A2E-4E50-9C34-ADB0F2E5E3EB}"/>
              </a:ext>
            </a:extLst>
          </p:cNvPr>
          <p:cNvSpPr/>
          <p:nvPr/>
        </p:nvSpPr>
        <p:spPr>
          <a:xfrm>
            <a:off x="6988684" y="4458741"/>
            <a:ext cx="4768085" cy="139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属于“板载”类别指令；使用这个指令可以读取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板载按键的值。指令默认是读取按键“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的值；可以单击打开下拉列表参数，从中选择读按键“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还是“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B”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的值。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8688ED2-1874-4F49-AF41-9B084A6562AB}"/>
              </a:ext>
            </a:extLst>
          </p:cNvPr>
          <p:cNvSpPr/>
          <p:nvPr/>
        </p:nvSpPr>
        <p:spPr>
          <a:xfrm>
            <a:off x="1786261" y="4893249"/>
            <a:ext cx="2509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“读板载按键值”指令</a:t>
            </a:r>
            <a:endParaRPr lang="zh-CN" altLang="en-US" sz="2400" dirty="0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B861B3D7-E25E-41C2-91B3-67AE1A7E973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746" y="5411626"/>
            <a:ext cx="2309285" cy="4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9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11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726130" y="2218780"/>
            <a:ext cx="8739739" cy="559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 lvl="0">
              <a:lnSpc>
                <a:spcPct val="150000"/>
              </a:lnSpc>
              <a:spcBef>
                <a:spcPts val="62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在点阵屏上显示按键的值</a:t>
            </a:r>
            <a:endParaRPr lang="en-US" altLang="zh-CN" sz="2400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  <a:cs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E2398F9-B909-4349-9F89-4A32DE1BCA9B}"/>
              </a:ext>
            </a:extLst>
          </p:cNvPr>
          <p:cNvSpPr/>
          <p:nvPr/>
        </p:nvSpPr>
        <p:spPr>
          <a:xfrm>
            <a:off x="1726130" y="3074532"/>
            <a:ext cx="8500050" cy="1137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 lvl="0">
              <a:lnSpc>
                <a:spcPct val="150000"/>
              </a:lnSpc>
              <a:spcBef>
                <a:spcPts val="620"/>
              </a:spcBef>
            </a:pPr>
            <a:r>
              <a:rPr lang="zh-CN" altLang="en-US" sz="2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记录当按键 “弹起”状态时，该指令返回的值是什么？当按键被“按下”时，指令返回值是什么？</a:t>
            </a:r>
            <a:r>
              <a:rPr lang="en-US" altLang="zh-CN" sz="2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 </a:t>
            </a:r>
            <a:endParaRPr lang="zh-CN" altLang="zh-CN" sz="2400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1463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注: 弯曲线形 23">
            <a:extLst>
              <a:ext uri="{FF2B5EF4-FFF2-40B4-BE49-F238E27FC236}">
                <a16:creationId xmlns:a16="http://schemas.microsoft.com/office/drawing/2014/main" id="{191EB49E-20CC-4A5E-8E9A-AD353FF1D590}"/>
              </a:ext>
            </a:extLst>
          </p:cNvPr>
          <p:cNvSpPr/>
          <p:nvPr/>
        </p:nvSpPr>
        <p:spPr>
          <a:xfrm>
            <a:off x="6408288" y="1397904"/>
            <a:ext cx="5454528" cy="1564752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95645"/>
              <a:gd name="adj6" fmla="val -47519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408288" y="3617074"/>
            <a:ext cx="5454527" cy="2179719"/>
          </a:xfrm>
          <a:prstGeom prst="borderCallout2">
            <a:avLst>
              <a:gd name="adj1" fmla="val 15262"/>
              <a:gd name="adj2" fmla="val -1957"/>
              <a:gd name="adj3" fmla="val 16037"/>
              <a:gd name="adj4" fmla="val -16667"/>
              <a:gd name="adj5" fmla="val 54129"/>
              <a:gd name="adj6" fmla="val -47731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66AA9A0-91D0-4621-9E57-FA49E79E05B7}"/>
              </a:ext>
            </a:extLst>
          </p:cNvPr>
          <p:cNvSpPr/>
          <p:nvPr/>
        </p:nvSpPr>
        <p:spPr>
          <a:xfrm>
            <a:off x="1377476" y="496897"/>
            <a:ext cx="162736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认识变量</a:t>
            </a:r>
          </a:p>
        </p:txBody>
      </p: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408288" y="3666969"/>
            <a:ext cx="5395020" cy="2058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属于“变量”类别指令；用于声明指定变量的类型并对这个变量赋值。</a:t>
            </a:r>
            <a:endParaRPr lang="en-US" altLang="zh-CN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第一个参数是选择需要声明的变量名称。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第二个参数是所要声明的变量类型，其中最常用的是整数、小数、字符串。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第三个参数是具体的赋值，需要组合其它指令。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DF5B65F-502C-4962-9A0D-0CB81B104B7F}"/>
              </a:ext>
            </a:extLst>
          </p:cNvPr>
          <p:cNvSpPr/>
          <p:nvPr/>
        </p:nvSpPr>
        <p:spPr>
          <a:xfrm>
            <a:off x="646836" y="1675282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新建变量</a:t>
            </a:r>
            <a:endParaRPr lang="zh-CN" altLang="en-US" sz="2400" dirty="0"/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15729C64-EDC8-4468-B034-FD1E3BD951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42" y="4884268"/>
            <a:ext cx="2368550" cy="2984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DD3766F-2557-4AB1-BC1D-80C774F48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36" y="2261801"/>
            <a:ext cx="3146308" cy="1159555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B7C26EEE-845E-4B14-A12B-FC1090B881F7}"/>
              </a:ext>
            </a:extLst>
          </p:cNvPr>
          <p:cNvSpPr/>
          <p:nvPr/>
        </p:nvSpPr>
        <p:spPr>
          <a:xfrm>
            <a:off x="574675" y="4326925"/>
            <a:ext cx="3206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/>
              <a:t>“声明变量类型并赋值”指令</a:t>
            </a:r>
            <a:endParaRPr lang="zh-CN" altLang="en-US" sz="2400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1E924DF-B0B3-4BE4-99A3-51B5DC23AC30}"/>
              </a:ext>
            </a:extLst>
          </p:cNvPr>
          <p:cNvSpPr/>
          <p:nvPr/>
        </p:nvSpPr>
        <p:spPr>
          <a:xfrm>
            <a:off x="6390001" y="1379171"/>
            <a:ext cx="5395020" cy="139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要在点阵屏上显示这个不断变化的数，需要新建变量。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WU‐Link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程序中的变量名与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一样，除了可以使用字母和数字作为变量名以外，还可以使用中文作为变量名；变量名最好有一定的意义。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526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 animBg="1"/>
      <p:bldP spid="2" grpId="0"/>
      <p:bldP spid="4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03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03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2D75F5E-19FB-4496-B331-6F39EE9AF29F}"/>
              </a:ext>
            </a:extLst>
          </p:cNvPr>
          <p:cNvGrpSpPr/>
          <p:nvPr/>
        </p:nvGrpSpPr>
        <p:grpSpPr>
          <a:xfrm>
            <a:off x="5970966" y="3339951"/>
            <a:ext cx="4915128" cy="769441"/>
            <a:chOff x="5970966" y="3339951"/>
            <a:chExt cx="4915128" cy="769441"/>
          </a:xfrm>
        </p:grpSpPr>
        <p:sp>
          <p:nvSpPr>
            <p:cNvPr id="3" name="矩形 2"/>
            <p:cNvSpPr/>
            <p:nvPr/>
          </p:nvSpPr>
          <p:spPr>
            <a:xfrm>
              <a:off x="5970966" y="3339951"/>
              <a:ext cx="4915128" cy="769441"/>
            </a:xfrm>
            <a:prstGeom prst="rect">
              <a:avLst/>
            </a:prstGeom>
            <a:noFill/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400" b="1" dirty="0">
                  <a:solidFill>
                    <a:srgbClr val="131B0C"/>
                  </a:solidFill>
                  <a:effectLst/>
                </a:rPr>
                <a:t>作品制作</a:t>
              </a:r>
              <a:r>
                <a:rPr lang="en-US" altLang="zh-CN" sz="4400" b="1" dirty="0">
                  <a:solidFill>
                    <a:srgbClr val="131B0C"/>
                  </a:solidFill>
                </a:rPr>
                <a:t>      </a:t>
              </a:r>
              <a:r>
                <a:rPr lang="zh-CN" altLang="en-US" sz="4400" b="1" dirty="0">
                  <a:solidFill>
                    <a:srgbClr val="131B0C"/>
                  </a:solidFill>
                  <a:effectLst/>
                </a:rPr>
                <a:t>计时器</a:t>
              </a:r>
              <a:endParaRPr lang="zh-CN" altLang="en-US" sz="4400" b="1" dirty="0">
                <a:solidFill>
                  <a:srgbClr val="F2B92E"/>
                </a:solidFill>
              </a:endParaRPr>
            </a:p>
          </p:txBody>
        </p: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2599DC06-8302-43CC-945D-AA2D7B7B36F6}"/>
                </a:ext>
              </a:extLst>
            </p:cNvPr>
            <p:cNvCxnSpPr>
              <a:cxnSpLocks/>
            </p:cNvCxnSpPr>
            <p:nvPr/>
          </p:nvCxnSpPr>
          <p:spPr>
            <a:xfrm>
              <a:off x="8376031" y="3741792"/>
              <a:ext cx="63080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4" grpId="0"/>
      <p:bldP spid="6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059558" y="2236436"/>
            <a:ext cx="10639634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使用所学习的指令，制作一个从“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1”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开始计时到“</a:t>
            </a:r>
            <a:r>
              <a:rPr lang="en-US" altLang="zh-CN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10”</a:t>
            </a:r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结束的计时器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F4ED0BD-64C5-4222-B010-E41F5F523E1B}"/>
              </a:ext>
            </a:extLst>
          </p:cNvPr>
          <p:cNvSpPr txBox="1"/>
          <p:nvPr/>
        </p:nvSpPr>
        <p:spPr>
          <a:xfrm>
            <a:off x="1059558" y="3796146"/>
            <a:ext cx="10315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提示</a:t>
            </a:r>
            <a:r>
              <a:rPr lang="zh-CN" altLang="en-US" sz="1400" dirty="0"/>
              <a:t>：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计时器的数值会自动变化，从一个初始值开始依次递增或者依次递减。所以需要用到</a:t>
            </a:r>
            <a:r>
              <a:rPr lang="zh-CN" altLang="en-US" sz="2800" dirty="0">
                <a:latin typeface="幼圆" panose="02010509060101010101" pitchFamily="49" charset="-122"/>
                <a:ea typeface="幼圆" panose="02010509060101010101" pitchFamily="49" charset="-122"/>
              </a:rPr>
              <a:t>变量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！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1D5F0A3-4A97-408C-9FC0-5C1B6C9E3B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813" y="1879857"/>
            <a:ext cx="3228975" cy="66548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8A059F90-D3BC-4521-BEFE-0D150E5EDA7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813" y="2900675"/>
            <a:ext cx="3988435" cy="256667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F3747D84-F26E-4102-BA6A-0E88E1B612AB}"/>
              </a:ext>
            </a:extLst>
          </p:cNvPr>
          <p:cNvSpPr txBox="1"/>
          <p:nvPr/>
        </p:nvSpPr>
        <p:spPr>
          <a:xfrm>
            <a:off x="6389615" y="49720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幼圆" panose="02010509060101010101" pitchFamily="49" charset="-122"/>
                <a:ea typeface="幼圆" panose="02010509060101010101" pitchFamily="49" charset="-122"/>
              </a:rPr>
              <a:t>代码讲解</a:t>
            </a: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B58BBBDE-ECD8-4CB9-86D6-0A2AA5CE6CBF}"/>
              </a:ext>
            </a:extLst>
          </p:cNvPr>
          <p:cNvCxnSpPr/>
          <p:nvPr/>
        </p:nvCxnSpPr>
        <p:spPr>
          <a:xfrm>
            <a:off x="5802248" y="2212597"/>
            <a:ext cx="587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DC6E5BAA-28B0-47FE-A596-6FC1855BFC5D}"/>
              </a:ext>
            </a:extLst>
          </p:cNvPr>
          <p:cNvSpPr txBox="1"/>
          <p:nvPr/>
        </p:nvSpPr>
        <p:spPr>
          <a:xfrm>
            <a:off x="6518246" y="2027931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声明变量需要在初始化中进行，只执行一次！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32CF2884-69C1-4B5A-83AF-B5216F2DF5E1}"/>
              </a:ext>
            </a:extLst>
          </p:cNvPr>
          <p:cNvCxnSpPr>
            <a:cxnSpLocks/>
          </p:cNvCxnSpPr>
          <p:nvPr/>
        </p:nvCxnSpPr>
        <p:spPr>
          <a:xfrm>
            <a:off x="3723177" y="3296175"/>
            <a:ext cx="26664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F4867EDC-87F4-4021-B6FD-F4DE3E45899D}"/>
              </a:ext>
            </a:extLst>
          </p:cNvPr>
          <p:cNvSpPr txBox="1"/>
          <p:nvPr/>
        </p:nvSpPr>
        <p:spPr>
          <a:xfrm>
            <a:off x="6518246" y="311150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表示倒计时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10</a:t>
            </a:r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次</a:t>
            </a: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D5CDA294-5030-4E5D-81E8-A3AADD0CC073}"/>
              </a:ext>
            </a:extLst>
          </p:cNvPr>
          <p:cNvCxnSpPr>
            <a:cxnSpLocks/>
          </p:cNvCxnSpPr>
          <p:nvPr/>
        </p:nvCxnSpPr>
        <p:spPr>
          <a:xfrm>
            <a:off x="5802248" y="4732091"/>
            <a:ext cx="587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90614C6F-B4BF-43A9-B409-05AD650F1C0D}"/>
              </a:ext>
            </a:extLst>
          </p:cNvPr>
          <p:cNvSpPr txBox="1"/>
          <p:nvPr/>
        </p:nvSpPr>
        <p:spPr>
          <a:xfrm>
            <a:off x="6389615" y="4485207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程序每重复一次，计时数就加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endParaRPr lang="zh-CN" altLang="en-US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4A2566C1-CD01-4EC9-A40A-9D8F42E2171F}"/>
              </a:ext>
            </a:extLst>
          </p:cNvPr>
          <p:cNvCxnSpPr>
            <a:cxnSpLocks/>
          </p:cNvCxnSpPr>
          <p:nvPr/>
        </p:nvCxnSpPr>
        <p:spPr>
          <a:xfrm>
            <a:off x="3808030" y="3684865"/>
            <a:ext cx="25815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F9A7FA47-3205-4680-8EA5-EE1EA1879433}"/>
              </a:ext>
            </a:extLst>
          </p:cNvPr>
          <p:cNvSpPr txBox="1"/>
          <p:nvPr/>
        </p:nvSpPr>
        <p:spPr>
          <a:xfrm>
            <a:off x="6518245" y="3500199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表示每次执行都清楚一次点阵屏</a:t>
            </a: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F1C54A04-338A-491B-8B48-F0BFCC18F60A}"/>
              </a:ext>
            </a:extLst>
          </p:cNvPr>
          <p:cNvCxnSpPr>
            <a:cxnSpLocks/>
          </p:cNvCxnSpPr>
          <p:nvPr/>
        </p:nvCxnSpPr>
        <p:spPr>
          <a:xfrm>
            <a:off x="3882567" y="5211661"/>
            <a:ext cx="2507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7CA5882E-6E14-460C-A4C0-0626B3C185AC}"/>
              </a:ext>
            </a:extLst>
          </p:cNvPr>
          <p:cNvSpPr txBox="1"/>
          <p:nvPr/>
        </p:nvSpPr>
        <p:spPr>
          <a:xfrm>
            <a:off x="6389615" y="501478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让程序重新开始计时</a:t>
            </a:r>
          </a:p>
        </p:txBody>
      </p:sp>
    </p:spTree>
    <p:extLst>
      <p:ext uri="{BB962C8B-B14F-4D97-AF65-F5344CB8AC3E}">
        <p14:creationId xmlns:p14="http://schemas.microsoft.com/office/powerpoint/2010/main" val="2543352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3752423" y="2371924"/>
            <a:ext cx="3789279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 marR="0" lvl="0" indent="0" algn="l" defTabSz="914400" rtl="0" eaLnBrk="1" fontAlgn="auto" latinLnBrk="0" hangingPunct="1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使用按键控制计时器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F4ED0BD-64C5-4222-B010-E41F5F523E1B}"/>
              </a:ext>
            </a:extLst>
          </p:cNvPr>
          <p:cNvSpPr txBox="1"/>
          <p:nvPr/>
        </p:nvSpPr>
        <p:spPr>
          <a:xfrm>
            <a:off x="1297250" y="3429000"/>
            <a:ext cx="9597499" cy="8656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要求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：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也就是如果“读板载按键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指令的值等于“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，计时器开始计时，点阵屏重复执行从“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显示</a:t>
            </a:r>
            <a:endParaRPr lang="en-US" altLang="zh-CN" sz="1600" dirty="0">
              <a:solidFill>
                <a:prstClr val="black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lvl="0">
              <a:lnSpc>
                <a:spcPct val="15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到“</a:t>
            </a:r>
            <a:r>
              <a:rPr lang="en-US" altLang="zh-CN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10”</a:t>
            </a:r>
            <a:r>
              <a:rPr lang="zh-CN" altLang="en-US" sz="16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。计时结束后继续处于判断状态，等待再次按下按键重新计时。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16959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79" cy="535920"/>
            <a:chOff x="5889208" y="2046684"/>
            <a:chExt cx="2286511" cy="5359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28" y="2046684"/>
              <a:ext cx="1627391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作品制作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4634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/>
                  <a:ea typeface="宋体" panose="02010600030101010101" pitchFamily="2" charset="-122"/>
                  <a:cs typeface="+mn-cs"/>
                </a:rPr>
                <a:t>03.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1D5F0A3-4A97-408C-9FC0-5C1B6C9E3B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47" y="1879857"/>
            <a:ext cx="3228975" cy="66548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F3747D84-F26E-4102-BA6A-0E88E1B612AB}"/>
              </a:ext>
            </a:extLst>
          </p:cNvPr>
          <p:cNvSpPr txBox="1"/>
          <p:nvPr/>
        </p:nvSpPr>
        <p:spPr>
          <a:xfrm>
            <a:off x="6389615" y="49720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代码讲解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A7B3159A-8250-4EC0-8168-44265E72B93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11"/>
          <a:stretch/>
        </p:blipFill>
        <p:spPr bwMode="auto">
          <a:xfrm>
            <a:off x="3692947" y="2690672"/>
            <a:ext cx="4495800" cy="29698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直接箭头连接符 3">
            <a:extLst>
              <a:ext uri="{FF2B5EF4-FFF2-40B4-BE49-F238E27FC236}">
                <a16:creationId xmlns:a16="http://schemas.microsoft.com/office/drawing/2014/main" id="{7E1497D0-7994-441B-8720-09176B4A45FD}"/>
              </a:ext>
            </a:extLst>
          </p:cNvPr>
          <p:cNvCxnSpPr/>
          <p:nvPr/>
        </p:nvCxnSpPr>
        <p:spPr>
          <a:xfrm>
            <a:off x="6389615" y="3095538"/>
            <a:ext cx="1730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5FE183DA-7C81-45F0-B923-BE2896BBAA76}"/>
              </a:ext>
            </a:extLst>
          </p:cNvPr>
          <p:cNvSpPr txBox="1"/>
          <p:nvPr/>
        </p:nvSpPr>
        <p:spPr>
          <a:xfrm>
            <a:off x="8188747" y="29108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幼圆" panose="02010509060101010101" pitchFamily="49" charset="-122"/>
                <a:ea typeface="幼圆" panose="02010509060101010101" pitchFamily="49" charset="-122"/>
              </a:rPr>
              <a:t>判断语句</a:t>
            </a:r>
          </a:p>
        </p:txBody>
      </p:sp>
    </p:spTree>
    <p:extLst>
      <p:ext uri="{BB962C8B-B14F-4D97-AF65-F5344CB8AC3E}">
        <p14:creationId xmlns:p14="http://schemas.microsoft.com/office/powerpoint/2010/main" val="4211539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47" name="矩形 46"/>
          <p:cNvSpPr/>
          <p:nvPr/>
        </p:nvSpPr>
        <p:spPr>
          <a:xfrm>
            <a:off x="1536980" y="417163"/>
            <a:ext cx="2244525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拓展与思考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1275128" y="2151668"/>
            <a:ext cx="9890620" cy="2419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    能不能把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WU-Link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面板上的按键“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B”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也用上，用按键“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B”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调整计时器需要计时的值。比如按一下这个按键在点阵屏上   显示“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10”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，再按一下分别显示“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20”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、“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30”……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；</a:t>
            </a:r>
            <a:endParaRPr lang="en-US" altLang="zh-CN" sz="2000" dirty="0">
              <a:latin typeface="幼圆" panose="02010509060101010101" pitchFamily="49" charset="-122"/>
              <a:ea typeface="幼圆" panose="02010509060101010101" pitchFamily="49" charset="-122"/>
              <a:cs typeface="微软雅黑" panose="020B0503020204020204" pitchFamily="34" charset="-122"/>
            </a:endParaRPr>
          </a:p>
          <a:p>
            <a:pPr marL="248920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</a:pP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    需要计时的数值确定后，按按键“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A”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开始倒计时，倒计时结束后闪烁最后显示的数字“</a:t>
            </a:r>
            <a:r>
              <a:rPr lang="en-US" altLang="zh-CN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0”</a:t>
            </a:r>
            <a:r>
              <a:rPr lang="zh-CN" altLang="en-US" sz="2000" dirty="0"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。</a:t>
            </a:r>
            <a:endParaRPr lang="zh-CN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73859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443EF4-B59B-4FA2-9C4A-6135207C3109}"/>
              </a:ext>
            </a:extLst>
          </p:cNvPr>
          <p:cNvSpPr/>
          <p:nvPr/>
        </p:nvSpPr>
        <p:spPr>
          <a:xfrm>
            <a:off x="4400030" y="2151329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点阵屏模块指令</a:t>
            </a:r>
            <a:endParaRPr lang="zh-CN" altLang="en-US" sz="32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02AD4A8-FE45-425B-8243-BF9B0FDB4C33}"/>
              </a:ext>
            </a:extLst>
          </p:cNvPr>
          <p:cNvSpPr/>
          <p:nvPr/>
        </p:nvSpPr>
        <p:spPr>
          <a:xfrm>
            <a:off x="4400031" y="2935445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按键模块指令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53AC869-C84A-4DAE-8FDD-38D25860C322}"/>
              </a:ext>
            </a:extLst>
          </p:cNvPr>
          <p:cNvSpPr/>
          <p:nvPr/>
        </p:nvSpPr>
        <p:spPr>
          <a:xfrm>
            <a:off x="4400031" y="3719561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变量模块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D5FD70D-BBC6-4913-81F2-D142C425815D}"/>
              </a:ext>
            </a:extLst>
          </p:cNvPr>
          <p:cNvSpPr/>
          <p:nvPr/>
        </p:nvSpPr>
        <p:spPr>
          <a:xfrm>
            <a:off x="4400030" y="4503677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综合作品制作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09651" y="3159055"/>
            <a:ext cx="2448106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课程思路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02277" y="2408323"/>
            <a:ext cx="2254528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01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>
                <a:latin typeface="Century Gothic" panose="020B0502020202020204" pitchFamily="34" charset="0"/>
              </a:rPr>
              <a:t>01</a:t>
            </a:r>
            <a:endParaRPr lang="zh-CN" altLang="en-US" sz="5400" b="1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19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F443EF4-B59B-4FA2-9C4A-6135207C3109}"/>
              </a:ext>
            </a:extLst>
          </p:cNvPr>
          <p:cNvSpPr/>
          <p:nvPr/>
        </p:nvSpPr>
        <p:spPr>
          <a:xfrm>
            <a:off x="842293" y="3257753"/>
            <a:ext cx="36760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、点阵屏模块指令</a:t>
            </a:r>
            <a:endParaRPr lang="zh-CN" altLang="en-US" sz="3200" dirty="0"/>
          </a:p>
        </p:txBody>
      </p:sp>
      <p:sp>
        <p:nvSpPr>
          <p:cNvPr id="26" name="箭头: V 形 25">
            <a:extLst>
              <a:ext uri="{FF2B5EF4-FFF2-40B4-BE49-F238E27FC236}">
                <a16:creationId xmlns:a16="http://schemas.microsoft.com/office/drawing/2014/main" id="{2EF8253D-FA3E-4756-B0E2-5B61247BB32D}"/>
              </a:ext>
            </a:extLst>
          </p:cNvPr>
          <p:cNvSpPr/>
          <p:nvPr/>
        </p:nvSpPr>
        <p:spPr>
          <a:xfrm>
            <a:off x="4724558" y="3381813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5F90B3B2-7AC7-4A95-A43B-AFB8C5D7A07B}"/>
              </a:ext>
            </a:extLst>
          </p:cNvPr>
          <p:cNvSpPr/>
          <p:nvPr/>
        </p:nvSpPr>
        <p:spPr>
          <a:xfrm>
            <a:off x="6754322" y="2796088"/>
            <a:ext cx="3278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“点阵屏显示数”指令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05D4101-3508-4D4D-9AE3-536FF9C5E9D1}"/>
              </a:ext>
            </a:extLst>
          </p:cNvPr>
          <p:cNvSpPr/>
          <p:nvPr/>
        </p:nvSpPr>
        <p:spPr>
          <a:xfrm>
            <a:off x="6754322" y="2123446"/>
            <a:ext cx="3587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“点阵屏显示文本”指令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B9FE36C-3F0A-4BC4-8CA0-B320219E324C}"/>
              </a:ext>
            </a:extLst>
          </p:cNvPr>
          <p:cNvSpPr/>
          <p:nvPr/>
        </p:nvSpPr>
        <p:spPr>
          <a:xfrm>
            <a:off x="6754322" y="3493573"/>
            <a:ext cx="3054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“点阵屏清除”指令</a:t>
            </a:r>
            <a:endParaRPr lang="en-US" altLang="zh-CN" sz="2400" b="1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A673460-514B-4A84-8639-09FC1EDE5BB7}"/>
              </a:ext>
            </a:extLst>
          </p:cNvPr>
          <p:cNvSpPr/>
          <p:nvPr/>
        </p:nvSpPr>
        <p:spPr>
          <a:xfrm>
            <a:off x="5980873" y="4191058"/>
            <a:ext cx="5886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任务一：在点阵屏上显示指定的文本</a:t>
            </a:r>
            <a:r>
              <a:rPr lang="en-US" altLang="zh-CN" sz="2400" b="1" dirty="0"/>
              <a:t>/</a:t>
            </a:r>
            <a:r>
              <a:rPr lang="zh-CN" altLang="en-US" sz="2400" b="1" dirty="0"/>
              <a:t>数字</a:t>
            </a:r>
          </a:p>
        </p:txBody>
      </p:sp>
    </p:spTree>
    <p:extLst>
      <p:ext uri="{BB962C8B-B14F-4D97-AF65-F5344CB8AC3E}">
        <p14:creationId xmlns:p14="http://schemas.microsoft.com/office/powerpoint/2010/main" val="35979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 animBg="1"/>
      <p:bldP spid="32" grpId="0"/>
      <p:bldP spid="34" grpId="0"/>
      <p:bldP spid="36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E5D78DBC-A2B5-40DF-AFCC-C23E4ED200C2}"/>
              </a:ext>
            </a:extLst>
          </p:cNvPr>
          <p:cNvSpPr/>
          <p:nvPr/>
        </p:nvSpPr>
        <p:spPr>
          <a:xfrm>
            <a:off x="6466726" y="4903393"/>
            <a:ext cx="402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“</a:t>
            </a:r>
            <a:r>
              <a:rPr lang="zh-CN" altLang="zh-CN" sz="2400" b="1" dirty="0"/>
              <a:t>声明变量类型并赋值</a:t>
            </a:r>
            <a:r>
              <a:rPr lang="en-US" altLang="zh-CN" sz="2400" b="1" dirty="0"/>
              <a:t>”</a:t>
            </a:r>
            <a:r>
              <a:rPr lang="zh-CN" altLang="zh-CN" sz="2400" b="1" dirty="0"/>
              <a:t>指令</a:t>
            </a:r>
            <a:endParaRPr lang="zh-CN" altLang="en-US" sz="2400" b="1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70FE3E4-E6B4-4732-935E-1676F5D7F261}"/>
              </a:ext>
            </a:extLst>
          </p:cNvPr>
          <p:cNvSpPr/>
          <p:nvPr/>
        </p:nvSpPr>
        <p:spPr>
          <a:xfrm>
            <a:off x="1105221" y="2154152"/>
            <a:ext cx="3265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、按键模块指令</a:t>
            </a:r>
            <a:endParaRPr lang="zh-CN" altLang="en-US" sz="3200" dirty="0"/>
          </a:p>
        </p:txBody>
      </p:sp>
      <p:sp>
        <p:nvSpPr>
          <p:cNvPr id="6" name="箭头: V 形 5">
            <a:extLst>
              <a:ext uri="{FF2B5EF4-FFF2-40B4-BE49-F238E27FC236}">
                <a16:creationId xmlns:a16="http://schemas.microsoft.com/office/drawing/2014/main" id="{07A26FF0-D978-43B3-AF5B-7B1542A0B4A8}"/>
              </a:ext>
            </a:extLst>
          </p:cNvPr>
          <p:cNvSpPr/>
          <p:nvPr/>
        </p:nvSpPr>
        <p:spPr>
          <a:xfrm>
            <a:off x="4520424" y="2278212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15C5DAA2-6F50-4424-9A5A-D2E1562CCE89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44B06DC-E06A-470E-88C1-85E1DFD18492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E6DB0C2-7DE6-4BF0-8258-BDFE94618008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10" name="圆: 空心 7">
            <a:extLst>
              <a:ext uri="{FF2B5EF4-FFF2-40B4-BE49-F238E27FC236}">
                <a16:creationId xmlns:a16="http://schemas.microsoft.com/office/drawing/2014/main" id="{D8C803DF-0DB7-48DC-97EC-AEFA9DBCC516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C730E1E-428D-444B-9F39-3C7EA774641E}"/>
              </a:ext>
            </a:extLst>
          </p:cNvPr>
          <p:cNvSpPr/>
          <p:nvPr/>
        </p:nvSpPr>
        <p:spPr>
          <a:xfrm>
            <a:off x="6663985" y="1984873"/>
            <a:ext cx="3363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“读板载按键值”指令</a:t>
            </a:r>
            <a:endParaRPr lang="en-US" altLang="zh-CN" sz="24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D169B7A-3EC3-4318-93C8-DCA6E0D81B53}"/>
              </a:ext>
            </a:extLst>
          </p:cNvPr>
          <p:cNvSpPr/>
          <p:nvPr/>
        </p:nvSpPr>
        <p:spPr>
          <a:xfrm>
            <a:off x="6096000" y="2628421"/>
            <a:ext cx="4780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任务二：在点阵屏上显示按键的值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0186087-09BD-47B5-BD84-4B6FC7E38695}"/>
              </a:ext>
            </a:extLst>
          </p:cNvPr>
          <p:cNvSpPr/>
          <p:nvPr/>
        </p:nvSpPr>
        <p:spPr>
          <a:xfrm>
            <a:off x="1105221" y="4549451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、变量模块</a:t>
            </a:r>
            <a:endParaRPr lang="zh-CN" altLang="en-US" sz="3200" dirty="0"/>
          </a:p>
        </p:txBody>
      </p:sp>
      <p:sp>
        <p:nvSpPr>
          <p:cNvPr id="15" name="箭头: V 形 14">
            <a:extLst>
              <a:ext uri="{FF2B5EF4-FFF2-40B4-BE49-F238E27FC236}">
                <a16:creationId xmlns:a16="http://schemas.microsoft.com/office/drawing/2014/main" id="{0981817F-BEF2-43F7-B6F4-E226E41A07B7}"/>
              </a:ext>
            </a:extLst>
          </p:cNvPr>
          <p:cNvSpPr/>
          <p:nvPr/>
        </p:nvSpPr>
        <p:spPr>
          <a:xfrm>
            <a:off x="4520424" y="4673511"/>
            <a:ext cx="729899" cy="33665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A5ED821-FE8F-4834-97AB-1B0883D3E4BE}"/>
              </a:ext>
            </a:extLst>
          </p:cNvPr>
          <p:cNvSpPr/>
          <p:nvPr/>
        </p:nvSpPr>
        <p:spPr>
          <a:xfrm>
            <a:off x="7573150" y="4380172"/>
            <a:ext cx="4028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/>
              <a:t>新建变量</a:t>
            </a:r>
          </a:p>
        </p:txBody>
      </p:sp>
    </p:spTree>
    <p:extLst>
      <p:ext uri="{BB962C8B-B14F-4D97-AF65-F5344CB8AC3E}">
        <p14:creationId xmlns:p14="http://schemas.microsoft.com/office/powerpoint/2010/main" val="376145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12" grpId="0"/>
      <p:bldP spid="13" grpId="0"/>
      <p:bldP spid="14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39" y="497209"/>
            <a:ext cx="2286482" cy="535940"/>
            <a:chOff x="5889208" y="2046684"/>
            <a:chExt cx="2286513" cy="53592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548333" y="2046684"/>
              <a:ext cx="1627388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课程思路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8" y="2059384"/>
              <a:ext cx="684803" cy="52322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01.</a:t>
              </a: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E930DA7-31B4-4B8D-A3C1-6F2F8BF34E19}"/>
              </a:ext>
            </a:extLst>
          </p:cNvPr>
          <p:cNvSpPr/>
          <p:nvPr/>
        </p:nvSpPr>
        <p:spPr>
          <a:xfrm>
            <a:off x="1059960" y="2482335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、作品制作</a:t>
            </a:r>
            <a:endParaRPr lang="zh-CN" altLang="en-US" sz="3200" dirty="0"/>
          </a:p>
        </p:txBody>
      </p:sp>
      <p:sp>
        <p:nvSpPr>
          <p:cNvPr id="40" name="箭头: V 形 39">
            <a:extLst>
              <a:ext uri="{FF2B5EF4-FFF2-40B4-BE49-F238E27FC236}">
                <a16:creationId xmlns:a16="http://schemas.microsoft.com/office/drawing/2014/main" id="{552E0BF2-7F60-4221-A843-77219466B1CD}"/>
              </a:ext>
            </a:extLst>
          </p:cNvPr>
          <p:cNvSpPr/>
          <p:nvPr/>
        </p:nvSpPr>
        <p:spPr>
          <a:xfrm>
            <a:off x="4847537" y="2615181"/>
            <a:ext cx="712263" cy="3190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9637FB02-9738-4921-AC96-31074F01F359}"/>
              </a:ext>
            </a:extLst>
          </p:cNvPr>
          <p:cNvSpPr/>
          <p:nvPr/>
        </p:nvSpPr>
        <p:spPr>
          <a:xfrm>
            <a:off x="7441488" y="2313057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任务三：制作计时器</a:t>
            </a: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411A1E4-4F96-4B36-8FB3-BBE924D3C900}"/>
              </a:ext>
            </a:extLst>
          </p:cNvPr>
          <p:cNvSpPr/>
          <p:nvPr/>
        </p:nvSpPr>
        <p:spPr>
          <a:xfrm>
            <a:off x="1059960" y="4652126"/>
            <a:ext cx="28552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sz="3200" dirty="0">
                <a:solidFill>
                  <a:srgbClr val="4183C4"/>
                </a:solidFill>
                <a:ea typeface="微软雅黑" panose="020B0503020204020204" pitchFamily="34" charset="-122"/>
                <a:cs typeface="微软雅黑" panose="020B0503020204020204" pitchFamily="34" charset="-122"/>
              </a:rPr>
              <a:t>、拓展与思考</a:t>
            </a:r>
            <a:endParaRPr lang="zh-CN" altLang="en-US" sz="320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F17B7FA-59A6-4048-9AC5-0A0AA0EE984D}"/>
              </a:ext>
            </a:extLst>
          </p:cNvPr>
          <p:cNvSpPr/>
          <p:nvPr/>
        </p:nvSpPr>
        <p:spPr>
          <a:xfrm>
            <a:off x="7441487" y="2820349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任务四：用按键控制计时器</a:t>
            </a:r>
          </a:p>
        </p:txBody>
      </p:sp>
    </p:spTree>
    <p:extLst>
      <p:ext uri="{BB962C8B-B14F-4D97-AF65-F5344CB8AC3E}">
        <p14:creationId xmlns:p14="http://schemas.microsoft.com/office/powerpoint/2010/main" val="5236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4" grpId="0"/>
      <p:bldP spid="45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1082675" y="1349375"/>
            <a:ext cx="5982335" cy="59823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 b="1">
              <a:latin typeface="Century Gothic" panose="020B0502020202020204" pitchFamily="34" charset="0"/>
            </a:endParaRPr>
          </a:p>
        </p:txBody>
      </p:sp>
      <p:sp>
        <p:nvSpPr>
          <p:cNvPr id="15" name="圆: 空心 6"/>
          <p:cNvSpPr/>
          <p:nvPr/>
        </p:nvSpPr>
        <p:spPr>
          <a:xfrm>
            <a:off x="6895465" y="709295"/>
            <a:ext cx="1443990" cy="1443990"/>
          </a:xfrm>
          <a:prstGeom prst="donut">
            <a:avLst/>
          </a:prstGeom>
          <a:solidFill>
            <a:schemeClr val="bg1">
              <a:lumMod val="8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圆: 空心 6"/>
          <p:cNvSpPr/>
          <p:nvPr/>
        </p:nvSpPr>
        <p:spPr>
          <a:xfrm>
            <a:off x="10522585" y="869950"/>
            <a:ext cx="479425" cy="479425"/>
          </a:xfrm>
          <a:prstGeom prst="donut">
            <a:avLst/>
          </a:prstGeom>
          <a:solidFill>
            <a:srgbClr val="FFC000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0864" y="3159055"/>
            <a:ext cx="4145687" cy="769441"/>
          </a:xfrm>
          <a:prstGeom prst="rect">
            <a:avLst/>
          </a:prstGeom>
          <a:noFill/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131B0C"/>
                </a:solidFill>
                <a:effectLst/>
              </a:rPr>
              <a:t>认识模块与指令</a:t>
            </a:r>
            <a:endParaRPr lang="zh-CN" altLang="en-US" sz="4400" b="1" dirty="0">
              <a:solidFill>
                <a:srgbClr val="F2B92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677068" y="2408323"/>
            <a:ext cx="190494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02</a:t>
            </a:r>
          </a:p>
        </p:txBody>
      </p:sp>
      <p:sp>
        <p:nvSpPr>
          <p:cNvPr id="14" name="椭圆 13"/>
          <p:cNvSpPr/>
          <p:nvPr/>
        </p:nvSpPr>
        <p:spPr>
          <a:xfrm>
            <a:off x="591820" y="2039620"/>
            <a:ext cx="3696335" cy="369633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82750" y="2437130"/>
            <a:ext cx="2212975" cy="22129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5400" b="1" dirty="0">
                <a:latin typeface="Century Gothic" panose="020B0502020202020204" pitchFamily="34" charset="0"/>
              </a:rPr>
              <a:t>02</a:t>
            </a:r>
            <a:endParaRPr lang="zh-CN" altLang="en-US" sz="5400" b="1" dirty="0">
              <a:latin typeface="Century Gothic" panose="020B0502020202020204" pitchFamily="34" charset="0"/>
            </a:endParaRPr>
          </a:p>
        </p:txBody>
      </p:sp>
      <p:sp>
        <p:nvSpPr>
          <p:cNvPr id="16" name="圆: 空心 7"/>
          <p:cNvSpPr/>
          <p:nvPr/>
        </p:nvSpPr>
        <p:spPr>
          <a:xfrm>
            <a:off x="1972945" y="-501650"/>
            <a:ext cx="1736725" cy="173672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8067836" y="6099969"/>
            <a:ext cx="2703670" cy="270367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9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9" grpId="0" animBg="1"/>
      <p:bldP spid="3" grpId="0" bldLvl="0" animBg="1"/>
      <p:bldP spid="4" grpId="0"/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注: 弯曲线形 2">
            <a:extLst>
              <a:ext uri="{FF2B5EF4-FFF2-40B4-BE49-F238E27FC236}">
                <a16:creationId xmlns:a16="http://schemas.microsoft.com/office/drawing/2014/main" id="{C8FE8A68-65CB-4D52-8BAB-5CB37BA7F304}"/>
              </a:ext>
            </a:extLst>
          </p:cNvPr>
          <p:cNvSpPr/>
          <p:nvPr/>
        </p:nvSpPr>
        <p:spPr>
          <a:xfrm>
            <a:off x="6142045" y="1004241"/>
            <a:ext cx="5063008" cy="1227211"/>
          </a:xfrm>
          <a:prstGeom prst="borderCallout2">
            <a:avLst>
              <a:gd name="adj1" fmla="val 15042"/>
              <a:gd name="adj2" fmla="val -677"/>
              <a:gd name="adj3" fmla="val 22558"/>
              <a:gd name="adj4" fmla="val -15235"/>
              <a:gd name="adj5" fmla="val 117654"/>
              <a:gd name="adj6" fmla="val -58408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9C3D46FE-DDE6-4C4E-AD03-69E2804A946E}"/>
              </a:ext>
            </a:extLst>
          </p:cNvPr>
          <p:cNvGrpSpPr/>
          <p:nvPr/>
        </p:nvGrpSpPr>
        <p:grpSpPr>
          <a:xfrm>
            <a:off x="1263641" y="509907"/>
            <a:ext cx="1801200" cy="536488"/>
            <a:chOff x="5889206" y="2059382"/>
            <a:chExt cx="1801224" cy="53646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66AA9A0-91D0-4621-9E57-FA49E79E05B7}"/>
                </a:ext>
              </a:extLst>
            </p:cNvPr>
            <p:cNvSpPr/>
            <p:nvPr/>
          </p:nvSpPr>
          <p:spPr>
            <a:xfrm>
              <a:off x="6063040" y="2072650"/>
              <a:ext cx="1627390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认识指令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E88A83A1-2D61-44BF-B697-0931DCC1B9D5}"/>
                </a:ext>
              </a:extLst>
            </p:cNvPr>
            <p:cNvSpPr/>
            <p:nvPr/>
          </p:nvSpPr>
          <p:spPr>
            <a:xfrm>
              <a:off x="5889206" y="2059382"/>
              <a:ext cx="184733" cy="523200"/>
            </a:xfrm>
            <a:prstGeom prst="rect">
              <a:avLst/>
            </a:prstGeom>
          </p:spPr>
          <p:txBody>
            <a:bodyPr wrap="non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endParaRPr lang="en-US" altLang="zh-CN" sz="2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" name="圆: 空心 7">
            <a:extLst>
              <a:ext uri="{FF2B5EF4-FFF2-40B4-BE49-F238E27FC236}">
                <a16:creationId xmlns:a16="http://schemas.microsoft.com/office/drawing/2014/main" id="{04CD142A-3586-4E4B-BA78-072274FBF261}"/>
              </a:ext>
            </a:extLst>
          </p:cNvPr>
          <p:cNvSpPr/>
          <p:nvPr/>
        </p:nvSpPr>
        <p:spPr>
          <a:xfrm>
            <a:off x="574675" y="447040"/>
            <a:ext cx="622935" cy="622935"/>
          </a:xfrm>
          <a:prstGeom prst="don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0C3F8E2-4960-4C4A-AB41-68E755919E6A}"/>
              </a:ext>
            </a:extLst>
          </p:cNvPr>
          <p:cNvSpPr/>
          <p:nvPr/>
        </p:nvSpPr>
        <p:spPr>
          <a:xfrm>
            <a:off x="6229494" y="1106121"/>
            <a:ext cx="4888110" cy="10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类别指令；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可以设置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点阵屏显示参数指定的文本内容。当输入字母数超过四个，就会以滚动方式显示。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BD5FFD7F-6D61-40A4-BF38-C5E2EFE8AB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79" y="2231452"/>
            <a:ext cx="2177415" cy="402590"/>
          </a:xfrm>
          <a:prstGeom prst="rect">
            <a:avLst/>
          </a:prstGeom>
        </p:spPr>
      </p:pic>
      <p:sp>
        <p:nvSpPr>
          <p:cNvPr id="11" name="标注: 弯曲线形 10">
            <a:extLst>
              <a:ext uri="{FF2B5EF4-FFF2-40B4-BE49-F238E27FC236}">
                <a16:creationId xmlns:a16="http://schemas.microsoft.com/office/drawing/2014/main" id="{6265772B-4778-4FD6-AC59-F83226686097}"/>
              </a:ext>
            </a:extLst>
          </p:cNvPr>
          <p:cNvSpPr/>
          <p:nvPr/>
        </p:nvSpPr>
        <p:spPr>
          <a:xfrm>
            <a:off x="6142044" y="2823694"/>
            <a:ext cx="5063007" cy="1227211"/>
          </a:xfrm>
          <a:prstGeom prst="borderCallout2">
            <a:avLst>
              <a:gd name="adj1" fmla="val 15042"/>
              <a:gd name="adj2" fmla="val 317"/>
              <a:gd name="adj3" fmla="val 17271"/>
              <a:gd name="adj4" fmla="val -17555"/>
              <a:gd name="adj5" fmla="val 108947"/>
              <a:gd name="adj6" fmla="val -58592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2C6E119-15D4-4CDF-B21E-30BF60819791}"/>
              </a:ext>
            </a:extLst>
          </p:cNvPr>
          <p:cNvSpPr/>
          <p:nvPr/>
        </p:nvSpPr>
        <p:spPr>
          <a:xfrm>
            <a:off x="6174331" y="2929159"/>
            <a:ext cx="5030720" cy="72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类别指令；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用这个指令可以设置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点阵屏显示参数指定的数。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10A93D1A-F201-4577-9C2C-BABC036980C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286" y="3999744"/>
            <a:ext cx="1769849" cy="40259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BD071A30-E851-4E8A-B1BB-D44D918F893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817" y="5652534"/>
            <a:ext cx="1739090" cy="461621"/>
          </a:xfrm>
          <a:prstGeom prst="rect">
            <a:avLst/>
          </a:prstGeom>
        </p:spPr>
      </p:pic>
      <p:sp>
        <p:nvSpPr>
          <p:cNvPr id="19" name="标注: 弯曲线形 18">
            <a:extLst>
              <a:ext uri="{FF2B5EF4-FFF2-40B4-BE49-F238E27FC236}">
                <a16:creationId xmlns:a16="http://schemas.microsoft.com/office/drawing/2014/main" id="{3C4FA1EF-4FB2-442C-8890-340B529AE7C5}"/>
              </a:ext>
            </a:extLst>
          </p:cNvPr>
          <p:cNvSpPr/>
          <p:nvPr/>
        </p:nvSpPr>
        <p:spPr>
          <a:xfrm>
            <a:off x="6142044" y="4595169"/>
            <a:ext cx="5063007" cy="1166846"/>
          </a:xfrm>
          <a:prstGeom prst="borderCallout2">
            <a:avLst>
              <a:gd name="adj1" fmla="val 15042"/>
              <a:gd name="adj2" fmla="val -677"/>
              <a:gd name="adj3" fmla="val 17271"/>
              <a:gd name="adj4" fmla="val -17555"/>
              <a:gd name="adj5" fmla="val 105329"/>
              <a:gd name="adj6" fmla="val -58923"/>
            </a:avLst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6124293-BB6E-40F7-B341-9C799AC350A8}"/>
              </a:ext>
            </a:extLst>
          </p:cNvPr>
          <p:cNvSpPr/>
          <p:nvPr/>
        </p:nvSpPr>
        <p:spPr>
          <a:xfrm>
            <a:off x="6174331" y="4700634"/>
            <a:ext cx="5030720" cy="1061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945">
              <a:lnSpc>
                <a:spcPct val="120000"/>
              </a:lnSpc>
              <a:spcAft>
                <a:spcPts val="0"/>
              </a:spcAft>
            </a:pP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属于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类别指令；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使用这个指令可以清除</a:t>
            </a: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WU-Link</a:t>
            </a:r>
            <a:r>
              <a:rPr lang="zh-CN" altLang="en-US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点阵屏原来的显示内容，为显示新的内容做准备。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63919E6-732F-4772-B4B2-6B4DD8AF8A0A}"/>
              </a:ext>
            </a:extLst>
          </p:cNvPr>
          <p:cNvSpPr/>
          <p:nvPr/>
        </p:nvSpPr>
        <p:spPr>
          <a:xfrm>
            <a:off x="512314" y="1713127"/>
            <a:ext cx="2792431" cy="396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7945" algn="ctr">
              <a:lnSpc>
                <a:spcPct val="120000"/>
              </a:lnSpc>
              <a:spcAft>
                <a:spcPts val="0"/>
              </a:spcAft>
            </a:pPr>
            <a:r>
              <a:rPr lang="en-US" altLang="zh-CN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点阵屏显示文本</a:t>
            </a:r>
            <a:r>
              <a:rPr lang="en-US" altLang="zh-CN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指令</a:t>
            </a:r>
            <a:endParaRPr lang="en-US" altLang="zh-CN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0EFAC21-8DF8-44DB-8621-39F4C81862ED}"/>
              </a:ext>
            </a:extLst>
          </p:cNvPr>
          <p:cNvSpPr/>
          <p:nvPr/>
        </p:nvSpPr>
        <p:spPr>
          <a:xfrm>
            <a:off x="724557" y="3487657"/>
            <a:ext cx="2561599" cy="396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7945" algn="ctr">
              <a:lnSpc>
                <a:spcPct val="120000"/>
              </a:lnSpc>
              <a:spcAft>
                <a:spcPts val="0"/>
              </a:spcAft>
            </a:pP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“点阵屏显示数“指令</a:t>
            </a:r>
            <a:endParaRPr lang="en-US" altLang="zh-CN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5BE6797-4F2C-4CFB-A9AC-170FE5E31398}"/>
              </a:ext>
            </a:extLst>
          </p:cNvPr>
          <p:cNvSpPr/>
          <p:nvPr/>
        </p:nvSpPr>
        <p:spPr>
          <a:xfrm>
            <a:off x="820628" y="5134440"/>
            <a:ext cx="2330766" cy="396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7945" algn="ctr">
              <a:lnSpc>
                <a:spcPct val="120000"/>
              </a:lnSpc>
              <a:spcAft>
                <a:spcPts val="0"/>
              </a:spcAft>
            </a:pPr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“点阵屏清除”指令</a:t>
            </a:r>
            <a:endParaRPr lang="en-US" altLang="zh-CN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446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11" grpId="0" animBg="1"/>
      <p:bldP spid="12" grpId="0"/>
      <p:bldP spid="19" grpId="0" animBg="1"/>
      <p:bldP spid="20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171816" y="2331721"/>
            <a:ext cx="2766060" cy="2766060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775696" y="484540"/>
            <a:ext cx="1420582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试一试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283CC279-A6B2-4646-9FFC-D22907042075}"/>
              </a:ext>
            </a:extLst>
          </p:cNvPr>
          <p:cNvSpPr/>
          <p:nvPr/>
        </p:nvSpPr>
        <p:spPr>
          <a:xfrm>
            <a:off x="291173" y="235808"/>
            <a:ext cx="1082241" cy="1082241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1A35613-85FB-47CA-AF22-D6DAFC37D96D}"/>
              </a:ext>
            </a:extLst>
          </p:cNvPr>
          <p:cNvSpPr/>
          <p:nvPr/>
        </p:nvSpPr>
        <p:spPr>
          <a:xfrm>
            <a:off x="2036523" y="2603581"/>
            <a:ext cx="8739739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8920" marR="0" lvl="0" indent="0" algn="l" defTabSz="914400" rtl="0" eaLnBrk="1" fontAlgn="auto" latinLnBrk="0" hangingPunct="1">
              <a:lnSpc>
                <a:spcPct val="150000"/>
              </a:lnSpc>
              <a:spcBef>
                <a:spcPts val="6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微软雅黑" panose="020B0503020204020204" pitchFamily="34" charset="-122"/>
              </a:rPr>
              <a:t>让点阵屏显示指定的文本或者数字！</a:t>
            </a: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 </a:t>
            </a: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054C24C-A131-4CCE-A204-6E31FD7175F3}"/>
              </a:ext>
            </a:extLst>
          </p:cNvPr>
          <p:cNvSpPr/>
          <p:nvPr/>
        </p:nvSpPr>
        <p:spPr>
          <a:xfrm>
            <a:off x="2036523" y="3535376"/>
            <a:ext cx="6591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48920">
              <a:spcBef>
                <a:spcPts val="620"/>
              </a:spcBef>
              <a:spcAft>
                <a:spcPts val="0"/>
              </a:spcAft>
            </a:pPr>
            <a:r>
              <a:rPr lang="zh-CN" altLang="zh-CN" sz="2400" dirty="0">
                <a:solidFill>
                  <a:prstClr val="black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如何才能够在点阵屏上同时显示字母和数字？</a:t>
            </a:r>
          </a:p>
        </p:txBody>
      </p:sp>
    </p:spTree>
    <p:extLst>
      <p:ext uri="{BB962C8B-B14F-4D97-AF65-F5344CB8AC3E}">
        <p14:creationId xmlns:p14="http://schemas.microsoft.com/office/powerpoint/2010/main" val="38665001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-0.34349 -0.3354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-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7" grpId="0"/>
      <p:bldP spid="17" grpId="0" animBg="1"/>
      <p:bldP spid="7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812</Words>
  <Application>Microsoft Office PowerPoint</Application>
  <PresentationFormat>宽屏</PresentationFormat>
  <Paragraphs>95</Paragraphs>
  <Slides>18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等线</vt:lpstr>
      <vt:lpstr>宋体</vt:lpstr>
      <vt:lpstr>微软雅黑</vt:lpstr>
      <vt:lpstr>幼圆</vt:lpstr>
      <vt:lpstr>Arial</vt:lpstr>
      <vt:lpstr>Calibri</vt:lpstr>
      <vt:lpstr>Calibri Light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赵骞</dc:creator>
  <cp:lastModifiedBy>thinPad</cp:lastModifiedBy>
  <cp:revision>199</cp:revision>
  <dcterms:created xsi:type="dcterms:W3CDTF">2015-05-05T08:02:00Z</dcterms:created>
  <dcterms:modified xsi:type="dcterms:W3CDTF">2019-04-10T06:47:35Z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