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314" r:id="rId3"/>
    <p:sldId id="2316" r:id="rId5"/>
    <p:sldId id="2326" r:id="rId6"/>
    <p:sldId id="1489" r:id="rId7"/>
    <p:sldId id="2332" r:id="rId8"/>
    <p:sldId id="2322" r:id="rId9"/>
    <p:sldId id="2340" r:id="rId10"/>
    <p:sldId id="2341" r:id="rId11"/>
    <p:sldId id="2342" r:id="rId12"/>
    <p:sldId id="2343" r:id="rId13"/>
    <p:sldId id="2344" r:id="rId14"/>
    <p:sldId id="2333" r:id="rId15"/>
    <p:sldId id="2327" r:id="rId16"/>
    <p:sldId id="2323" r:id="rId17"/>
    <p:sldId id="2325" r:id="rId18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8"/>
    <p:restoredTop sz="96318" autoAdjust="0"/>
  </p:normalViewPr>
  <p:slideViewPr>
    <p:cSldViewPr snapToGrid="0">
      <p:cViewPr varScale="1">
        <p:scale>
          <a:sx n="99" d="100"/>
          <a:sy n="99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5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33F80-539D-4707-9841-183974CC1F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962107" y="3746763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gradFill>
                  <a:gsLst>
                    <a:gs pos="0">
                      <a:schemeClr val="accent1"/>
                    </a:gs>
                    <a:gs pos="43000">
                      <a:schemeClr val="accent2"/>
                    </a:gs>
                  </a:gsLst>
                  <a:lin ang="108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  <a:endParaRPr lang="zh-CN" altLang="en-US" sz="16600" dirty="0">
              <a:gradFill>
                <a:gsLst>
                  <a:gs pos="0">
                    <a:schemeClr val="accent1"/>
                  </a:gs>
                  <a:gs pos="43000">
                    <a:schemeClr val="accent2"/>
                  </a:gs>
                </a:gsLst>
                <a:lin ang="10800000" scaled="1"/>
              </a:gradFill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1969584" y="2291585"/>
            <a:ext cx="5690172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  </a:t>
            </a: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好搭酷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Nano</a:t>
            </a: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微课</a:t>
            </a:r>
            <a:endParaRPr lang="zh-CN" altLang="en-US" sz="44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0" name="PA-文本框 6"/>
          <p:cNvSpPr txBox="1"/>
          <p:nvPr>
            <p:custDataLst>
              <p:tags r:id="rId2"/>
            </p:custDataLst>
          </p:nvPr>
        </p:nvSpPr>
        <p:spPr>
          <a:xfrm>
            <a:off x="2010484" y="3368804"/>
            <a:ext cx="6537168" cy="584775"/>
          </a:xfrm>
          <a:prstGeom prst="rect">
            <a:avLst/>
          </a:prstGeom>
          <a:solidFill>
            <a:schemeClr val="tx1">
              <a:alpha val="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dist"/>
            <a:r>
              <a:rPr lang="zh-CN" altLang="en-US" sz="32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好好搭搭在线</a:t>
            </a:r>
            <a:endParaRPr lang="en-US" altLang="zh-CN" sz="3200" spc="300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3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指令学习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2315" y="1038860"/>
            <a:ext cx="6629400" cy="14827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84730" y="3395345"/>
            <a:ext cx="65392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这条指令在显示器指令类别中。</a:t>
            </a:r>
            <a:endParaRPr lang="zh-CN" altLang="en-US" sz="2400" b="1"/>
          </a:p>
          <a:p>
            <a:r>
              <a:rPr lang="zh-CN" altLang="en-US" sz="2400" b="1"/>
              <a:t>这条指令表示可以在所有的</a:t>
            </a:r>
            <a:r>
              <a:rPr lang="en-US" altLang="zh-CN" sz="2400" b="1"/>
              <a:t>RGB</a:t>
            </a:r>
            <a:r>
              <a:rPr lang="zh-CN" altLang="en-US" sz="2400" b="1"/>
              <a:t>灯中，显示出某些固定颜色，并赋予想要的亮度。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指令学习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80335" y="3406140"/>
            <a:ext cx="65392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这条指令在显示器指令类别中。</a:t>
            </a:r>
            <a:endParaRPr lang="zh-CN" altLang="en-US" sz="2400" b="1"/>
          </a:p>
          <a:p>
            <a:r>
              <a:rPr lang="zh-CN" altLang="en-US" sz="2400" b="1"/>
              <a:t>这条指令表示可以</a:t>
            </a:r>
            <a:r>
              <a:rPr lang="zh-CN" sz="2400" b="1"/>
              <a:t>把写入的</a:t>
            </a:r>
            <a:r>
              <a:rPr lang="en-US" altLang="zh-CN" sz="2400" b="1"/>
              <a:t>RGB</a:t>
            </a:r>
            <a:r>
              <a:rPr lang="zh-CN" altLang="en-US" sz="2400" b="1"/>
              <a:t>显示出来</a:t>
            </a:r>
            <a:r>
              <a:rPr lang="zh-CN" altLang="en-US" sz="2000" b="1"/>
              <a:t>。</a:t>
            </a:r>
            <a:endParaRPr lang="zh-CN" altLang="en-US" sz="20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2415" y="931545"/>
            <a:ext cx="4853940" cy="22834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指令学习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42135" y="1509395"/>
            <a:ext cx="408178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常用颜色数值：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红色，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255,0,0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绿色，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0,255,0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蓝色，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0,0,255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黄色，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255,255,0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白色，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255,255,255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-53340" y="8590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硬件连接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130810" y="1367646"/>
            <a:ext cx="3157905" cy="3609035"/>
            <a:chOff x="7171429" y="1039199"/>
            <a:chExt cx="3157905" cy="360903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10000" b="90000" l="6167" r="90000">
                          <a14:foregroundMark x1="34333" y1="73833" x2="44833" y2="67167"/>
                          <a14:foregroundMark x1="26500" y1="83667" x2="36000" y2="83500"/>
                          <a14:foregroundMark x1="30500" y1="84500" x2="35500" y2="83833"/>
                          <a14:foregroundMark x1="14500" y1="84500" x2="83500" y2="84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5" t="14014" r="10259" b="13907"/>
            <a:stretch>
              <a:fillRect/>
            </a:stretch>
          </p:blipFill>
          <p:spPr>
            <a:xfrm rot="5400000">
              <a:off x="6945864" y="1264764"/>
              <a:ext cx="3609035" cy="315790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4247" y="1341604"/>
              <a:ext cx="979750" cy="2326597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043420" y="833120"/>
            <a:ext cx="1570355" cy="2788285"/>
          </a:xfrm>
          <a:prstGeom prst="rect">
            <a:avLst/>
          </a:prstGeom>
        </p:spPr>
      </p:pic>
      <p:cxnSp>
        <p:nvCxnSpPr>
          <p:cNvPr id="17" name="直接连接符 16"/>
          <p:cNvCxnSpPr/>
          <p:nvPr/>
        </p:nvCxnSpPr>
        <p:spPr>
          <a:xfrm>
            <a:off x="4795720" y="2227525"/>
            <a:ext cx="1638735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0795" y="12781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程序代码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7495" y="277495"/>
            <a:ext cx="6224270" cy="61226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-765979" y="2908947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D9A78"/>
                    </a:gs>
                    <a:gs pos="43000">
                      <a:srgbClr val="8BC145"/>
                    </a:gs>
                  </a:gsLst>
                  <a:lin ang="10800000" scaled="1"/>
                </a:gra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1D9A78"/>
                  </a:gs>
                  <a:gs pos="43000">
                    <a:srgbClr val="8BC145"/>
                  </a:gs>
                </a:gsLst>
                <a:lin ang="10800000" scaled="1"/>
              </a:gra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1969583" y="2401115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  <a:sym typeface="思源黑体" panose="020B0500000000000000" pitchFamily="34" charset="-122"/>
              </a:rPr>
              <a:t>谢谢观看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1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/>
          <p:nvPr/>
        </p:nvSpPr>
        <p:spPr bwMode="auto">
          <a:xfrm>
            <a:off x="5935844" y="472698"/>
            <a:ext cx="6256156" cy="6385302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矩形 13"/>
          <p:cNvSpPr/>
          <p:nvPr/>
        </p:nvSpPr>
        <p:spPr>
          <a:xfrm>
            <a:off x="0" y="1815548"/>
            <a:ext cx="12192000" cy="3783496"/>
          </a:xfrm>
          <a:prstGeom prst="rect">
            <a:avLst/>
          </a:prstGeom>
          <a:blipFill>
            <a:blip r:embed="rId1"/>
            <a:stretch>
              <a:fillRect t="-57242" b="-572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矩形 12"/>
          <p:cNvSpPr/>
          <p:nvPr/>
        </p:nvSpPr>
        <p:spPr>
          <a:xfrm>
            <a:off x="0" y="1815548"/>
            <a:ext cx="12192000" cy="3783496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18096" y="2611830"/>
            <a:ext cx="2381772" cy="2190931"/>
            <a:chOff x="1470701" y="1821913"/>
            <a:chExt cx="3820826" cy="3607097"/>
          </a:xfrm>
        </p:grpSpPr>
        <p:sp>
          <p:nvSpPr>
            <p:cNvPr id="8" name="矩形 1"/>
            <p:cNvSpPr/>
            <p:nvPr/>
          </p:nvSpPr>
          <p:spPr>
            <a:xfrm>
              <a:off x="1470701" y="1821913"/>
              <a:ext cx="3820826" cy="3607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1470701" y="4952492"/>
              <a:ext cx="1339401" cy="4765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矩形 4"/>
            <p:cNvSpPr/>
            <p:nvPr/>
          </p:nvSpPr>
          <p:spPr>
            <a:xfrm>
              <a:off x="2810101" y="4952492"/>
              <a:ext cx="1566931" cy="4765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1" name="文本框 15"/>
            <p:cNvSpPr txBox="1"/>
            <p:nvPr/>
          </p:nvSpPr>
          <p:spPr>
            <a:xfrm>
              <a:off x="2019199" y="2196421"/>
              <a:ext cx="2723828" cy="238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好好搭搭</a:t>
              </a: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4" name="文本框 17"/>
          <p:cNvSpPr txBox="1"/>
          <p:nvPr/>
        </p:nvSpPr>
        <p:spPr>
          <a:xfrm>
            <a:off x="5301839" y="3384130"/>
            <a:ext cx="533387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    RGB</a:t>
            </a:r>
            <a:r>
              <a:rPr lang="zh-CN" altLang="en-US" sz="4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模块</a:t>
            </a:r>
            <a:endParaRPr lang="zh-CN" altLang="en-US" sz="4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9"/>
          <p:cNvSpPr/>
          <p:nvPr/>
        </p:nvSpPr>
        <p:spPr bwMode="auto">
          <a:xfrm>
            <a:off x="9554817" y="4268122"/>
            <a:ext cx="2637181" cy="2589877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0" y="0"/>
            <a:ext cx="10266691" cy="6858000"/>
            <a:chOff x="0" y="0"/>
            <a:chExt cx="10266691" cy="6858000"/>
          </a:xfrm>
        </p:grpSpPr>
        <p:sp>
          <p:nvSpPr>
            <p:cNvPr id="26" name="Freeform 9"/>
            <p:cNvSpPr/>
            <p:nvPr/>
          </p:nvSpPr>
          <p:spPr bwMode="auto">
            <a:xfrm rot="10800000">
              <a:off x="3550508" y="3175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dist"/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0"/>
              <a:ext cx="3550508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7" name="íślîḑê"/>
          <p:cNvGrpSpPr/>
          <p:nvPr/>
        </p:nvGrpSpPr>
        <p:grpSpPr>
          <a:xfrm>
            <a:off x="5014984" y="1216132"/>
            <a:ext cx="4539832" cy="776637"/>
            <a:chOff x="2034026" y="1655335"/>
            <a:chExt cx="3649632" cy="624349"/>
          </a:xfrm>
        </p:grpSpPr>
        <p:sp>
          <p:nvSpPr>
            <p:cNvPr id="21" name="ïş1îḓê"/>
            <p:cNvSpPr/>
            <p:nvPr/>
          </p:nvSpPr>
          <p:spPr>
            <a:xfrm>
              <a:off x="2034026" y="165533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01</a:t>
              </a:r>
              <a:endPara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22" name="ïṣḷîḓe"/>
            <p:cNvSpPr/>
            <p:nvPr/>
          </p:nvSpPr>
          <p:spPr bwMode="auto">
            <a:xfrm>
              <a:off x="2763152" y="1670076"/>
              <a:ext cx="2920506" cy="558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基础知识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8" name="ïslidé"/>
          <p:cNvGrpSpPr/>
          <p:nvPr/>
        </p:nvGrpSpPr>
        <p:grpSpPr>
          <a:xfrm>
            <a:off x="5014984" y="2292786"/>
            <a:ext cx="4539831" cy="776637"/>
            <a:chOff x="2034026" y="2490855"/>
            <a:chExt cx="3649631" cy="624349"/>
          </a:xfrm>
        </p:grpSpPr>
        <p:sp>
          <p:nvSpPr>
            <p:cNvPr id="19" name="išḻíḋê"/>
            <p:cNvSpPr/>
            <p:nvPr/>
          </p:nvSpPr>
          <p:spPr>
            <a:xfrm>
              <a:off x="2034026" y="249085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02</a:t>
              </a:r>
              <a:endPara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20" name="ïSľíḑe"/>
            <p:cNvSpPr/>
            <p:nvPr/>
          </p:nvSpPr>
          <p:spPr bwMode="auto">
            <a:xfrm>
              <a:off x="2763151" y="2630807"/>
              <a:ext cx="2920506" cy="480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指令学习</a:t>
              </a:r>
              <a:endParaRPr lang="zh-CN" altLang="en-US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9" name="ísļïďe"/>
          <p:cNvGrpSpPr/>
          <p:nvPr/>
        </p:nvGrpSpPr>
        <p:grpSpPr>
          <a:xfrm>
            <a:off x="5060651" y="3364515"/>
            <a:ext cx="4494164" cy="776637"/>
            <a:chOff x="2034026" y="3326376"/>
            <a:chExt cx="3612919" cy="624349"/>
          </a:xfrm>
        </p:grpSpPr>
        <p:sp>
          <p:nvSpPr>
            <p:cNvPr id="17" name="íšḻídè"/>
            <p:cNvSpPr/>
            <p:nvPr/>
          </p:nvSpPr>
          <p:spPr>
            <a:xfrm>
              <a:off x="2034026" y="3326376"/>
              <a:ext cx="624349" cy="62434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03</a:t>
              </a:r>
              <a:endPara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18" name="îśļïḑè"/>
            <p:cNvSpPr/>
            <p:nvPr/>
          </p:nvSpPr>
          <p:spPr bwMode="auto">
            <a:xfrm>
              <a:off x="2763151" y="3466328"/>
              <a:ext cx="2883794" cy="480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硬件连接</a:t>
              </a:r>
              <a:endParaRPr lang="zh-CN" altLang="en-US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6" name="isļíḋe"/>
          <p:cNvSpPr/>
          <p:nvPr/>
        </p:nvSpPr>
        <p:spPr bwMode="auto">
          <a:xfrm>
            <a:off x="5921953" y="4656367"/>
            <a:ext cx="3562311" cy="65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lnSpc>
                <a:spcPct val="120000"/>
              </a:lnSpc>
            </a:pPr>
            <a:r>
              <a:rPr lang="zh-CN" altLang="en-US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程序代码</a:t>
            </a:r>
            <a:endParaRPr lang="zh-CN" altLang="en-US" sz="3200" spc="1200" dirty="0"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cxnSp>
        <p:nvCxnSpPr>
          <p:cNvPr id="11" name="直接连接符 19"/>
          <p:cNvCxnSpPr/>
          <p:nvPr/>
        </p:nvCxnSpPr>
        <p:spPr>
          <a:xfrm>
            <a:off x="6051164" y="2097330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20"/>
          <p:cNvCxnSpPr/>
          <p:nvPr/>
        </p:nvCxnSpPr>
        <p:spPr>
          <a:xfrm>
            <a:off x="6051164" y="3173984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1"/>
          <p:cNvCxnSpPr/>
          <p:nvPr/>
        </p:nvCxnSpPr>
        <p:spPr>
          <a:xfrm>
            <a:off x="6096831" y="4245713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22"/>
          <p:cNvCxnSpPr/>
          <p:nvPr/>
        </p:nvCxnSpPr>
        <p:spPr>
          <a:xfrm>
            <a:off x="6051165" y="5363477"/>
            <a:ext cx="3457984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H_Others_1"/>
          <p:cNvSpPr txBox="1"/>
          <p:nvPr>
            <p:custDataLst>
              <p:tags r:id="rId1"/>
            </p:custDataLst>
          </p:nvPr>
        </p:nvSpPr>
        <p:spPr>
          <a:xfrm>
            <a:off x="700179" y="2982026"/>
            <a:ext cx="2150150" cy="923290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目录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8" name="íšḻídè"/>
          <p:cNvSpPr/>
          <p:nvPr/>
        </p:nvSpPr>
        <p:spPr>
          <a:xfrm>
            <a:off x="5014636" y="4553880"/>
            <a:ext cx="776637" cy="776637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04</a:t>
            </a:r>
            <a:endParaRPr lang="en-US" altLang="zh-CN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1120" y="17734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基础知识</a:t>
            </a:r>
            <a:endParaRPr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1</a:t>
            </a:r>
            <a:endParaRPr 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50620" y="1343025"/>
            <a:ext cx="618934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UTBlock的RGB模块主要实现LED灯的各种颜色、亮度的控制，从而产生绚丽的灯光效果。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GB灯采用WS2812B，它是一个集控制电路与发光电路于一体的智能外控LED光源，5050封装，每个元件即为一个像素点。像素点内部包含了智能数字接口数据锁存信号整形放大驱动电路,还包含有高精度的内部振荡器和可编程定电流控制部分，有效保证了像素点光的颜色高度一致。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协议采用单线归零码的通讯方式，像素点在上电复位以后，DIN端接受从控制器传输过来的数据，首先送过来的24bit数据被第一个像素点提取后，送到像素点内部的数据锁存器，剩余的数据经过内部整形处理电路整形放大后通过DO端口开始转发输出给下一个级联的像素点，每经过一个像素点的传输，信号减少24bit。像素点采用自动整形转发技术，使得该像素点的级联个数不受信号传送的限制，仅仅受限信号传输速度要求。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14995" y="1038860"/>
            <a:ext cx="2150745" cy="36607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基础知识</a:t>
            </a:r>
            <a:endParaRPr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  <a:endParaRPr lang="en-US" sz="44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1</a:t>
            </a:r>
            <a:endParaRPr 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460" y="1569085"/>
            <a:ext cx="1949450" cy="33178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26000" y="2136775"/>
            <a:ext cx="402526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尺   寸：48x24mm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工作电压：3.3-5V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接口类型：XH2.54mm-3P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引脚定义：S-信号 V-电源 G-地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接口使用数字接口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117022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指令学习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9240" y="442595"/>
            <a:ext cx="7329170" cy="25380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79215" y="3618865"/>
            <a:ext cx="83127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这条指令在显示器类别指令中。</a:t>
            </a:r>
            <a:endParaRPr lang="zh-CN" altLang="en-US" sz="2400"/>
          </a:p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这条指令代表我们需要将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个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RGB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灯进行初始化。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指令学习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3060" y="1343660"/>
            <a:ext cx="8723630" cy="13919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07310" y="3790315"/>
            <a:ext cx="61937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这条指令在显示器类别指令中。</a:t>
            </a:r>
            <a:endParaRPr lang="zh-CN" altLang="en-US" sz="2400" b="1"/>
          </a:p>
          <a:p>
            <a:r>
              <a:rPr lang="zh-CN" altLang="en-US" sz="2400" b="1"/>
              <a:t>这条指令表示可以控制第几个</a:t>
            </a:r>
            <a:r>
              <a:rPr lang="en-US" altLang="zh-CN" sz="2400" b="1"/>
              <a:t>RGB</a:t>
            </a:r>
            <a:r>
              <a:rPr lang="zh-CN" altLang="en-US" sz="2400" b="1"/>
              <a:t>灯显示出什么颜色。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指令学习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3420" y="997585"/>
            <a:ext cx="8100695" cy="20180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49855" y="3822065"/>
            <a:ext cx="65392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这条指令在显示器指令类别中。</a:t>
            </a:r>
            <a:endParaRPr lang="zh-CN" altLang="en-US" sz="2400" b="1"/>
          </a:p>
          <a:p>
            <a:r>
              <a:rPr lang="zh-CN" altLang="en-US" sz="2400" b="1"/>
              <a:t>这条指令表示可以在第几个</a:t>
            </a:r>
            <a:r>
              <a:rPr lang="en-US" altLang="zh-CN" sz="2400" b="1"/>
              <a:t>RGB</a:t>
            </a:r>
            <a:r>
              <a:rPr lang="zh-CN" altLang="en-US" sz="2400" b="1"/>
              <a:t>灯中，显示某些固定颜色，并赋予了它的亮度。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指令学习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3080" y="996315"/>
            <a:ext cx="8270240" cy="16770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07590" y="3533775"/>
            <a:ext cx="65392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这条指令在显示器指令类别中。</a:t>
            </a:r>
            <a:endParaRPr lang="zh-CN" altLang="en-US" sz="2400" b="1"/>
          </a:p>
          <a:p>
            <a:r>
              <a:rPr lang="zh-CN" altLang="en-US" sz="2400" b="1"/>
              <a:t>这条指令表示可以在所有</a:t>
            </a:r>
            <a:r>
              <a:rPr lang="en-US" altLang="zh-CN" sz="2400" b="1"/>
              <a:t>RGB</a:t>
            </a:r>
            <a:r>
              <a:rPr lang="zh-CN" altLang="en-US" sz="2400" b="1"/>
              <a:t>灯中，显示出想要的颜色。</a:t>
            </a:r>
            <a:endParaRPr lang="zh-CN" altLang="en-US" sz="2400" b="1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5.1.0"/>
</p:tagLst>
</file>

<file path=ppt/tags/tag2.xml><?xml version="1.0" encoding="utf-8"?>
<p:tagLst xmlns:p="http://schemas.openxmlformats.org/presentationml/2006/main">
  <p:tag name="PA" val="v5.1.0"/>
</p:tagLst>
</file>

<file path=ppt/tags/tag3.xml><?xml version="1.0" encoding="utf-8"?>
<p:tagLst xmlns:p="http://schemas.openxmlformats.org/presentationml/2006/main">
  <p:tag name="MH" val="20161008230036"/>
  <p:tag name="MH_LIBRARY" val="CONTENTS"/>
  <p:tag name="MH_TYPE" val="OTHERS"/>
  <p:tag name="ID" val="553514"/>
</p:tagLst>
</file>

<file path=ppt/tags/tag4.xml><?xml version="1.0" encoding="utf-8"?>
<p:tagLst xmlns:p="http://schemas.openxmlformats.org/presentationml/2006/main">
  <p:tag name="PA" val="v5.1.0"/>
</p:tagLst>
</file>

<file path=ppt/tags/tag5.xml><?xml version="1.0" encoding="utf-8"?>
<p:tagLst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0E1D4189-C6CE-4E0A-8573-37DE6D2BCA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C:\Users\codi\Desktop"/>
  <p:tag name="ISPRING_PRESENTATION_TITLE" val="演示文稿2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875</Words>
  <Application>WPS 演示</Application>
  <PresentationFormat>宽屏</PresentationFormat>
  <Paragraphs>120</Paragraphs>
  <Slides>15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宋体</vt:lpstr>
      <vt:lpstr>Wingdings</vt:lpstr>
      <vt:lpstr>思源黑体</vt:lpstr>
      <vt:lpstr>Open Sans</vt:lpstr>
      <vt:lpstr>黑体</vt:lpstr>
      <vt:lpstr>思源黑体 CN Heavy</vt:lpstr>
      <vt:lpstr>微软雅黑</vt:lpstr>
      <vt:lpstr>等线</vt:lpstr>
      <vt:lpstr>字魂35号-经典雅黑</vt:lpstr>
      <vt:lpstr>Arial Unicode MS</vt:lpstr>
      <vt:lpstr>Calibri Light</vt:lpstr>
      <vt:lpstr>Calibri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starl</cp:lastModifiedBy>
  <cp:revision>46</cp:revision>
  <dcterms:created xsi:type="dcterms:W3CDTF">2019-11-11T11:40:00Z</dcterms:created>
  <dcterms:modified xsi:type="dcterms:W3CDTF">2020-04-10T01:43:39Z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2052-11.1.0.9198</vt:lpwstr>
  </property>
</Properties>
</file>