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314" r:id="rId3"/>
    <p:sldId id="2316" r:id="rId5"/>
    <p:sldId id="2315" r:id="rId6"/>
    <p:sldId id="1489" r:id="rId7"/>
    <p:sldId id="2326" r:id="rId8"/>
    <p:sldId id="2327" r:id="rId9"/>
    <p:sldId id="2328" r:id="rId10"/>
    <p:sldId id="2329" r:id="rId11"/>
    <p:sldId id="2330" r:id="rId12"/>
    <p:sldId id="2331" r:id="rId13"/>
    <p:sldId id="2335" r:id="rId14"/>
    <p:sldId id="2332" r:id="rId15"/>
    <p:sldId id="2333" r:id="rId16"/>
    <p:sldId id="2334" r:id="rId17"/>
    <p:sldId id="2322" r:id="rId18"/>
    <p:sldId id="2323" r:id="rId19"/>
    <p:sldId id="2325" r:id="rId20"/>
  </p:sldIdLst>
  <p:sldSz cx="12192000" cy="6858000"/>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8"/>
    <p:restoredTop sz="96318" autoAdjust="0"/>
  </p:normalViewPr>
  <p:slideViewPr>
    <p:cSldViewPr snapToGrid="0">
      <p:cViewPr varScale="1">
        <p:scale>
          <a:sx n="106" d="100"/>
          <a:sy n="106" d="100"/>
        </p:scale>
        <p:origin x="660" y="90"/>
      </p:cViewPr>
      <p:guideLst>
        <p:guide orient="horz" pos="2160"/>
        <p:guide pos="3839"/>
        <p:guide pos="58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gs" Target="tags/tag6.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33F80-539D-4707-9841-183974CC1F8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5A775D-D46C-46CC-AD07-85213D52E0F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15A775D-D46C-46CC-AD07-85213D52E0F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215A775D-D46C-46CC-AD07-85213D52E0F3}"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endParaRPr lang="en-US" dirty="0"/>
          </a:p>
        </p:txBody>
      </p:sp>
      <p:sp>
        <p:nvSpPr>
          <p:cNvPr id="4" name="Date Placeholder 3"/>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Date Placeholder 4"/>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7" name="Date Placeholder 6"/>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Date Placeholder 2"/>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endParaRPr lang="en-US" dirty="0"/>
          </a:p>
        </p:txBody>
      </p:sp>
      <p:sp>
        <p:nvSpPr>
          <p:cNvPr id="5" name="Date Placeholder 4"/>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endParaRPr lang="en-US" dirty="0"/>
          </a:p>
        </p:txBody>
      </p:sp>
      <p:sp>
        <p:nvSpPr>
          <p:cNvPr id="5" name="Date Placeholder 4"/>
          <p:cNvSpPr>
            <a:spLocks noGrp="1"/>
          </p:cNvSpPr>
          <p:nvPr>
            <p:ph type="dt" sz="half" idx="10"/>
          </p:nvPr>
        </p:nvSpPr>
        <p:spPr/>
        <p:txBody>
          <a:bodyPr/>
          <a:lstStyle/>
          <a:p>
            <a:fld id="{81ABA338-C754-4EDE-B0F7-9C541DAB2653}"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FE5F2F-2341-4894-9DB8-674B4B2A6DE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BA338-C754-4EDE-B0F7-9C541DAB2653}"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E5F2F-2341-4894-9DB8-674B4B2A6DE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7.xml"/><Relationship Id="rId3"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962107" y="3746763"/>
            <a:ext cx="2436860" cy="2646878"/>
          </a:xfrm>
          <a:prstGeom prst="rect">
            <a:avLst/>
          </a:prstGeom>
          <a:noFill/>
        </p:spPr>
        <p:txBody>
          <a:bodyPr wrap="square" rtlCol="0">
            <a:spAutoFit/>
          </a:bodyPr>
          <a:lstStyle/>
          <a:p>
            <a:r>
              <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endParaRPr lang="zh-CN" altLang="en-US" sz="16600" dirty="0">
              <a:gradFill>
                <a:gsLst>
                  <a:gs pos="0">
                    <a:schemeClr val="accent1"/>
                  </a:gs>
                  <a:gs pos="43000">
                    <a:schemeClr val="accent2"/>
                  </a:gs>
                </a:gsLst>
                <a:lin ang="10800000" scaled="1"/>
              </a:gradFill>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PA-矩形 3"/>
          <p:cNvSpPr/>
          <p:nvPr>
            <p:custDataLst>
              <p:tags r:id="rId1"/>
            </p:custDataLst>
          </p:nvPr>
        </p:nvSpPr>
        <p:spPr>
          <a:xfrm>
            <a:off x="1969770" y="2291715"/>
            <a:ext cx="6687820" cy="829945"/>
          </a:xfrm>
          <a:prstGeom prst="rect">
            <a:avLst/>
          </a:prstGeom>
        </p:spPr>
        <p:txBody>
          <a:bodyPr wrap="square">
            <a:spAutoFit/>
          </a:bodyPr>
          <a:lstStyle/>
          <a:p>
            <a:pPr algn="ct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好搭</a:t>
            </a:r>
            <a:r>
              <a:rPr lang="en-US" altLang="zh-CN"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BOX</a:t>
            </a:r>
            <a:r>
              <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智能实验箱</a:t>
            </a:r>
            <a:endParaRPr lang="zh-CN" altLang="en-US" sz="48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10" name="PA-文本框 6"/>
          <p:cNvSpPr txBox="1"/>
          <p:nvPr>
            <p:custDataLst>
              <p:tags r:id="rId2"/>
            </p:custDataLst>
          </p:nvPr>
        </p:nvSpPr>
        <p:spPr>
          <a:xfrm>
            <a:off x="2010484" y="3368804"/>
            <a:ext cx="6537168" cy="584775"/>
          </a:xfrm>
          <a:prstGeom prst="rect">
            <a:avLst/>
          </a:prstGeom>
          <a:solidFill>
            <a:schemeClr val="tx1">
              <a:alpha val="0"/>
            </a:scheme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dist"/>
            <a:r>
              <a:rPr lang="zh-CN" altLang="en-US" sz="3200" spc="300" dirty="0">
                <a:solidFill>
                  <a:schemeClr val="accent1"/>
                </a:solidFill>
                <a:latin typeface="黑体" panose="02010609060101010101" charset="-122"/>
                <a:ea typeface="黑体" panose="02010609060101010101" charset="-122"/>
                <a:sym typeface="思源黑体" panose="020B0500000000000000" pitchFamily="34" charset="-122"/>
              </a:rPr>
              <a:t>好好搭搭在线</a:t>
            </a:r>
            <a:endParaRPr lang="en-US" altLang="zh-CN" sz="3200" spc="300" dirty="0">
              <a:solidFill>
                <a:schemeClr val="accent1"/>
              </a:solidFill>
              <a:latin typeface="黑体" panose="02010609060101010101" charset="-122"/>
              <a:ea typeface="黑体" panose="02010609060101010101" charset="-122"/>
              <a:sym typeface="思源黑体" panose="020B0500000000000000" pitchFamily="34" charset="-122"/>
            </a:endParaRPr>
          </a:p>
        </p:txBody>
      </p:sp>
      <p:sp>
        <p:nvSpPr>
          <p:cNvPr id="13"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4" name="图片 13"/>
          <p:cNvPicPr>
            <a:picLocks noChangeAspect="1"/>
          </p:cNvPicPr>
          <p:nvPr/>
        </p:nvPicPr>
        <p:blipFill>
          <a:blip r:embed="rId3"/>
          <a:stretch>
            <a:fillRect/>
          </a:stretch>
        </p:blipFill>
        <p:spPr>
          <a:xfrm>
            <a:off x="1267034" y="306689"/>
            <a:ext cx="1946275" cy="67111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3" name="文本框 2"/>
          <p:cNvSpPr txBox="1"/>
          <p:nvPr/>
        </p:nvSpPr>
        <p:spPr>
          <a:xfrm>
            <a:off x="2708275" y="5438140"/>
            <a:ext cx="5231130" cy="368300"/>
          </a:xfrm>
          <a:prstGeom prst="rect">
            <a:avLst/>
          </a:prstGeom>
          <a:noFill/>
        </p:spPr>
        <p:txBody>
          <a:bodyPr wrap="square" rtlCol="0">
            <a:spAutoFit/>
          </a:bodyPr>
          <a:lstStyle/>
          <a:p>
            <a:r>
              <a:rPr lang="en-US" altLang="zh-CN"/>
              <a:t>              </a:t>
            </a:r>
            <a:r>
              <a:rPr lang="zh-CN" altLang="en-US"/>
              <a:t>“用按键控制LED亮灭”作品程序设计页</a:t>
            </a:r>
            <a:endParaRPr lang="zh-CN" altLang="en-US"/>
          </a:p>
        </p:txBody>
      </p:sp>
      <p:pic>
        <p:nvPicPr>
          <p:cNvPr id="4" name="图片 3"/>
          <p:cNvPicPr>
            <a:picLocks noChangeAspect="1"/>
          </p:cNvPicPr>
          <p:nvPr/>
        </p:nvPicPr>
        <p:blipFill>
          <a:blip r:embed="rId1"/>
          <a:stretch>
            <a:fillRect/>
          </a:stretch>
        </p:blipFill>
        <p:spPr>
          <a:xfrm>
            <a:off x="686435" y="1192530"/>
            <a:ext cx="10818495" cy="424561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4" name="文本框 3"/>
          <p:cNvSpPr txBox="1"/>
          <p:nvPr/>
        </p:nvSpPr>
        <p:spPr>
          <a:xfrm>
            <a:off x="796705" y="1328570"/>
            <a:ext cx="7954865" cy="4654608"/>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与普通Scratch的程序设计页比较，好搭BOX的程序设计页有以下几点不同：</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整个程序设计页由三个区域组成，最右边增加了“代码”区域，可以查看这个程序的C语言代码。</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最左边舞台区缩小；中间只有一个“脚本”选项卡，可用的只有“数据”、“控制”、“数字和逻辑运算”以及“更多模块”这四种类别的指令。</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在“更多模块”指令类别中，添加了许多与智能实验箱硬件功能相关的指令。</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4" name="文本框 3"/>
          <p:cNvSpPr txBox="1"/>
          <p:nvPr/>
        </p:nvSpPr>
        <p:spPr>
          <a:xfrm>
            <a:off x="886200" y="1427007"/>
            <a:ext cx="7663180" cy="4192943"/>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与普通Scratch程序脚本比较，好搭BOX智能实验箱程序脚本有以下几点不同：</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457200" indent="-457200">
              <a:lnSpc>
                <a:spcPct val="150000"/>
              </a:lnSpc>
              <a:buFont typeface="+mj-lt"/>
              <a:buAutoNum type="arabicPeriod"/>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脚本的第一个指令必须是“好好搭搭硬件程序”，其它指令都应该搭建在这个指令下方。</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457200" indent="-457200">
              <a:lnSpc>
                <a:spcPct val="150000"/>
              </a:lnSpc>
              <a:buFont typeface="+mj-lt"/>
              <a:buAutoNum type="arabicPeriod"/>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好搭BOX程序只能有一个主程序。</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457200" indent="-457200">
              <a:lnSpc>
                <a:spcPct val="150000"/>
              </a:lnSpc>
              <a:buFont typeface="+mj-lt"/>
              <a:buAutoNum type="arabicPeriod"/>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好搭BOX程序不能通过单击“绿旗” 运行，必须先单击窗口右上角的“编译&amp;下载”按钮，在线编译后下载到主控板上才能运行。</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4" name="文本框 3"/>
          <p:cNvSpPr txBox="1"/>
          <p:nvPr/>
        </p:nvSpPr>
        <p:spPr>
          <a:xfrm>
            <a:off x="1001471" y="1265057"/>
            <a:ext cx="6179820"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第四步：连接主控板、运行插件程序</a:t>
            </a:r>
            <a:endParaRPr lang="zh-CN" altLang="en-US" sz="2400" b="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1001471" y="1837879"/>
            <a:ext cx="6983685" cy="4192943"/>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与Scratch传感器板一样，智能实验箱程序编写完成后，必须把主控板和计算机连接起来，再运行一个插件程序，才能把程序代码下载到主控板上。具体可以按以下步骤操作：</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1. 用USB线把主控板和计算机连接起来。将USB线上较小的B型端口与主控板的接口对接，较大的A型端口与电脑端的USB接口对接，并打开主控板的电源。</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2. 确认已经在计算机上安装了“好好搭搭插件”程序。</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4" name="文本框 3"/>
          <p:cNvSpPr txBox="1"/>
          <p:nvPr/>
        </p:nvSpPr>
        <p:spPr>
          <a:xfrm>
            <a:off x="1001471" y="1093987"/>
            <a:ext cx="7483437" cy="4192943"/>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3. 找到并且双击运行计算机桌面上的“硬件下载插件”程序图标，运行“好好搭搭硬件下载插件”程序。如果在计算机桌面上找不到此图标，可以单击桌面左下角的“开始”按钮，在打开的“程序”中找到名为“haohaodada”的程序组，该程序组中就包含有“硬件下载插件”图标。</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4. “好好搭搭硬件下载”插件程序运行以后，会显示一个对话框。如果对话框左下角显示“打开端口成功”，说明主控板与Scratch连接正常。</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2536554" y="5019796"/>
            <a:ext cx="5342835" cy="1064133"/>
          </a:xfrm>
          <a:prstGeom prst="rect">
            <a:avLst/>
          </a:prstGeom>
        </p:spPr>
      </p:pic>
      <p:sp>
        <p:nvSpPr>
          <p:cNvPr id="3" name="文本框 2"/>
          <p:cNvSpPr txBox="1"/>
          <p:nvPr/>
        </p:nvSpPr>
        <p:spPr>
          <a:xfrm>
            <a:off x="3230581" y="6139995"/>
            <a:ext cx="3954780" cy="368300"/>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     </a:t>
            </a:r>
            <a:r>
              <a:rPr lang="zh-CN" altLang="en-US" sz="16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“好好搭搭硬件下载”插件程序对话框</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使用方法</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2" name="文本框 1"/>
          <p:cNvSpPr txBox="1"/>
          <p:nvPr/>
        </p:nvSpPr>
        <p:spPr>
          <a:xfrm>
            <a:off x="886200" y="1248099"/>
            <a:ext cx="6707505" cy="460375"/>
          </a:xfrm>
          <a:prstGeom prst="rect">
            <a:avLst/>
          </a:prstGeom>
          <a:noFill/>
        </p:spPr>
        <p:txBody>
          <a:bodyPr wrap="square" rtlCol="0">
            <a:spAutoFit/>
          </a:bodyPr>
          <a:lstStyle/>
          <a:p>
            <a:r>
              <a:rPr lang="en-US" altLang="zh-CN" sz="2400" b="1">
                <a:latin typeface="微软雅黑" panose="020B0503020204020204" pitchFamily="34" charset="-122"/>
                <a:ea typeface="微软雅黑" panose="020B0503020204020204" pitchFamily="34" charset="-122"/>
              </a:rPr>
              <a:t>第五步：在线编译、下载程序到主控板</a:t>
            </a:r>
            <a:endParaRPr lang="en-US" altLang="zh-CN" sz="2400" b="1">
              <a:latin typeface="微软雅黑" panose="020B0503020204020204" pitchFamily="34" charset="-122"/>
              <a:ea typeface="微软雅黑" panose="020B0503020204020204" pitchFamily="34" charset="-122"/>
            </a:endParaRPr>
          </a:p>
        </p:txBody>
      </p:sp>
      <p:sp>
        <p:nvSpPr>
          <p:cNvPr id="4" name="文本框 3"/>
          <p:cNvSpPr txBox="1"/>
          <p:nvPr/>
        </p:nvSpPr>
        <p:spPr>
          <a:xfrm>
            <a:off x="871246" y="1788151"/>
            <a:ext cx="8435716" cy="3921395"/>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与Scratch传感器板不同的是，用Scratch编写的Nova程序，是不能在线运行的。必须先编译成主控板能够识别的机器码，然后下载到主控板上才能运行。可以按以下步骤操作：</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单击窗口最右边“代码”区域中的“编译&amp;下载”按钮，浏览器将编写完成的程序代码上传到服务器进行编译，编译成Nova能够运行的机器码。</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服务器编译一般需要3-5秒，编译完成后会弹出一个名为“提示”的对话框。单击对话框中的“下载”按钮，可以将程序下载到Nova主控板上。</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marL="342900" indent="-342900">
              <a:lnSpc>
                <a:spcPct val="150000"/>
              </a:lnSpc>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下载的程序存贮在主控板的存贮器上，关闭电源也不会丢失，除非被新下载的程序替代。下载一旦完成，主控板马上会自动运行这个程序。</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556" y="474297"/>
            <a:ext cx="2158227"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下载安装</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3</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2" name="文本框 1"/>
          <p:cNvSpPr txBox="1"/>
          <p:nvPr/>
        </p:nvSpPr>
        <p:spPr>
          <a:xfrm>
            <a:off x="1088556" y="1304817"/>
            <a:ext cx="8091658" cy="4654608"/>
          </a:xfrm>
          <a:prstGeom prst="rect">
            <a:avLst/>
          </a:prstGeom>
          <a:noFill/>
        </p:spPr>
        <p:txBody>
          <a:bodyPr wrap="square" rtlCol="0">
            <a:spAutoFit/>
          </a:bodyPr>
          <a:lstStyle/>
          <a:p>
            <a:pPr marL="457200" indent="-457200">
              <a:lnSpc>
                <a:spcPct val="150000"/>
              </a:lnSpc>
              <a:buFont typeface="+mj-lt"/>
              <a:buAutoNum type="arabicPeriod"/>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打开网页浏览器，进入“好好搭搭”网站（haohaodada.com）</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457200" indent="-457200">
              <a:lnSpc>
                <a:spcPct val="150000"/>
              </a:lnSpc>
              <a:buFont typeface="+mj-lt"/>
              <a:buAutoNum type="arabicPeriod"/>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在网站的底部，找到编程教学中的好搭软件。</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457200" indent="-457200">
              <a:lnSpc>
                <a:spcPct val="150000"/>
              </a:lnSpc>
              <a:buFont typeface="+mj-lt"/>
              <a:buAutoNum type="arabicPeriod"/>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找到</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好好搭搭</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插件，点击下载。</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457200" indent="-457200">
              <a:lnSpc>
                <a:spcPct val="150000"/>
              </a:lnSpc>
              <a:buFont typeface="+mj-lt"/>
              <a:buAutoNum type="arabicPeriod"/>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安装</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好好搭搭</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插件，同时按照提示安装好相应的驱动程序。</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457200" indent="-457200">
              <a:lnSpc>
                <a:spcPct val="150000"/>
              </a:lnSpc>
              <a:buFont typeface="+mj-lt"/>
              <a:buAutoNum type="arabicPeriod"/>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使用</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USB</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数据线将好搭</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BOX</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主控板和计算机连接起来。</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marL="457200" indent="-457200">
              <a:lnSpc>
                <a:spcPct val="150000"/>
              </a:lnSpc>
              <a:buFont typeface="+mj-lt"/>
              <a:buAutoNum type="arabicPeriod"/>
            </a:pPr>
            <a:r>
              <a:rPr lang="en-US" altLang="zh-CN" sz="2000" dirty="0" err="1">
                <a:latin typeface="微软雅黑" panose="020B0503020204020204" pitchFamily="34" charset="-122"/>
                <a:ea typeface="微软雅黑" panose="020B0503020204020204" pitchFamily="34" charset="-122"/>
                <a:cs typeface="微软雅黑" panose="020B0503020204020204" pitchFamily="34" charset="-122"/>
              </a:rPr>
              <a:t>如果先将USB线把主控板和计算机连接，再运行硬件下载插件</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000" dirty="0" err="1">
                <a:latin typeface="微软雅黑" panose="020B0503020204020204" pitchFamily="34" charset="-122"/>
                <a:ea typeface="微软雅黑" panose="020B0503020204020204" pitchFamily="34" charset="-122"/>
                <a:cs typeface="微软雅黑" panose="020B0503020204020204" pitchFamily="34" charset="-122"/>
              </a:rPr>
              <a:t>硬件下载程序会根据当前计算机的串口情况，自动选择连接主控板的串口，不需要人工设置；另外也不需要修改型</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号</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，使用默认的“haohaodada”即可；无需点击“打开串口助手”。需要注意的是，在使用过程中，“haohaodada硬件下载”程序窗口不能关闭。</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p:cNvSpPr/>
          <p:nvPr/>
        </p:nvSpPr>
        <p:spPr bwMode="auto">
          <a:xfrm>
            <a:off x="5475817"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3" name="Freeform 9"/>
          <p:cNvSpPr/>
          <p:nvPr/>
        </p:nvSpPr>
        <p:spPr bwMode="auto">
          <a:xfrm>
            <a:off x="8905461" y="3630414"/>
            <a:ext cx="3286538" cy="3227586"/>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1"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7" name="文本框 9"/>
          <p:cNvSpPr txBox="1"/>
          <p:nvPr/>
        </p:nvSpPr>
        <p:spPr>
          <a:xfrm>
            <a:off x="-765979" y="2908947"/>
            <a:ext cx="2436860" cy="26468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rPr>
              <a:t>“</a:t>
            </a:r>
            <a:endParaRPr kumimoji="0" lang="zh-CN" altLang="en-US" sz="16600" b="0" i="0" u="none" strike="noStrike" kern="1200" cap="none" spc="0" normalizeH="0" baseline="0" noProof="0" dirty="0">
              <a:ln>
                <a:noFill/>
              </a:ln>
              <a:gradFill>
                <a:gsLst>
                  <a:gs pos="0">
                    <a:srgbClr val="1D9A78"/>
                  </a:gs>
                  <a:gs pos="43000">
                    <a:srgbClr val="8BC145"/>
                  </a:gs>
                </a:gsLst>
                <a:lin ang="10800000" scaled="1"/>
              </a:gradFill>
              <a:effectLst/>
              <a:uLnTx/>
              <a:uFillTx/>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sp>
        <p:nvSpPr>
          <p:cNvPr id="8" name="半闭框 6"/>
          <p:cNvSpPr/>
          <p:nvPr/>
        </p:nvSpPr>
        <p:spPr>
          <a:xfrm rot="5400000">
            <a:off x="7642979" y="1662031"/>
            <a:ext cx="809804" cy="776251"/>
          </a:xfrm>
          <a:prstGeom prst="halfFrame">
            <a:avLst>
              <a:gd name="adj1" fmla="val 5058"/>
              <a:gd name="adj2" fmla="val 448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9" name="PA-矩形 3"/>
          <p:cNvSpPr/>
          <p:nvPr>
            <p:custDataLst>
              <p:tags r:id="rId1"/>
            </p:custDataLst>
          </p:nvPr>
        </p:nvSpPr>
        <p:spPr>
          <a:xfrm>
            <a:off x="1969583" y="2401115"/>
            <a:ext cx="5690172" cy="1015663"/>
          </a:xfrm>
          <a:prstGeom prst="rect">
            <a:avLst/>
          </a:prstGeom>
        </p:spPr>
        <p:txBody>
          <a:bodyPr wrap="square">
            <a:spAutoFit/>
          </a:bodyPr>
          <a:lstStyle/>
          <a:p>
            <a:pPr marL="0" marR="0" lvl="0" indent="0" algn="dist" defTabSz="457200" rtl="0" eaLnBrk="1" fontAlgn="auto" latinLnBrk="0" hangingPunct="1">
              <a:lnSpc>
                <a:spcPct val="100000"/>
              </a:lnSpc>
              <a:spcBef>
                <a:spcPts val="0"/>
              </a:spcBef>
              <a:spcAft>
                <a:spcPts val="0"/>
              </a:spcAft>
              <a:buClrTx/>
              <a:buSzTx/>
              <a:buFontTx/>
              <a:buNone/>
              <a:defRPr/>
            </a:pPr>
            <a:r>
              <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rPr>
              <a:t>谢谢观看</a:t>
            </a:r>
            <a:endParaRPr kumimoji="0" lang="zh-CN" altLang="en-US" sz="6000" b="0" i="0" u="none" strike="noStrike" kern="1200" cap="none" spc="0" normalizeH="0" baseline="0" noProof="0" dirty="0">
              <a:ln>
                <a:noFill/>
              </a:ln>
              <a:solidFill>
                <a:prstClr val="black">
                  <a:lumMod val="75000"/>
                  <a:lumOff val="25000"/>
                </a:prstClr>
              </a:solidFill>
              <a:effectLst/>
              <a:uLnTx/>
              <a:uFillTx/>
              <a:latin typeface="字魂35号-经典雅黑" panose="02000000000000000000" pitchFamily="2" charset="-122"/>
              <a:ea typeface="字魂35号-经典雅黑" panose="02000000000000000000" pitchFamily="2" charset="-122"/>
              <a:cs typeface="+mn-cs"/>
              <a:sym typeface="思源黑体" panose="020B0500000000000000" pitchFamily="34" charset="-122"/>
            </a:endParaRPr>
          </a:p>
        </p:txBody>
      </p:sp>
      <p:sp>
        <p:nvSpPr>
          <p:cNvPr id="11"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pic>
        <p:nvPicPr>
          <p:cNvPr id="13" name="图片 12"/>
          <p:cNvPicPr>
            <a:picLocks noChangeAspect="1"/>
          </p:cNvPicPr>
          <p:nvPr/>
        </p:nvPicPr>
        <p:blipFill>
          <a:blip r:embed="rId2"/>
          <a:stretch>
            <a:fillRect/>
          </a:stretch>
        </p:blipFill>
        <p:spPr>
          <a:xfrm>
            <a:off x="1267034" y="306689"/>
            <a:ext cx="1946275" cy="6711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9"/>
          <p:cNvSpPr/>
          <p:nvPr/>
        </p:nvSpPr>
        <p:spPr bwMode="auto">
          <a:xfrm>
            <a:off x="5935844" y="472698"/>
            <a:ext cx="6256156" cy="6385302"/>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3"/>
          <p:cNvSpPr/>
          <p:nvPr/>
        </p:nvSpPr>
        <p:spPr>
          <a:xfrm>
            <a:off x="0" y="1815548"/>
            <a:ext cx="12192000" cy="3783496"/>
          </a:xfrm>
          <a:prstGeom prst="rect">
            <a:avLst/>
          </a:prstGeom>
          <a:blipFill>
            <a:blip r:embed="rId1"/>
            <a:stretch>
              <a:fillRect t="-57242" b="-572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 name="矩形 12"/>
          <p:cNvSpPr/>
          <p:nvPr/>
        </p:nvSpPr>
        <p:spPr>
          <a:xfrm>
            <a:off x="0" y="1815548"/>
            <a:ext cx="12192000" cy="3783496"/>
          </a:xfrm>
          <a:prstGeom prst="rect">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 name="椭圆 5"/>
          <p:cNvSpPr/>
          <p:nvPr/>
        </p:nvSpPr>
        <p:spPr>
          <a:xfrm>
            <a:off x="452451" y="426058"/>
            <a:ext cx="551745" cy="551745"/>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12" name="Group 11"/>
          <p:cNvGrpSpPr/>
          <p:nvPr/>
        </p:nvGrpSpPr>
        <p:grpSpPr>
          <a:xfrm>
            <a:off x="2318096" y="2611830"/>
            <a:ext cx="2381772" cy="2190931"/>
            <a:chOff x="1470701" y="1821913"/>
            <a:chExt cx="3820826" cy="3607097"/>
          </a:xfrm>
        </p:grpSpPr>
        <p:sp>
          <p:nvSpPr>
            <p:cNvPr id="8" name="矩形 1"/>
            <p:cNvSpPr/>
            <p:nvPr/>
          </p:nvSpPr>
          <p:spPr>
            <a:xfrm>
              <a:off x="1470701" y="1821913"/>
              <a:ext cx="3820826" cy="36070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9" name="矩形 3"/>
            <p:cNvSpPr/>
            <p:nvPr/>
          </p:nvSpPr>
          <p:spPr>
            <a:xfrm>
              <a:off x="1470701" y="4952492"/>
              <a:ext cx="1339401" cy="4765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0" name="矩形 4"/>
            <p:cNvSpPr/>
            <p:nvPr/>
          </p:nvSpPr>
          <p:spPr>
            <a:xfrm>
              <a:off x="2810101" y="4952492"/>
              <a:ext cx="1566931" cy="4765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5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11" name="文本框 15"/>
            <p:cNvSpPr txBox="1"/>
            <p:nvPr/>
          </p:nvSpPr>
          <p:spPr>
            <a:xfrm>
              <a:off x="2019199" y="2196421"/>
              <a:ext cx="2723828" cy="238156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44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rPr>
                <a:t>好好搭搭</a:t>
              </a:r>
              <a:endParaRPr kumimoji="0" lang="zh-CN" altLang="en-US" sz="4800" b="0" i="0" u="none" strike="noStrike" kern="0" cap="none" spc="0" normalizeH="0" baseline="0" noProof="0" dirty="0">
                <a:ln>
                  <a:noFill/>
                </a:ln>
                <a:solidFill>
                  <a:schemeClr val="accent1"/>
                </a:solidFill>
                <a:effectLst/>
                <a:uLnTx/>
                <a:uFillTx/>
                <a:latin typeface="黑体" panose="02010609060101010101" charset="-122"/>
                <a:ea typeface="黑体" panose="02010609060101010101" charset="-122"/>
                <a:sym typeface="思源黑体" panose="020B0500000000000000" pitchFamily="34" charset="-122"/>
              </a:endParaRPr>
            </a:p>
          </p:txBody>
        </p:sp>
      </p:grpSp>
      <p:sp>
        <p:nvSpPr>
          <p:cNvPr id="14" name="文本框 17"/>
          <p:cNvSpPr txBox="1"/>
          <p:nvPr/>
        </p:nvSpPr>
        <p:spPr>
          <a:xfrm>
            <a:off x="5252309" y="2923120"/>
            <a:ext cx="5333873" cy="1568450"/>
          </a:xfrm>
          <a:prstGeom prst="rect">
            <a:avLst/>
          </a:prstGeom>
          <a:noFill/>
        </p:spPr>
        <p:txBody>
          <a:bodyPr wrap="square" rtlCol="0">
            <a:spAutoFit/>
          </a:bodyPr>
          <a:lstStyle/>
          <a:p>
            <a:r>
              <a:rPr lang="en-US" altLang="zh-CN" sz="48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800" b="1" dirty="0">
                <a:solidFill>
                  <a:schemeClr val="bg1"/>
                </a:solidFill>
                <a:latin typeface="黑体" panose="02010609060101010101" charset="-122"/>
                <a:ea typeface="黑体" panose="02010609060101010101" charset="-122"/>
                <a:sym typeface="思源黑体" panose="020B0500000000000000" pitchFamily="34" charset="-122"/>
              </a:rPr>
              <a:t>初识智能实验箱</a:t>
            </a:r>
            <a:endParaRPr lang="zh-CN" altLang="en-US" sz="4800" b="1" dirty="0">
              <a:solidFill>
                <a:schemeClr val="bg1"/>
              </a:solidFill>
              <a:latin typeface="黑体" panose="02010609060101010101" charset="-122"/>
              <a:ea typeface="黑体" panose="02010609060101010101" charset="-122"/>
              <a:sym typeface="思源黑体" panose="020B0500000000000000" pitchFamily="34" charset="-122"/>
            </a:endParaRPr>
          </a:p>
          <a:p>
            <a:r>
              <a:rPr lang="en-US" altLang="zh-CN" sz="4800" b="1" dirty="0">
                <a:solidFill>
                  <a:schemeClr val="bg1"/>
                </a:solidFill>
                <a:latin typeface="黑体" panose="02010609060101010101" charset="-122"/>
                <a:ea typeface="黑体" panose="02010609060101010101" charset="-122"/>
                <a:sym typeface="思源黑体" panose="020B0500000000000000" pitchFamily="34" charset="-122"/>
              </a:rPr>
              <a:t>  ——</a:t>
            </a:r>
            <a:r>
              <a:rPr lang="zh-CN" altLang="en-US" sz="4800" b="1" dirty="0">
                <a:solidFill>
                  <a:schemeClr val="bg1"/>
                </a:solidFill>
                <a:latin typeface="黑体" panose="02010609060101010101" charset="-122"/>
                <a:ea typeface="黑体" panose="02010609060101010101" charset="-122"/>
                <a:sym typeface="思源黑体" panose="020B0500000000000000" pitchFamily="34" charset="-122"/>
              </a:rPr>
              <a:t>好搭</a:t>
            </a:r>
            <a:r>
              <a:rPr lang="en-US" altLang="zh-CN" sz="4800" b="1" dirty="0">
                <a:solidFill>
                  <a:schemeClr val="bg1"/>
                </a:solidFill>
                <a:latin typeface="黑体" panose="02010609060101010101" charset="-122"/>
                <a:ea typeface="黑体" panose="02010609060101010101" charset="-122"/>
                <a:sym typeface="思源黑体" panose="020B0500000000000000" pitchFamily="34" charset="-122"/>
              </a:rPr>
              <a:t>BOX</a:t>
            </a:r>
            <a:endParaRPr lang="en-US" altLang="zh-CN" sz="4800" b="1" dirty="0">
              <a:solidFill>
                <a:schemeClr val="bg1"/>
              </a:solidFill>
              <a:latin typeface="黑体" panose="02010609060101010101" charset="-122"/>
              <a:ea typeface="黑体" panose="02010609060101010101" charset="-122"/>
              <a:sym typeface="思源黑体" panose="020B0500000000000000" pitchFamily="34" charset="-122"/>
            </a:endParaRPr>
          </a:p>
        </p:txBody>
      </p:sp>
      <p:pic>
        <p:nvPicPr>
          <p:cNvPr id="17" name="图片 16"/>
          <p:cNvPicPr>
            <a:picLocks noChangeAspect="1"/>
          </p:cNvPicPr>
          <p:nvPr/>
        </p:nvPicPr>
        <p:blipFill>
          <a:blip r:embed="rId2"/>
          <a:stretch>
            <a:fillRect/>
          </a:stretch>
        </p:blipFill>
        <p:spPr>
          <a:xfrm>
            <a:off x="1267034" y="306689"/>
            <a:ext cx="1946275" cy="6711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eform 9"/>
          <p:cNvSpPr/>
          <p:nvPr/>
        </p:nvSpPr>
        <p:spPr bwMode="auto">
          <a:xfrm>
            <a:off x="9554817" y="4268122"/>
            <a:ext cx="2637181" cy="2589877"/>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en-US" sz="1400" b="1">
              <a:latin typeface="思源黑体" panose="020B0500000000000000" pitchFamily="34" charset="-122"/>
              <a:ea typeface="思源黑体" panose="020B0500000000000000" pitchFamily="34" charset="-122"/>
              <a:cs typeface="Open Sans" charset="0"/>
              <a:sym typeface="思源黑体" panose="020B0500000000000000" pitchFamily="34" charset="-122"/>
            </a:endParaRPr>
          </a:p>
        </p:txBody>
      </p:sp>
      <p:grpSp>
        <p:nvGrpSpPr>
          <p:cNvPr id="32" name="组合 31"/>
          <p:cNvGrpSpPr/>
          <p:nvPr/>
        </p:nvGrpSpPr>
        <p:grpSpPr>
          <a:xfrm>
            <a:off x="0" y="0"/>
            <a:ext cx="10266691" cy="6858000"/>
            <a:chOff x="0" y="0"/>
            <a:chExt cx="10266691" cy="6858000"/>
          </a:xfrm>
        </p:grpSpPr>
        <p:sp>
          <p:nvSpPr>
            <p:cNvPr id="26" name="Freeform 9"/>
            <p:cNvSpPr/>
            <p:nvPr/>
          </p:nvSpPr>
          <p:spPr bwMode="auto">
            <a:xfrm rot="10800000">
              <a:off x="3550508" y="3175"/>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75000"/>
              </a:schemeClr>
            </a:solidFill>
            <a:ln>
              <a:noFill/>
            </a:ln>
          </p:spPr>
          <p:txBody>
            <a:bodyPr vert="horz" wrap="square" lIns="91440" tIns="45720" rIns="91440" bIns="45720" numCol="1" anchor="t" anchorCtr="0" compatLnSpc="1"/>
            <a:lstStyle/>
            <a:p>
              <a:pPr algn="dist"/>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 name="矩形 1"/>
            <p:cNvSpPr/>
            <p:nvPr/>
          </p:nvSpPr>
          <p:spPr>
            <a:xfrm>
              <a:off x="0" y="0"/>
              <a:ext cx="35505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grpSp>
        <p:nvGrpSpPr>
          <p:cNvPr id="7" name="íślîḑê"/>
          <p:cNvGrpSpPr/>
          <p:nvPr/>
        </p:nvGrpSpPr>
        <p:grpSpPr>
          <a:xfrm>
            <a:off x="5014984" y="1216132"/>
            <a:ext cx="4539832" cy="776637"/>
            <a:chOff x="2034026" y="1655335"/>
            <a:chExt cx="3649632" cy="624349"/>
          </a:xfrm>
        </p:grpSpPr>
        <p:sp>
          <p:nvSpPr>
            <p:cNvPr id="21" name="ïş1îḓê"/>
            <p:cNvSpPr/>
            <p:nvPr/>
          </p:nvSpPr>
          <p:spPr>
            <a:xfrm>
              <a:off x="2034026" y="1655335"/>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01</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22" name="ïṣḷîḓe"/>
            <p:cNvSpPr/>
            <p:nvPr/>
          </p:nvSpPr>
          <p:spPr bwMode="auto">
            <a:xfrm>
              <a:off x="2763152" y="1670076"/>
              <a:ext cx="2920506" cy="55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知识与概念</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grpSp>
        <p:nvGrpSpPr>
          <p:cNvPr id="8" name="ïslidé"/>
          <p:cNvGrpSpPr/>
          <p:nvPr/>
        </p:nvGrpSpPr>
        <p:grpSpPr>
          <a:xfrm>
            <a:off x="5014984" y="2292786"/>
            <a:ext cx="4539831" cy="776637"/>
            <a:chOff x="2034026" y="2490855"/>
            <a:chExt cx="3649631" cy="624349"/>
          </a:xfrm>
        </p:grpSpPr>
        <p:sp>
          <p:nvSpPr>
            <p:cNvPr id="19" name="išḻíḋê"/>
            <p:cNvSpPr/>
            <p:nvPr/>
          </p:nvSpPr>
          <p:spPr>
            <a:xfrm>
              <a:off x="2034026" y="2490855"/>
              <a:ext cx="624349" cy="62434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02</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20" name="ïSľíḑe"/>
            <p:cNvSpPr/>
            <p:nvPr/>
          </p:nvSpPr>
          <p:spPr bwMode="auto">
            <a:xfrm>
              <a:off x="2763151" y="2630807"/>
              <a:ext cx="2920506" cy="480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作品制作</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grpSp>
        <p:nvGrpSpPr>
          <p:cNvPr id="9" name="ísļïďe"/>
          <p:cNvGrpSpPr/>
          <p:nvPr/>
        </p:nvGrpSpPr>
        <p:grpSpPr>
          <a:xfrm>
            <a:off x="5060651" y="3364515"/>
            <a:ext cx="4494164" cy="776637"/>
            <a:chOff x="2034026" y="3326376"/>
            <a:chExt cx="3612919" cy="624349"/>
          </a:xfrm>
        </p:grpSpPr>
        <p:sp>
          <p:nvSpPr>
            <p:cNvPr id="17" name="íšḻídè"/>
            <p:cNvSpPr/>
            <p:nvPr/>
          </p:nvSpPr>
          <p:spPr>
            <a:xfrm>
              <a:off x="2034026" y="3326376"/>
              <a:ext cx="624349" cy="624349"/>
            </a:xfrm>
            <a:prstGeom prst="ellips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r>
                <a:rPr lang="en-US" altLang="zh-CN" sz="2800" dirty="0">
                  <a:solidFill>
                    <a:schemeClr val="tx1"/>
                  </a:solidFill>
                  <a:latin typeface="黑体" panose="02010609060101010101" charset="-122"/>
                  <a:ea typeface="黑体" panose="02010609060101010101" charset="-122"/>
                  <a:sym typeface="思源黑体" panose="020B0500000000000000" pitchFamily="34" charset="-122"/>
                </a:rPr>
                <a:t>03</a:t>
              </a:r>
              <a:endParaRPr lang="en-US" altLang="zh-CN" sz="2800" dirty="0">
                <a:solidFill>
                  <a:schemeClr val="tx1"/>
                </a:solidFill>
                <a:latin typeface="黑体" panose="02010609060101010101" charset="-122"/>
                <a:ea typeface="黑体" panose="02010609060101010101" charset="-122"/>
                <a:sym typeface="思源黑体" panose="020B0500000000000000" pitchFamily="34" charset="-122"/>
              </a:endParaRPr>
            </a:p>
          </p:txBody>
        </p:sp>
        <p:sp>
          <p:nvSpPr>
            <p:cNvPr id="18" name="îśļïḑè"/>
            <p:cNvSpPr/>
            <p:nvPr/>
          </p:nvSpPr>
          <p:spPr bwMode="auto">
            <a:xfrm>
              <a:off x="2763151" y="3466328"/>
              <a:ext cx="2883794" cy="48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dist">
                <a:lnSpc>
                  <a:spcPct val="120000"/>
                </a:lnSpc>
              </a:pPr>
              <a:r>
                <a:rPr lang="zh-CN" altLang="en-US" sz="3200" spc="1200" dirty="0">
                  <a:latin typeface="黑体" panose="02010609060101010101" charset="-122"/>
                  <a:ea typeface="黑体" panose="02010609060101010101" charset="-122"/>
                  <a:sym typeface="思源黑体" panose="020B0500000000000000" pitchFamily="34" charset="-122"/>
                </a:rPr>
                <a:t>下载安装</a:t>
              </a:r>
              <a:endParaRPr lang="zh-CN" altLang="en-US" sz="3200" spc="1200" dirty="0">
                <a:latin typeface="黑体" panose="02010609060101010101" charset="-122"/>
                <a:ea typeface="黑体" panose="02010609060101010101" charset="-122"/>
                <a:sym typeface="思源黑体" panose="020B0500000000000000" pitchFamily="34" charset="-122"/>
              </a:endParaRPr>
            </a:p>
          </p:txBody>
        </p:sp>
      </p:grpSp>
      <p:cxnSp>
        <p:nvCxnSpPr>
          <p:cNvPr id="11" name="直接连接符 19"/>
          <p:cNvCxnSpPr/>
          <p:nvPr/>
        </p:nvCxnSpPr>
        <p:spPr>
          <a:xfrm>
            <a:off x="6051164" y="2097330"/>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20"/>
          <p:cNvCxnSpPr/>
          <p:nvPr/>
        </p:nvCxnSpPr>
        <p:spPr>
          <a:xfrm>
            <a:off x="6051164" y="3173984"/>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21"/>
          <p:cNvCxnSpPr/>
          <p:nvPr/>
        </p:nvCxnSpPr>
        <p:spPr>
          <a:xfrm>
            <a:off x="6096831" y="4245713"/>
            <a:ext cx="3503651"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MH_Others_1"/>
          <p:cNvSpPr txBox="1"/>
          <p:nvPr>
            <p:custDataLst>
              <p:tags r:id="rId1"/>
            </p:custDataLst>
          </p:nvPr>
        </p:nvSpPr>
        <p:spPr>
          <a:xfrm>
            <a:off x="700179" y="2982026"/>
            <a:ext cx="2150150" cy="923290"/>
          </a:xfrm>
          <a:prstGeom prst="rect">
            <a:avLst/>
          </a:prstGeom>
          <a:noFill/>
        </p:spPr>
        <p:txBody>
          <a:bodyPr wrap="square" lIns="108000" tIns="0" rIns="0" bIns="0" rtlCol="0" anchor="ctr" anchorCtr="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rPr>
              <a:t>目录</a:t>
            </a:r>
            <a:endParaRPr kumimoji="0" lang="zh-CN" altLang="en-US" sz="6000" b="1" i="0" u="none" strike="noStrike" kern="1200" cap="none" spc="600" normalizeH="0" baseline="0" noProof="0" dirty="0">
              <a:ln>
                <a:noFill/>
              </a:ln>
              <a:solidFill>
                <a:schemeClr val="bg1"/>
              </a:solidFill>
              <a:uLnTx/>
              <a:uFillTx/>
              <a:latin typeface="黑体" panose="02010609060101010101" charset="-122"/>
              <a:ea typeface="黑体" panose="02010609060101010101" charset="-122"/>
              <a:cs typeface="微软雅黑" panose="020B0503020204020204" pitchFamily="34" charset="-122"/>
              <a:sym typeface="思源黑体" panose="020B0500000000000000"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1</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sp>
        <p:nvSpPr>
          <p:cNvPr id="2" name="文本框 1"/>
          <p:cNvSpPr txBox="1"/>
          <p:nvPr/>
        </p:nvSpPr>
        <p:spPr>
          <a:xfrm>
            <a:off x="921425" y="1167853"/>
            <a:ext cx="10349150" cy="4523105"/>
          </a:xfrm>
          <a:prstGeom prst="rect">
            <a:avLst/>
          </a:prstGeom>
          <a:noFill/>
        </p:spPr>
        <p:txBody>
          <a:bodyPr wrap="square" rtlCol="0">
            <a:spAutoFit/>
          </a:bodyPr>
          <a:lstStyle/>
          <a:p>
            <a:pPr>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好搭BOX智能实验箱是一款专门面向少年儿童设计、开发的开源硬件，使用它可以非常方便、快速地制作各种智能装置案例。</a:t>
            </a: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好搭BOX智能实验箱主要包括主控板、各种功能模块。其中白色的大板为主控板，用于运行程序，采集、存储、处理和发送数据；功能模块分为三类，</a:t>
            </a:r>
            <a:r>
              <a:rPr lang="zh-CN" altLang="en-US" sz="24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红色模块</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为输出模块，</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黑色模块</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为输入模块，</a:t>
            </a:r>
            <a:r>
              <a:rPr lang="zh-CN" altLang="en-US" sz="2400" b="1" dirty="0">
                <a:solidFill>
                  <a:srgbClr val="FFC000"/>
                </a:solidFill>
                <a:latin typeface="微软雅黑" panose="020B0503020204020204" pitchFamily="34" charset="-122"/>
                <a:ea typeface="微软雅黑" panose="020B0503020204020204" pitchFamily="34" charset="-122"/>
                <a:cs typeface="微软雅黑" panose="020B0503020204020204" pitchFamily="34" charset="-122"/>
              </a:rPr>
              <a:t>黄色模块</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rPr>
              <a:t>为扩展接口模块。将不同的模块进行有机组合，并编写相应的程序，可以创造出各种各样富有创意的智能硬件系统。</a:t>
            </a:r>
            <a:endParaRPr lang="zh-CN" altLang="en-US" sz="24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algn="r" defTabSz="914400"/>
            <a:endParaRPr lang="zh-CN" altLang="en-US" sz="1400" b="1" dirty="0">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endParaRPr lang="en-US" dirty="0">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panose="020B0500000000000000" pitchFamily="34" charset="-122"/>
                <a:ea typeface="思源黑体" panose="020B0500000000000000" pitchFamily="34" charset="-122"/>
                <a:sym typeface="思源黑体" panose="020B0500000000000000" pitchFamily="34" charset="-122"/>
              </a:endParaRPr>
            </a:p>
          </p:txBody>
        </p:sp>
      </p:grpSp>
      <p:sp>
        <p:nvSpPr>
          <p:cNvPr id="24" name="文本框 17"/>
          <p:cNvSpPr txBox="1"/>
          <p:nvPr/>
        </p:nvSpPr>
        <p:spPr>
          <a:xfrm>
            <a:off x="1088390" y="474345"/>
            <a:ext cx="2404110" cy="521970"/>
          </a:xfrm>
          <a:prstGeom prst="rect">
            <a:avLst/>
          </a:prstGeom>
          <a:noFill/>
        </p:spPr>
        <p:txBody>
          <a:bodyPr wrap="square" rtlCol="0">
            <a:spAutoFit/>
          </a:bodyPr>
          <a:lstStyle/>
          <a:p>
            <a:r>
              <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rPr>
              <a:t>知识与概念</a:t>
            </a:r>
            <a:endParaRPr lang="zh-CN" altLang="en-US" sz="2800" spc="600" dirty="0">
              <a:solidFill>
                <a:schemeClr val="tx1">
                  <a:lumMod val="75000"/>
                  <a:lumOff val="25000"/>
                </a:scheme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6597091" y="2336809"/>
            <a:ext cx="848310" cy="769441"/>
          </a:xfrm>
          <a:prstGeom prst="rect">
            <a:avLst/>
          </a:prstGeom>
          <a:noFill/>
        </p:spPr>
        <p:txBody>
          <a:bodyPr wrap="none" rtlCol="0">
            <a:spAutoFit/>
          </a:bodyPr>
          <a:lstStyle/>
          <a:p>
            <a:pPr algn="ctr"/>
            <a:r>
              <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rPr>
              <a:t>02</a:t>
            </a:r>
            <a:endParaRPr lang="en-US" sz="4400" b="1" dirty="0">
              <a:solidFill>
                <a:schemeClr val="bg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algn="ctr"/>
            <a:r>
              <a:rPr lang="en-US" sz="2800" b="1" dirty="0">
                <a:solidFill>
                  <a:schemeClr val="bg1"/>
                </a:solidFill>
                <a:latin typeface="黑体" panose="02010609060101010101" charset="-122"/>
                <a:ea typeface="黑体" panose="02010609060101010101" charset="-122"/>
                <a:sym typeface="思源黑体" panose="020B0500000000000000" pitchFamily="34" charset="-122"/>
              </a:rPr>
              <a:t>1</a:t>
            </a:r>
            <a:endParaRPr lang="en-US" sz="2800" b="1" dirty="0">
              <a:solidFill>
                <a:schemeClr val="bg1"/>
              </a:solidFill>
              <a:latin typeface="黑体" panose="02010609060101010101" charset="-122"/>
              <a:ea typeface="黑体" panose="02010609060101010101" charset="-122"/>
              <a:sym typeface="思源黑体" panose="020B0500000000000000" pitchFamily="34" charset="-122"/>
            </a:endParaRPr>
          </a:p>
        </p:txBody>
      </p:sp>
      <p:pic>
        <p:nvPicPr>
          <p:cNvPr id="3" name="图片 2"/>
          <p:cNvPicPr>
            <a:picLocks noChangeAspect="1"/>
          </p:cNvPicPr>
          <p:nvPr>
            <p:custDataLst>
              <p:tags r:id="rId1"/>
            </p:custDataLst>
          </p:nvPr>
        </p:nvPicPr>
        <p:blipFill>
          <a:blip r:embed="rId2"/>
          <a:stretch>
            <a:fillRect/>
          </a:stretch>
        </p:blipFill>
        <p:spPr>
          <a:xfrm>
            <a:off x="2165798" y="1039199"/>
            <a:ext cx="6888826" cy="4833633"/>
          </a:xfrm>
          <a:prstGeom prst="rect">
            <a:avLst/>
          </a:prstGeom>
        </p:spPr>
      </p:pic>
      <p:sp>
        <p:nvSpPr>
          <p:cNvPr id="4" name="文本框 3"/>
          <p:cNvSpPr txBox="1"/>
          <p:nvPr/>
        </p:nvSpPr>
        <p:spPr>
          <a:xfrm>
            <a:off x="3420072" y="6014323"/>
            <a:ext cx="4627245" cy="368300"/>
          </a:xfrm>
          <a:prstGeom prst="rect">
            <a:avLst/>
          </a:prstGeom>
          <a:noFill/>
        </p:spPr>
        <p:txBody>
          <a:bodyPr wrap="square" rtlCol="0">
            <a:spAutoFit/>
          </a:bodyPr>
          <a:lstStyle/>
          <a:p>
            <a:pPr algn="ctr"/>
            <a:r>
              <a:rPr lang="zh-CN" altLang="en-US" dirty="0">
                <a:latin typeface="微软雅黑" panose="020B0503020204020204" pitchFamily="34" charset="-122"/>
                <a:ea typeface="微软雅黑" panose="020B0503020204020204" pitchFamily="34" charset="-122"/>
              </a:rPr>
              <a:t>好搭BOX智能实验箱全家福</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4" name="文本框 3"/>
          <p:cNvSpPr txBox="1"/>
          <p:nvPr/>
        </p:nvSpPr>
        <p:spPr>
          <a:xfrm>
            <a:off x="1088390" y="1340231"/>
            <a:ext cx="9703341" cy="1014730"/>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使用好搭BOX智能实验箱进行硬件的程序设计非常方便。下面就以制作一个用按键控制LED亮灭的作品为例，介绍智能实验箱的使用方法：</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文本框 4"/>
          <p:cNvSpPr txBox="1"/>
          <p:nvPr/>
        </p:nvSpPr>
        <p:spPr>
          <a:xfrm>
            <a:off x="1088390" y="2714005"/>
            <a:ext cx="568388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第一步：找到所需模块并放置到主控板上</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rPr>
              <a:t> </a:t>
            </a:r>
            <a:r>
              <a:rPr lang="zh-CN" altLang="en-US" dirty="0"/>
              <a:t>  </a:t>
            </a:r>
            <a:endParaRPr lang="zh-CN" altLang="en-US" dirty="0"/>
          </a:p>
        </p:txBody>
      </p:sp>
      <p:sp>
        <p:nvSpPr>
          <p:cNvPr id="6" name="文本框 5"/>
          <p:cNvSpPr txBox="1"/>
          <p:nvPr/>
        </p:nvSpPr>
        <p:spPr>
          <a:xfrm>
            <a:off x="1088390" y="3383339"/>
            <a:ext cx="7648204" cy="2346283"/>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要制作一个按键控制LED亮灭的智能硬件系统，需要使用主控板、按键模块、单色LED模块。</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找到以上这些造物所需的功能模块，放置在主控板上的任意六边形区域内；好搭BOX的主控板和模块连接采用磁铁吸合方式固定并通过弹簧触点传输信号</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5" name="文本框 4"/>
          <p:cNvSpPr txBox="1"/>
          <p:nvPr/>
        </p:nvSpPr>
        <p:spPr>
          <a:xfrm>
            <a:off x="1001471" y="1297897"/>
            <a:ext cx="562419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第二步：打开电源、运行程序</a:t>
            </a:r>
            <a:endParaRPr lang="zh-CN" altLang="en-US" sz="2400" b="1" dirty="0">
              <a:latin typeface="微软雅黑" panose="020B0503020204020204" pitchFamily="34" charset="-122"/>
              <a:ea typeface="微软雅黑" panose="020B0503020204020204" pitchFamily="34" charset="-122"/>
            </a:endParaRPr>
          </a:p>
        </p:txBody>
      </p:sp>
      <p:sp>
        <p:nvSpPr>
          <p:cNvPr id="6" name="文本框 5"/>
          <p:cNvSpPr txBox="1"/>
          <p:nvPr/>
        </p:nvSpPr>
        <p:spPr>
          <a:xfrm>
            <a:off x="1001471" y="1847923"/>
            <a:ext cx="7264344" cy="4661535"/>
          </a:xfrm>
          <a:prstGeom prst="rect">
            <a:avLst/>
          </a:prstGeom>
          <a:noFill/>
        </p:spPr>
        <p:txBody>
          <a:bodyPr wrap="square" rtlCol="0">
            <a:spAutoFit/>
          </a:bodyPr>
          <a:lstStyle/>
          <a:p>
            <a:pPr>
              <a:lnSpc>
                <a:spcPct val="150000"/>
              </a:lnSpc>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“按键控制LED亮灭”的程序在智能实验箱产品出厂的时候都已经内置了，可以直接使用，不需要再编写、下载程序（如果已经被使用过、没有内置程序，可以根据以下的指导，编写相应的</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程序代码并下载试验）。</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主控板内置有电池，拨动开关接通电源，这时主控板的红色电源指示灯就会点亮。</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如果“按键控制LED亮灭”程序已经内置在主控板上，接通电源会自动运行，按下“中”按键，红色LED就会被点亮；松开“中”按键，红色LED熄灭。</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5" name="文本框 4"/>
          <p:cNvSpPr txBox="1"/>
          <p:nvPr/>
        </p:nvSpPr>
        <p:spPr>
          <a:xfrm>
            <a:off x="1001471" y="1226211"/>
            <a:ext cx="5624195" cy="460375"/>
          </a:xfrm>
          <a:prstGeom prst="rect">
            <a:avLst/>
          </a:prstGeom>
          <a:noFill/>
        </p:spPr>
        <p:txBody>
          <a:bodyPr wrap="square" rtlCol="0">
            <a:spAutoFit/>
          </a:bodyPr>
          <a:lstStyle/>
          <a:p>
            <a:r>
              <a:rPr lang="zh-CN" altLang="en-US" sz="2400" b="1" dirty="0">
                <a:latin typeface="微软雅黑" panose="020B0503020204020204" pitchFamily="34" charset="-122"/>
                <a:ea typeface="微软雅黑" panose="020B0503020204020204" pitchFamily="34" charset="-122"/>
              </a:rPr>
              <a:t>第三步：在线修改智能实验箱作品程序</a:t>
            </a:r>
            <a:endParaRPr lang="zh-CN" altLang="en-US" sz="2400" b="1" dirty="0">
              <a:latin typeface="微软雅黑" panose="020B0503020204020204" pitchFamily="34" charset="-122"/>
              <a:ea typeface="微软雅黑" panose="020B0503020204020204" pitchFamily="34" charset="-122"/>
            </a:endParaRPr>
          </a:p>
        </p:txBody>
      </p:sp>
      <p:sp>
        <p:nvSpPr>
          <p:cNvPr id="6" name="文本框 5"/>
          <p:cNvSpPr txBox="1"/>
          <p:nvPr/>
        </p:nvSpPr>
        <p:spPr>
          <a:xfrm>
            <a:off x="1088466" y="1824783"/>
            <a:ext cx="7110434" cy="4246245"/>
          </a:xfrm>
          <a:prstGeom prst="rect">
            <a:avLst/>
          </a:prstGeom>
          <a:noFill/>
        </p:spPr>
        <p:txBody>
          <a:bodyPr wrap="square" rtlCol="0">
            <a:spAutoFit/>
          </a:bodyPr>
          <a:lstStyle/>
          <a:p>
            <a:pPr>
              <a:lnSpc>
                <a:spcPct val="150000"/>
              </a:lnSpc>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“好好搭搭”网站上有很多使用好搭BOX智能实验箱制作的智能装置作品程序，我们也可以自行编写程序</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，可以按以下步骤操作：</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1. 打开浏览器，进入“好好搭搭”网站（haohaodada.com），然后单击网站右上角的“登录”按钮登录网站（如果没有账号，可以先注册一个账号）。</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2. </a:t>
            </a:r>
            <a:r>
              <a:rPr dirty="0" err="1">
                <a:latin typeface="微软雅黑" panose="020B0503020204020204" pitchFamily="34" charset="-122"/>
                <a:ea typeface="微软雅黑" panose="020B0503020204020204" pitchFamily="34" charset="-122"/>
                <a:cs typeface="微软雅黑" panose="020B0503020204020204" pitchFamily="34" charset="-122"/>
              </a:rPr>
              <a:t>登录完成后，</a:t>
            </a:r>
            <a:r>
              <a:rPr lang="zh-CN" dirty="0" err="1">
                <a:latin typeface="微软雅黑" panose="020B0503020204020204" pitchFamily="34" charset="-122"/>
                <a:ea typeface="微软雅黑" panose="020B0503020204020204" pitchFamily="34" charset="-122"/>
                <a:cs typeface="微软雅黑" panose="020B0503020204020204" pitchFamily="34" charset="-122"/>
              </a:rPr>
              <a:t>点击</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err="1">
                <a:latin typeface="微软雅黑" panose="020B0503020204020204" pitchFamily="34" charset="-122"/>
                <a:ea typeface="微软雅黑" panose="020B0503020204020204" pitchFamily="34" charset="-122"/>
                <a:cs typeface="微软雅黑" panose="020B0503020204020204" pitchFamily="34" charset="-122"/>
              </a:rPr>
              <a:t>创作</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err="1">
                <a:latin typeface="微软雅黑" panose="020B0503020204020204" pitchFamily="34" charset="-122"/>
                <a:ea typeface="微软雅黑" panose="020B0503020204020204" pitchFamily="34" charset="-122"/>
                <a:cs typeface="微软雅黑" panose="020B0503020204020204" pitchFamily="34" charset="-122"/>
              </a:rPr>
              <a:t>按钮</a:t>
            </a:r>
            <a:r>
              <a:rPr lang="zh-CN" dirty="0" err="1">
                <a:latin typeface="微软雅黑" panose="020B0503020204020204" pitchFamily="34" charset="-122"/>
                <a:ea typeface="微软雅黑" panose="020B0503020204020204" pitchFamily="34" charset="-122"/>
                <a:cs typeface="微软雅黑" panose="020B0503020204020204" pitchFamily="34" charset="-122"/>
              </a:rPr>
              <a:t>，找到</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rPr>
              <a:t>scratch</a:t>
            </a:r>
            <a:r>
              <a:rPr lang="zh-CN" altLang="en-US" dirty="0" err="1">
                <a:latin typeface="微软雅黑" panose="020B0503020204020204" pitchFamily="34" charset="-122"/>
                <a:ea typeface="微软雅黑" panose="020B0503020204020204" pitchFamily="34" charset="-122"/>
                <a:cs typeface="微软雅黑" panose="020B0503020204020204" pitchFamily="34" charset="-122"/>
              </a:rPr>
              <a:t>编程模式中的</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err="1">
                <a:latin typeface="微软雅黑" panose="020B0503020204020204" pitchFamily="34" charset="-122"/>
                <a:ea typeface="微软雅黑" panose="020B0503020204020204" pitchFamily="34" charset="-122"/>
                <a:cs typeface="微软雅黑" panose="020B0503020204020204" pitchFamily="34" charset="-122"/>
              </a:rPr>
              <a:t>好搭</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rPr>
              <a:t>BOX</a:t>
            </a:r>
            <a:r>
              <a:rPr lang="zh-CN" altLang="en-US" dirty="0" err="1">
                <a:latin typeface="微软雅黑" panose="020B0503020204020204" pitchFamily="34" charset="-122"/>
                <a:ea typeface="微软雅黑" panose="020B0503020204020204" pitchFamily="34" charset="-122"/>
                <a:cs typeface="微软雅黑" panose="020B0503020204020204" pitchFamily="34" charset="-122"/>
              </a:rPr>
              <a:t>智能实验箱</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err="1">
                <a:latin typeface="微软雅黑" panose="020B0503020204020204" pitchFamily="34" charset="-122"/>
                <a:ea typeface="微软雅黑" panose="020B0503020204020204" pitchFamily="34" charset="-122"/>
                <a:cs typeface="微软雅黑" panose="020B0503020204020204" pitchFamily="34" charset="-122"/>
              </a:rPr>
              <a:t>模板，点击</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err="1">
                <a:latin typeface="微软雅黑" panose="020B0503020204020204" pitchFamily="34" charset="-122"/>
                <a:ea typeface="微软雅黑" panose="020B0503020204020204" pitchFamily="34" charset="-122"/>
                <a:cs typeface="微软雅黑" panose="020B0503020204020204" pitchFamily="34" charset="-122"/>
              </a:rPr>
              <a:t>转到设计页</a:t>
            </a:r>
            <a:r>
              <a:rPr lang="en-US" altLang="zh-CN" dirty="0" err="1">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err="1">
                <a:latin typeface="微软雅黑" panose="020B0503020204020204" pitchFamily="34" charset="-122"/>
                <a:ea typeface="微软雅黑" panose="020B0503020204020204" pitchFamily="34" charset="-122"/>
                <a:cs typeface="微软雅黑" panose="020B0503020204020204" pitchFamily="34" charset="-122"/>
              </a:rPr>
              <a:t>从模板项目页转到编程设计页，</a:t>
            </a:r>
            <a:r>
              <a:rPr lang="zh-CN" altLang="en-US" dirty="0" err="1">
                <a:latin typeface="微软雅黑" panose="020B0503020204020204" pitchFamily="34" charset="-122"/>
                <a:ea typeface="微软雅黑" panose="020B0503020204020204" pitchFamily="34" charset="-122"/>
                <a:cs typeface="微软雅黑" panose="020B0503020204020204" pitchFamily="34" charset="-122"/>
              </a:rPr>
              <a:t>编写一个简单的程序。</a:t>
            </a:r>
            <a:endParaRPr lang="zh-CN" altLang="en-US" dirty="0" err="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5"/>
          <p:cNvSpPr/>
          <p:nvPr/>
        </p:nvSpPr>
        <p:spPr>
          <a:xfrm>
            <a:off x="405123" y="442851"/>
            <a:ext cx="596348" cy="596348"/>
          </a:xfrm>
          <a:prstGeom prst="ellipse">
            <a:avLst/>
          </a:prstGeom>
          <a:gradFill flip="none" rotWithShape="1">
            <a:gsLst>
              <a:gs pos="0">
                <a:schemeClr val="accent1"/>
              </a:gs>
              <a:gs pos="100000">
                <a:schemeClr val="accent2"/>
              </a:gs>
            </a:gsLst>
            <a:lin ang="10800000" scaled="1"/>
            <a:tileRect/>
          </a:gradFill>
          <a:ln>
            <a:noFill/>
          </a:ln>
          <a:effectLst>
            <a:outerShdw blurRad="762000" dist="254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360000" bIns="45720" numCol="1" spcCol="0" rtlCol="0" fromWordArt="0" anchor="ctr" anchorCtr="0" forceAA="0" compatLnSpc="1">
            <a:noAutofit/>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Open Sans" charset="0"/>
              <a:sym typeface="思源黑体" panose="020B0500000000000000" pitchFamily="34" charset="-122"/>
            </a:endParaRPr>
          </a:p>
        </p:txBody>
      </p:sp>
      <p:grpSp>
        <p:nvGrpSpPr>
          <p:cNvPr id="26" name="组合 25"/>
          <p:cNvGrpSpPr/>
          <p:nvPr/>
        </p:nvGrpSpPr>
        <p:grpSpPr>
          <a:xfrm>
            <a:off x="0" y="96067"/>
            <a:ext cx="12192000" cy="6854825"/>
            <a:chOff x="0" y="96067"/>
            <a:chExt cx="12192000" cy="6854825"/>
          </a:xfrm>
        </p:grpSpPr>
        <p:sp>
          <p:nvSpPr>
            <p:cNvPr id="21" name="Freeform 9"/>
            <p:cNvSpPr/>
            <p:nvPr/>
          </p:nvSpPr>
          <p:spPr bwMode="auto">
            <a:xfrm>
              <a:off x="5475817" y="96067"/>
              <a:ext cx="6716183" cy="6854825"/>
            </a:xfrm>
            <a:custGeom>
              <a:avLst/>
              <a:gdLst>
                <a:gd name="T0" fmla="*/ 1295 w 1295"/>
                <a:gd name="T1" fmla="*/ 1062 h 1062"/>
                <a:gd name="T2" fmla="*/ 1295 w 1295"/>
                <a:gd name="T3" fmla="*/ 0 h 1062"/>
                <a:gd name="T4" fmla="*/ 1081 w 1295"/>
                <a:gd name="T5" fmla="*/ 163 h 1062"/>
                <a:gd name="T6" fmla="*/ 878 w 1295"/>
                <a:gd name="T7" fmla="*/ 281 h 1062"/>
                <a:gd name="T8" fmla="*/ 641 w 1295"/>
                <a:gd name="T9" fmla="*/ 438 h 1062"/>
                <a:gd name="T10" fmla="*/ 274 w 1295"/>
                <a:gd name="T11" fmla="*/ 590 h 1062"/>
                <a:gd name="T12" fmla="*/ 45 w 1295"/>
                <a:gd name="T13" fmla="*/ 979 h 1062"/>
                <a:gd name="T14" fmla="*/ 0 w 1295"/>
                <a:gd name="T15" fmla="*/ 1062 h 1062"/>
                <a:gd name="T16" fmla="*/ 1295 w 1295"/>
                <a:gd name="T17" fmla="*/ 1062 h 1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5" h="1062">
                  <a:moveTo>
                    <a:pt x="1295" y="1062"/>
                  </a:moveTo>
                  <a:cubicBezTo>
                    <a:pt x="1295" y="0"/>
                    <a:pt x="1295" y="0"/>
                    <a:pt x="1295" y="0"/>
                  </a:cubicBezTo>
                  <a:cubicBezTo>
                    <a:pt x="1176" y="15"/>
                    <a:pt x="1104" y="111"/>
                    <a:pt x="1081" y="163"/>
                  </a:cubicBezTo>
                  <a:cubicBezTo>
                    <a:pt x="1045" y="243"/>
                    <a:pt x="985" y="294"/>
                    <a:pt x="878" y="281"/>
                  </a:cubicBezTo>
                  <a:cubicBezTo>
                    <a:pt x="771" y="268"/>
                    <a:pt x="707" y="299"/>
                    <a:pt x="641" y="438"/>
                  </a:cubicBezTo>
                  <a:cubicBezTo>
                    <a:pt x="582" y="560"/>
                    <a:pt x="520" y="531"/>
                    <a:pt x="274" y="590"/>
                  </a:cubicBezTo>
                  <a:cubicBezTo>
                    <a:pt x="28" y="649"/>
                    <a:pt x="96" y="812"/>
                    <a:pt x="45" y="979"/>
                  </a:cubicBezTo>
                  <a:cubicBezTo>
                    <a:pt x="35" y="1011"/>
                    <a:pt x="19" y="1038"/>
                    <a:pt x="0" y="1062"/>
                  </a:cubicBezTo>
                  <a:lnTo>
                    <a:pt x="1295" y="1062"/>
                  </a:lnTo>
                  <a:close/>
                </a:path>
              </a:pathLst>
            </a:custGeom>
            <a:solidFill>
              <a:schemeClr val="bg1">
                <a:lumMod val="95000"/>
                <a:alpha val="55000"/>
              </a:schemeClr>
            </a:solidFill>
            <a:ln>
              <a:noFill/>
            </a:ln>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3" name="矩形 12"/>
            <p:cNvSpPr/>
            <p:nvPr/>
          </p:nvSpPr>
          <p:spPr>
            <a:xfrm>
              <a:off x="0" y="6626213"/>
              <a:ext cx="12192000" cy="324679"/>
            </a:xfrm>
            <a:prstGeom prst="rect">
              <a:avLst/>
            </a:prstGeom>
            <a:gradFill>
              <a:gsLst>
                <a:gs pos="0">
                  <a:schemeClr val="accent1"/>
                </a:gs>
                <a:gs pos="100000">
                  <a:schemeClr val="accent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grpSp>
      <p:sp>
        <p:nvSpPr>
          <p:cNvPr id="24" name="文本框 17"/>
          <p:cNvSpPr txBox="1"/>
          <p:nvPr/>
        </p:nvSpPr>
        <p:spPr>
          <a:xfrm>
            <a:off x="1088390" y="474345"/>
            <a:ext cx="2386330" cy="5219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rPr>
              <a:t>作品制作</a:t>
            </a:r>
            <a:endParaRPr lang="zh-CN" altLang="en-US" sz="2800" spc="600" dirty="0">
              <a:solidFill>
                <a:prstClr val="black">
                  <a:lumMod val="75000"/>
                  <a:lumOff val="25000"/>
                </a:prstClr>
              </a:solidFill>
              <a:latin typeface="黑体" panose="02010609060101010101" charset="-122"/>
              <a:ea typeface="黑体" panose="02010609060101010101" charset="-122"/>
              <a:sym typeface="思源黑体" panose="020B0500000000000000" pitchFamily="34" charset="-122"/>
            </a:endParaRPr>
          </a:p>
        </p:txBody>
      </p:sp>
      <p:sp>
        <p:nvSpPr>
          <p:cNvPr id="9" name="TextBox 10"/>
          <p:cNvSpPr txBox="1"/>
          <p:nvPr/>
        </p:nvSpPr>
        <p:spPr>
          <a:xfrm>
            <a:off x="5864936" y="2336809"/>
            <a:ext cx="848310" cy="769441"/>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rPr>
              <a:t>02</a:t>
            </a:r>
            <a:endParaRPr kumimoji="0" lang="en-US" sz="4400" b="1" i="0" u="none" strike="noStrike" kern="1200" cap="none" spc="0" normalizeH="0" baseline="0" noProof="0" dirty="0">
              <a:ln>
                <a:noFill/>
              </a:ln>
              <a:solidFill>
                <a:prstClr val="white"/>
              </a:solidFill>
              <a:effectLst/>
              <a:uLnTx/>
              <a:uFillTx/>
              <a:latin typeface="思源黑体" panose="020B0500000000000000" pitchFamily="34" charset="-122"/>
              <a:ea typeface="思源黑体" panose="020B0500000000000000" pitchFamily="34" charset="-122"/>
              <a:cs typeface="+mn-cs"/>
              <a:sym typeface="思源黑体" panose="020B0500000000000000" pitchFamily="34" charset="-122"/>
            </a:endParaRPr>
          </a:p>
        </p:txBody>
      </p:sp>
      <p:sp>
        <p:nvSpPr>
          <p:cNvPr id="25" name="TextBox 74"/>
          <p:cNvSpPr txBox="1"/>
          <p:nvPr/>
        </p:nvSpPr>
        <p:spPr>
          <a:xfrm>
            <a:off x="520394" y="474297"/>
            <a:ext cx="365806" cy="523220"/>
          </a:xfrm>
          <a:prstGeom prst="rect">
            <a:avLst/>
          </a:prstGeom>
          <a:noFill/>
        </p:spPr>
        <p:txBody>
          <a:bodyPr wrap="non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rPr>
              <a:t>2</a:t>
            </a:r>
            <a:endParaRPr kumimoji="0" lang="en-US" sz="2800" b="1" i="0" u="none" strike="noStrike" kern="1200" cap="none" spc="0" normalizeH="0" baseline="0" noProof="0" dirty="0">
              <a:ln>
                <a:noFill/>
              </a:ln>
              <a:solidFill>
                <a:prstClr val="white"/>
              </a:solidFill>
              <a:effectLst/>
              <a:uLnTx/>
              <a:uFillTx/>
              <a:latin typeface="黑体" panose="02010609060101010101" charset="-122"/>
              <a:ea typeface="黑体" panose="02010609060101010101" charset="-122"/>
              <a:cs typeface="+mn-cs"/>
              <a:sym typeface="思源黑体" panose="020B0500000000000000" pitchFamily="34" charset="-122"/>
            </a:endParaRPr>
          </a:p>
        </p:txBody>
      </p:sp>
      <p:sp>
        <p:nvSpPr>
          <p:cNvPr id="4" name="文本框 3"/>
          <p:cNvSpPr txBox="1"/>
          <p:nvPr/>
        </p:nvSpPr>
        <p:spPr>
          <a:xfrm>
            <a:off x="1001135" y="1475267"/>
            <a:ext cx="6179820" cy="3784600"/>
          </a:xfrm>
          <a:prstGeom prst="rect">
            <a:avLst/>
          </a:prstGeom>
          <a:noFill/>
        </p:spPr>
        <p:txBody>
          <a:bodyPr wrap="square" rtlCol="0">
            <a:spAutoFit/>
          </a:bodyPr>
          <a:lstStyle/>
          <a:p>
            <a:pPr>
              <a:lnSpc>
                <a:spcPct val="150000"/>
              </a:lnSpc>
            </a:pP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与普通Scratch程序作品一样，好搭BOX智能装置作品的程序项目页也是由作品名称、作者信息、作品预览以及作品说明等内容组成。一般特别需要关注“作品说明”部分，了解这个作品所能实现的功能、需要的器材以及它们的连接方法。</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单击程序项目页右上角的“转到设计页”按钮，会进入这个作品的“设计页”</a:t>
            </a:r>
            <a:endParaRPr lang="zh-CN" altLang="en-US"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PA" val="v5.1.0"/>
</p:tagLst>
</file>

<file path=ppt/tags/tag2.xml><?xml version="1.0" encoding="utf-8"?>
<p:tagLst xmlns:p="http://schemas.openxmlformats.org/presentationml/2006/main">
  <p:tag name="PA" val="v5.1.0"/>
</p:tagLst>
</file>

<file path=ppt/tags/tag3.xml><?xml version="1.0" encoding="utf-8"?>
<p:tagLst xmlns:p="http://schemas.openxmlformats.org/presentationml/2006/main">
  <p:tag name="MH" val="20161008230036"/>
  <p:tag name="MH_LIBRARY" val="CONTENTS"/>
  <p:tag name="MH_TYPE" val="OTHERS"/>
  <p:tag name="ID" val="553514"/>
</p:tagLst>
</file>

<file path=ppt/tags/tag4.xml><?xml version="1.0" encoding="utf-8"?>
<p:tagLst xmlns:p="http://schemas.openxmlformats.org/presentationml/2006/main">
  <p:tag name="REFSHAPE" val="433635324"/>
  <p:tag name="KSO_WM_UNIT_PLACING_PICTURE_USER_VIEWPORT" val="{&quot;height&quot;:5115,&quot;width&quot;:7290}"/>
</p:tagLst>
</file>

<file path=ppt/tags/tag5.xml><?xml version="1.0" encoding="utf-8"?>
<p:tagLst xmlns:p="http://schemas.openxmlformats.org/presentationml/2006/main">
  <p:tag name="PA" val="v5.1.0"/>
</p:tagLst>
</file>

<file path=ppt/tags/tag6.xml><?xml version="1.0" encoding="utf-8"?>
<p:tagLst xmlns:p="http://schemas.openxmlformats.org/presentationml/2006/main">
  <p:tag name="ISPRING_SCORM_RATE_SLIDES" val="0"/>
  <p:tag name="ISPRING_SCORM_RATE_QUIZZES" val="0"/>
  <p:tag name="ISPRING_SCORM_PASSING_SCORE" val="0.000000"/>
  <p:tag name="ISPRING_ULTRA_SCORM_COURSE_ID" val="0E1D4189-C6CE-4E0A-8573-37DE6D2BCA26"/>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内容列表"/>
  <p:tag name="ISPRINGCLOUDFOLDERID" val="0"/>
  <p:tag name="ISPRINGCLOUDFOLDERPATH" val="资源库"/>
  <p:tag name="ISPRING_OUTPUT_FOLDER" val="C:\Users\codi\Desktop"/>
  <p:tag name="ISPRING_PRESENTATION_TITLE" val="演示文稿2"/>
  <p:tag name="ISPRING_FIRST_PUBLI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2510</Words>
  <Application>WPS 演示</Application>
  <PresentationFormat>宽屏</PresentationFormat>
  <Paragraphs>180</Paragraphs>
  <Slides>17</Slides>
  <Notes>17</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17</vt:i4>
      </vt:variant>
    </vt:vector>
  </HeadingPairs>
  <TitlesOfParts>
    <vt:vector size="32" baseType="lpstr">
      <vt:lpstr>Arial</vt:lpstr>
      <vt:lpstr>宋体</vt:lpstr>
      <vt:lpstr>Wingdings</vt:lpstr>
      <vt:lpstr>思源黑体</vt:lpstr>
      <vt:lpstr>Open Sans</vt:lpstr>
      <vt:lpstr>黑体</vt:lpstr>
      <vt:lpstr>思源黑体 CN Heavy</vt:lpstr>
      <vt:lpstr>微软雅黑</vt:lpstr>
      <vt:lpstr>等线</vt:lpstr>
      <vt:lpstr>字魂35号-经典雅黑</vt:lpstr>
      <vt:lpstr>Arial Unicode MS</vt:lpstr>
      <vt:lpstr>Calibri Light</vt:lpstr>
      <vt:lpstr>Calibri</vt:lpstr>
      <vt:lpstr>AMGDT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好好搭搭</cp:lastModifiedBy>
  <cp:revision>42</cp:revision>
  <dcterms:created xsi:type="dcterms:W3CDTF">2019-11-11T11:40:00Z</dcterms:created>
  <dcterms:modified xsi:type="dcterms:W3CDTF">2020-04-24T02:33:15Z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